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72.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7"/>
  </p:notesMasterIdLst>
  <p:handoutMasterIdLst>
    <p:handoutMasterId r:id="rId188"/>
  </p:handoutMasterIdLst>
  <p:sldIdLst>
    <p:sldId id="498" r:id="rId2"/>
    <p:sldId id="267" r:id="rId3"/>
    <p:sldId id="499" r:id="rId4"/>
    <p:sldId id="266" r:id="rId5"/>
    <p:sldId id="263" r:id="rId6"/>
    <p:sldId id="259" r:id="rId7"/>
    <p:sldId id="326" r:id="rId8"/>
    <p:sldId id="500" r:id="rId9"/>
    <p:sldId id="327" r:id="rId10"/>
    <p:sldId id="328" r:id="rId11"/>
    <p:sldId id="445" r:id="rId12"/>
    <p:sldId id="329" r:id="rId13"/>
    <p:sldId id="269" r:id="rId14"/>
    <p:sldId id="331" r:id="rId15"/>
    <p:sldId id="593" r:id="rId16"/>
    <p:sldId id="504" r:id="rId17"/>
    <p:sldId id="505" r:id="rId18"/>
    <p:sldId id="506" r:id="rId19"/>
    <p:sldId id="507" r:id="rId20"/>
    <p:sldId id="547" r:id="rId21"/>
    <p:sldId id="548" r:id="rId22"/>
    <p:sldId id="549" r:id="rId23"/>
    <p:sldId id="550" r:id="rId24"/>
    <p:sldId id="551" r:id="rId25"/>
    <p:sldId id="552" r:id="rId26"/>
    <p:sldId id="553" r:id="rId27"/>
    <p:sldId id="554" r:id="rId28"/>
    <p:sldId id="555" r:id="rId29"/>
    <p:sldId id="556" r:id="rId30"/>
    <p:sldId id="508" r:id="rId31"/>
    <p:sldId id="509" r:id="rId32"/>
    <p:sldId id="743" r:id="rId33"/>
    <p:sldId id="510" r:id="rId34"/>
    <p:sldId id="557" r:id="rId35"/>
    <p:sldId id="558" r:id="rId36"/>
    <p:sldId id="559" r:id="rId37"/>
    <p:sldId id="560" r:id="rId38"/>
    <p:sldId id="739" r:id="rId39"/>
    <p:sldId id="740" r:id="rId40"/>
    <p:sldId id="563" r:id="rId41"/>
    <p:sldId id="732" r:id="rId42"/>
    <p:sldId id="564" r:id="rId43"/>
    <p:sldId id="566" r:id="rId44"/>
    <p:sldId id="728" r:id="rId45"/>
    <p:sldId id="568" r:id="rId46"/>
    <p:sldId id="569" r:id="rId47"/>
    <p:sldId id="570" r:id="rId48"/>
    <p:sldId id="574" r:id="rId49"/>
    <p:sldId id="575" r:id="rId50"/>
    <p:sldId id="576" r:id="rId51"/>
    <p:sldId id="578" r:id="rId52"/>
    <p:sldId id="580" r:id="rId53"/>
    <p:sldId id="582" r:id="rId54"/>
    <p:sldId id="583" r:id="rId55"/>
    <p:sldId id="840" r:id="rId56"/>
    <p:sldId id="841" r:id="rId57"/>
    <p:sldId id="842" r:id="rId58"/>
    <p:sldId id="843" r:id="rId59"/>
    <p:sldId id="588" r:id="rId60"/>
    <p:sldId id="589" r:id="rId61"/>
    <p:sldId id="658" r:id="rId62"/>
    <p:sldId id="659" r:id="rId63"/>
    <p:sldId id="744" r:id="rId64"/>
    <p:sldId id="660" r:id="rId65"/>
    <p:sldId id="661" r:id="rId66"/>
    <p:sldId id="663" r:id="rId67"/>
    <p:sldId id="664" r:id="rId68"/>
    <p:sldId id="665" r:id="rId69"/>
    <p:sldId id="666" r:id="rId70"/>
    <p:sldId id="667" r:id="rId71"/>
    <p:sldId id="668" r:id="rId72"/>
    <p:sldId id="669" r:id="rId73"/>
    <p:sldId id="672" r:id="rId74"/>
    <p:sldId id="673" r:id="rId75"/>
    <p:sldId id="745" r:id="rId76"/>
    <p:sldId id="674" r:id="rId77"/>
    <p:sldId id="675" r:id="rId78"/>
    <p:sldId id="676" r:id="rId79"/>
    <p:sldId id="677" r:id="rId80"/>
    <p:sldId id="670" r:id="rId81"/>
    <p:sldId id="671" r:id="rId82"/>
    <p:sldId id="731" r:id="rId83"/>
    <p:sldId id="678" r:id="rId84"/>
    <p:sldId id="680" r:id="rId85"/>
    <p:sldId id="511" r:id="rId86"/>
    <p:sldId id="512" r:id="rId87"/>
    <p:sldId id="513" r:id="rId88"/>
    <p:sldId id="514" r:id="rId89"/>
    <p:sldId id="515" r:id="rId90"/>
    <p:sldId id="516" r:id="rId91"/>
    <p:sldId id="517" r:id="rId92"/>
    <p:sldId id="518" r:id="rId93"/>
    <p:sldId id="519" r:id="rId94"/>
    <p:sldId id="592" r:id="rId95"/>
    <p:sldId id="520" r:id="rId96"/>
    <p:sldId id="521" r:id="rId97"/>
    <p:sldId id="522" r:id="rId98"/>
    <p:sldId id="523" r:id="rId99"/>
    <p:sldId id="524" r:id="rId100"/>
    <p:sldId id="525" r:id="rId101"/>
    <p:sldId id="527" r:id="rId102"/>
    <p:sldId id="529" r:id="rId103"/>
    <p:sldId id="530" r:id="rId104"/>
    <p:sldId id="594" r:id="rId105"/>
    <p:sldId id="596" r:id="rId106"/>
    <p:sldId id="597" r:id="rId107"/>
    <p:sldId id="598" r:id="rId108"/>
    <p:sldId id="599" r:id="rId109"/>
    <p:sldId id="600" r:id="rId110"/>
    <p:sldId id="602" r:id="rId111"/>
    <p:sldId id="605" r:id="rId112"/>
    <p:sldId id="606" r:id="rId113"/>
    <p:sldId id="609" r:id="rId114"/>
    <p:sldId id="610" r:id="rId115"/>
    <p:sldId id="611" r:id="rId116"/>
    <p:sldId id="612" r:id="rId117"/>
    <p:sldId id="619" r:id="rId118"/>
    <p:sldId id="764" r:id="rId119"/>
    <p:sldId id="765" r:id="rId120"/>
    <p:sldId id="766" r:id="rId121"/>
    <p:sldId id="767" r:id="rId122"/>
    <p:sldId id="633" r:id="rId123"/>
    <p:sldId id="768" r:id="rId124"/>
    <p:sldId id="780" r:id="rId125"/>
    <p:sldId id="781" r:id="rId126"/>
    <p:sldId id="782" r:id="rId127"/>
    <p:sldId id="783" r:id="rId128"/>
    <p:sldId id="784" r:id="rId129"/>
    <p:sldId id="785" r:id="rId130"/>
    <p:sldId id="786" r:id="rId131"/>
    <p:sldId id="787" r:id="rId132"/>
    <p:sldId id="791" r:id="rId133"/>
    <p:sldId id="792" r:id="rId134"/>
    <p:sldId id="793" r:id="rId135"/>
    <p:sldId id="794" r:id="rId136"/>
    <p:sldId id="795" r:id="rId137"/>
    <p:sldId id="681" r:id="rId138"/>
    <p:sldId id="682" r:id="rId139"/>
    <p:sldId id="683" r:id="rId140"/>
    <p:sldId id="684" r:id="rId141"/>
    <p:sldId id="796" r:id="rId142"/>
    <p:sldId id="797" r:id="rId143"/>
    <p:sldId id="798" r:id="rId144"/>
    <p:sldId id="799" r:id="rId145"/>
    <p:sldId id="800" r:id="rId146"/>
    <p:sldId id="801" r:id="rId147"/>
    <p:sldId id="802" r:id="rId148"/>
    <p:sldId id="803" r:id="rId149"/>
    <p:sldId id="804" r:id="rId150"/>
    <p:sldId id="806" r:id="rId151"/>
    <p:sldId id="809" r:id="rId152"/>
    <p:sldId id="810" r:id="rId153"/>
    <p:sldId id="811" r:id="rId154"/>
    <p:sldId id="812" r:id="rId155"/>
    <p:sldId id="813" r:id="rId156"/>
    <p:sldId id="814" r:id="rId157"/>
    <p:sldId id="815" r:id="rId158"/>
    <p:sldId id="816" r:id="rId159"/>
    <p:sldId id="817" r:id="rId160"/>
    <p:sldId id="818" r:id="rId161"/>
    <p:sldId id="820" r:id="rId162"/>
    <p:sldId id="821" r:id="rId163"/>
    <p:sldId id="822" r:id="rId164"/>
    <p:sldId id="823" r:id="rId165"/>
    <p:sldId id="824" r:id="rId166"/>
    <p:sldId id="825" r:id="rId167"/>
    <p:sldId id="826" r:id="rId168"/>
    <p:sldId id="827" r:id="rId169"/>
    <p:sldId id="828" r:id="rId170"/>
    <p:sldId id="829" r:id="rId171"/>
    <p:sldId id="830" r:id="rId172"/>
    <p:sldId id="831" r:id="rId173"/>
    <p:sldId id="832" r:id="rId174"/>
    <p:sldId id="833" r:id="rId175"/>
    <p:sldId id="834" r:id="rId176"/>
    <p:sldId id="835" r:id="rId177"/>
    <p:sldId id="836" r:id="rId178"/>
    <p:sldId id="837" r:id="rId179"/>
    <p:sldId id="838" r:id="rId180"/>
    <p:sldId id="839" r:id="rId181"/>
    <p:sldId id="844" r:id="rId182"/>
    <p:sldId id="685" r:id="rId183"/>
    <p:sldId id="742" r:id="rId184"/>
    <p:sldId id="779" r:id="rId185"/>
    <p:sldId id="778" r:id="rId186"/>
  </p:sldIdLst>
  <p:sldSz cx="9144000" cy="6858000" type="screen4x3"/>
  <p:notesSz cx="7010400" cy="9296400"/>
  <p:defaultTextStyle>
    <a:defPPr>
      <a:defRPr lang="en-CA"/>
    </a:defPPr>
    <a:lvl1pPr algn="l" rtl="0" fontAlgn="base">
      <a:spcBef>
        <a:spcPct val="0"/>
      </a:spcBef>
      <a:spcAft>
        <a:spcPct val="0"/>
      </a:spcAft>
      <a:defRPr sz="2000" kern="1200">
        <a:solidFill>
          <a:schemeClr val="tx1"/>
        </a:solidFill>
        <a:latin typeface="Comic Sans MS" pitchFamily="-112" charset="0"/>
        <a:ea typeface="+mn-ea"/>
        <a:cs typeface="Arial" charset="0"/>
      </a:defRPr>
    </a:lvl1pPr>
    <a:lvl2pPr marL="457200" algn="l" rtl="0" fontAlgn="base">
      <a:spcBef>
        <a:spcPct val="0"/>
      </a:spcBef>
      <a:spcAft>
        <a:spcPct val="0"/>
      </a:spcAft>
      <a:defRPr sz="2000" kern="1200">
        <a:solidFill>
          <a:schemeClr val="tx1"/>
        </a:solidFill>
        <a:latin typeface="Comic Sans MS" pitchFamily="-112" charset="0"/>
        <a:ea typeface="+mn-ea"/>
        <a:cs typeface="Arial" charset="0"/>
      </a:defRPr>
    </a:lvl2pPr>
    <a:lvl3pPr marL="914400" algn="l" rtl="0" fontAlgn="base">
      <a:spcBef>
        <a:spcPct val="0"/>
      </a:spcBef>
      <a:spcAft>
        <a:spcPct val="0"/>
      </a:spcAft>
      <a:defRPr sz="2000" kern="1200">
        <a:solidFill>
          <a:schemeClr val="tx1"/>
        </a:solidFill>
        <a:latin typeface="Comic Sans MS" pitchFamily="-112" charset="0"/>
        <a:ea typeface="+mn-ea"/>
        <a:cs typeface="Arial" charset="0"/>
      </a:defRPr>
    </a:lvl3pPr>
    <a:lvl4pPr marL="1371600" algn="l" rtl="0" fontAlgn="base">
      <a:spcBef>
        <a:spcPct val="0"/>
      </a:spcBef>
      <a:spcAft>
        <a:spcPct val="0"/>
      </a:spcAft>
      <a:defRPr sz="2000" kern="1200">
        <a:solidFill>
          <a:schemeClr val="tx1"/>
        </a:solidFill>
        <a:latin typeface="Comic Sans MS" pitchFamily="-112" charset="0"/>
        <a:ea typeface="+mn-ea"/>
        <a:cs typeface="Arial" charset="0"/>
      </a:defRPr>
    </a:lvl4pPr>
    <a:lvl5pPr marL="1828800" algn="l" rtl="0" fontAlgn="base">
      <a:spcBef>
        <a:spcPct val="0"/>
      </a:spcBef>
      <a:spcAft>
        <a:spcPct val="0"/>
      </a:spcAft>
      <a:defRPr sz="2000" kern="1200">
        <a:solidFill>
          <a:schemeClr val="tx1"/>
        </a:solidFill>
        <a:latin typeface="Comic Sans MS" pitchFamily="-112" charset="0"/>
        <a:ea typeface="+mn-ea"/>
        <a:cs typeface="Arial" charset="0"/>
      </a:defRPr>
    </a:lvl5pPr>
    <a:lvl6pPr marL="2286000" algn="l" defTabSz="914400" rtl="0" eaLnBrk="1" latinLnBrk="0" hangingPunct="1">
      <a:defRPr sz="2000" kern="1200">
        <a:solidFill>
          <a:schemeClr val="tx1"/>
        </a:solidFill>
        <a:latin typeface="Comic Sans MS" pitchFamily="-112" charset="0"/>
        <a:ea typeface="+mn-ea"/>
        <a:cs typeface="Arial" charset="0"/>
      </a:defRPr>
    </a:lvl6pPr>
    <a:lvl7pPr marL="2743200" algn="l" defTabSz="914400" rtl="0" eaLnBrk="1" latinLnBrk="0" hangingPunct="1">
      <a:defRPr sz="2000" kern="1200">
        <a:solidFill>
          <a:schemeClr val="tx1"/>
        </a:solidFill>
        <a:latin typeface="Comic Sans MS" pitchFamily="-112" charset="0"/>
        <a:ea typeface="+mn-ea"/>
        <a:cs typeface="Arial" charset="0"/>
      </a:defRPr>
    </a:lvl7pPr>
    <a:lvl8pPr marL="3200400" algn="l" defTabSz="914400" rtl="0" eaLnBrk="1" latinLnBrk="0" hangingPunct="1">
      <a:defRPr sz="2000" kern="1200">
        <a:solidFill>
          <a:schemeClr val="tx1"/>
        </a:solidFill>
        <a:latin typeface="Comic Sans MS" pitchFamily="-112" charset="0"/>
        <a:ea typeface="+mn-ea"/>
        <a:cs typeface="Arial" charset="0"/>
      </a:defRPr>
    </a:lvl8pPr>
    <a:lvl9pPr marL="3657600" algn="l" defTabSz="914400" rtl="0" eaLnBrk="1" latinLnBrk="0" hangingPunct="1">
      <a:defRPr sz="2000" kern="1200">
        <a:solidFill>
          <a:schemeClr val="tx1"/>
        </a:solidFill>
        <a:latin typeface="Comic Sans MS" pitchFamily="-11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C66"/>
    <a:srgbClr val="FFFF66"/>
    <a:srgbClr val="FF66FF"/>
    <a:srgbClr val="00CC66"/>
    <a:srgbClr val="33CC33"/>
    <a:srgbClr val="F5E677"/>
    <a:srgbClr val="FFCCFF"/>
    <a:srgbClr val="CCCC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175" autoAdjust="0"/>
    <p:restoredTop sz="94660"/>
  </p:normalViewPr>
  <p:slideViewPr>
    <p:cSldViewPr>
      <p:cViewPr varScale="1">
        <p:scale>
          <a:sx n="107" d="100"/>
          <a:sy n="107" d="100"/>
        </p:scale>
        <p:origin x="-99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17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Comic Sans MS" pitchFamily="66" charset="0"/>
                <a:cs typeface="+mn-cs"/>
              </a:defRPr>
            </a:lvl1pPr>
          </a:lstStyle>
          <a:p>
            <a:pPr>
              <a:defRPr/>
            </a:pPr>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Comic Sans MS" pitchFamily="66" charset="0"/>
                <a:cs typeface="+mn-cs"/>
              </a:defRPr>
            </a:lvl1pPr>
          </a:lstStyle>
          <a:p>
            <a:pPr>
              <a:defRPr/>
            </a:pPr>
            <a:fld id="{E4C772E6-82A4-4A5F-9160-163FD62966DD}" type="datetimeFigureOut">
              <a:rPr lang="en-CA"/>
              <a:pPr>
                <a:defRPr/>
              </a:pPr>
              <a:t>2013-07-10</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Comic Sans MS" pitchFamily="66" charset="0"/>
                <a:cs typeface="+mn-cs"/>
              </a:defRPr>
            </a:lvl1pPr>
          </a:lstStyle>
          <a:p>
            <a:pPr>
              <a:defRPr/>
            </a:pPr>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atin typeface="Comic Sans MS" pitchFamily="66" charset="0"/>
                <a:cs typeface="+mn-cs"/>
              </a:defRPr>
            </a:lvl1pPr>
          </a:lstStyle>
          <a:p>
            <a:pPr>
              <a:defRPr/>
            </a:pPr>
            <a:fld id="{01C8CE83-5BB5-4967-957C-2C9EBD253A2F}"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en-CA"/>
          </a:p>
        </p:txBody>
      </p:sp>
      <p:sp>
        <p:nvSpPr>
          <p:cNvPr id="1638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en-CA"/>
          </a:p>
        </p:txBody>
      </p:sp>
      <p:sp>
        <p:nvSpPr>
          <p:cNvPr id="1597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1639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en-CA"/>
          </a:p>
        </p:txBody>
      </p:sp>
      <p:sp>
        <p:nvSpPr>
          <p:cNvPr id="1639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BB0626E8-FD10-4853-9DBE-55776F5409EA}"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vmlDrawing" Target="../drawings/vmlDrawing2.vml"/><Relationship Id="rId4" Type="http://schemas.openxmlformats.org/officeDocument/2006/relationships/oleObject" Target="../embeddings/oleObject2.bin"/></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4148" name="Slide Number Placeholder 3"/>
          <p:cNvSpPr>
            <a:spLocks noGrp="1"/>
          </p:cNvSpPr>
          <p:nvPr>
            <p:ph type="sldNum" sz="quarter" idx="5"/>
          </p:nvPr>
        </p:nvSpPr>
        <p:spPr/>
        <p:txBody>
          <a:bodyPr/>
          <a:lstStyle/>
          <a:p>
            <a:pPr>
              <a:defRPr/>
            </a:pPr>
            <a:fld id="{0190EDB7-FEBE-467E-897B-41D68D397CF7}" type="slidenum">
              <a:rPr lang="en-GB" smtClean="0"/>
              <a:pPr>
                <a:defRPr/>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Grp="1" noChangeArrowheads="1"/>
          </p:cNvSpPr>
          <p:nvPr>
            <p:ph type="sldNum" sz="quarter" idx="5"/>
          </p:nvPr>
        </p:nvSpPr>
        <p:spPr/>
        <p:txBody>
          <a:bodyPr/>
          <a:lstStyle/>
          <a:p>
            <a:pPr>
              <a:defRPr/>
            </a:pPr>
            <a:fld id="{B8744653-72F8-4F7E-A866-455C24FA5C72}" type="slidenum">
              <a:rPr lang="en-CA" smtClean="0"/>
              <a:pPr>
                <a:defRPr/>
              </a:pPr>
              <a:t>13</a:t>
            </a:fld>
            <a:endParaRPr lang="en-CA" smtClean="0"/>
          </a:p>
        </p:txBody>
      </p:sp>
      <p:graphicFrame>
        <p:nvGraphicFramePr>
          <p:cNvPr id="2050" name="Object 2">
            <a:hlinkClick r:id="" action="ppaction://ole?verb=0"/>
          </p:cNvPr>
          <p:cNvGraphicFramePr>
            <a:graphicFrameLocks/>
          </p:cNvGraphicFramePr>
          <p:nvPr>
            <p:ph type="body" idx="1"/>
          </p:nvPr>
        </p:nvGraphicFramePr>
        <p:xfrm>
          <a:off x="935038" y="4840288"/>
          <a:ext cx="5140325" cy="3336925"/>
        </p:xfrm>
        <a:graphic>
          <a:graphicData uri="http://schemas.openxmlformats.org/presentationml/2006/ole">
            <p:oleObj spid="_x0000_s2050" name="Document" r:id="rId4" imgW="5029200" imgH="3336840" progId="Word.Document.8">
              <p:embed/>
            </p:oleObj>
          </a:graphicData>
        </a:graphic>
      </p:graphicFrame>
      <p:sp>
        <p:nvSpPr>
          <p:cNvPr id="2052" name="Rectangle 3"/>
          <p:cNvSpPr>
            <a:spLocks noGrp="1" noRot="1" noChangeAspect="1" noChangeArrowheads="1" noTextEdit="1"/>
          </p:cNvSpPr>
          <p:nvPr>
            <p:ph type="sldImg"/>
          </p:nvPr>
        </p:nvSpPr>
        <p:spPr>
          <a:xfrm>
            <a:off x="1190625" y="703263"/>
            <a:ext cx="4630738" cy="3473450"/>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5172" name="Slide Number Placeholder 3"/>
          <p:cNvSpPr>
            <a:spLocks noGrp="1"/>
          </p:cNvSpPr>
          <p:nvPr>
            <p:ph type="sldNum" sz="quarter" idx="5"/>
          </p:nvPr>
        </p:nvSpPr>
        <p:spPr/>
        <p:txBody>
          <a:bodyPr/>
          <a:lstStyle/>
          <a:p>
            <a:pPr>
              <a:defRPr/>
            </a:pPr>
            <a:fld id="{CDFE5F7C-2D39-46AF-AFF6-4EA0A3D93932}" type="slidenum">
              <a:rPr lang="en-GB" smtClean="0"/>
              <a:pPr>
                <a:defRPr/>
              </a:pPr>
              <a:t>86</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6196" name="Slide Number Placeholder 3"/>
          <p:cNvSpPr>
            <a:spLocks noGrp="1"/>
          </p:cNvSpPr>
          <p:nvPr>
            <p:ph type="sldNum" sz="quarter" idx="5"/>
          </p:nvPr>
        </p:nvSpPr>
        <p:spPr/>
        <p:txBody>
          <a:bodyPr/>
          <a:lstStyle/>
          <a:p>
            <a:pPr>
              <a:defRPr/>
            </a:pPr>
            <a:fld id="{D863BD3B-0757-4BA5-8E12-C569F5D353E5}" type="slidenum">
              <a:rPr lang="en-GB" smtClean="0"/>
              <a:pPr>
                <a:defRPr/>
              </a:pPr>
              <a:t>91</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7220" name="Slide Number Placeholder 3"/>
          <p:cNvSpPr>
            <a:spLocks noGrp="1"/>
          </p:cNvSpPr>
          <p:nvPr>
            <p:ph type="sldNum" sz="quarter" idx="5"/>
          </p:nvPr>
        </p:nvSpPr>
        <p:spPr/>
        <p:txBody>
          <a:bodyPr/>
          <a:lstStyle/>
          <a:p>
            <a:pPr>
              <a:defRPr/>
            </a:pPr>
            <a:fld id="{9A440A0F-EECD-43F0-9639-2499E50859D5}" type="slidenum">
              <a:rPr lang="en-GB" smtClean="0"/>
              <a:pPr>
                <a:defRPr/>
              </a:pPr>
              <a:t>93</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p:spPr>
        <p:txBody>
          <a:bodyPr/>
          <a:lstStyle/>
          <a:p>
            <a:endParaRPr lang="en-US" smtClean="0">
              <a:latin typeface="Arial" charset="0"/>
            </a:endParaRPr>
          </a:p>
        </p:txBody>
      </p:sp>
      <p:sp>
        <p:nvSpPr>
          <p:cNvPr id="78852" name="Slide Number Placeholder 3"/>
          <p:cNvSpPr>
            <a:spLocks noGrp="1"/>
          </p:cNvSpPr>
          <p:nvPr>
            <p:ph type="sldNum" sz="quarter" idx="5"/>
          </p:nvPr>
        </p:nvSpPr>
        <p:spPr/>
        <p:txBody>
          <a:bodyPr/>
          <a:lstStyle/>
          <a:p>
            <a:pPr>
              <a:defRPr/>
            </a:pPr>
            <a:fld id="{99D290D6-8EA6-4C28-82D1-ED00F0604E74}" type="slidenum">
              <a:rPr lang="en-GB" smtClean="0"/>
              <a:pPr>
                <a:defRPr/>
              </a:pPr>
              <a:t>111</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EA1DBC76-0BB1-40AC-93E5-DDED64F5CDC1}"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4AB9DEAC-3D5E-4BC1-AD0C-28527F51E6CC}"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FA7FBF2E-7F1C-46C6-B398-26DD694D86BE}"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0B9390C-4359-42BD-91A1-3E53A0ED0E51}"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C9017351-AD29-4E6D-B023-F32598D64C91}"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80370DD0-5694-438C-9AFB-54B6388E7DDD}"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CCD1713A-DE81-483E-AA65-3CD31377DF71}"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BB08EFD1-453F-45B9-8A77-1C2EA5A84354}"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05B19E57-A926-4F9F-BF89-3189924E4F87}"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E1B50AD-5840-4BD2-BBDD-A4CDA1991152}"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213DF0F-AB95-4EE0-BCF8-D7CA510BD73C}"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51D4C59-DEBA-4092-92C1-F63DF4EC211D}" type="slidenum">
              <a:rPr lang="en-CA"/>
              <a:pPr>
                <a:defRPr/>
              </a:pPr>
              <a:t>‹#›</a:t>
            </a:fld>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27"/>
          <p:cNvSpPr>
            <a:spLocks noGrp="1" noChangeArrowheads="1"/>
          </p:cNvSpPr>
          <p:nvPr>
            <p:ph type="sldNum" sz="quarter" idx="10"/>
          </p:nvPr>
        </p:nvSpPr>
        <p:spPr/>
        <p:txBody>
          <a:bodyPr/>
          <a:lstStyle>
            <a:lvl1pPr>
              <a:defRPr/>
            </a:lvl1pPr>
          </a:lstStyle>
          <a:p>
            <a:pPr>
              <a:defRPr/>
            </a:pPr>
            <a:fld id="{BF886F97-107B-4368-8055-6EC4814E7998}" type="slidenum">
              <a:rPr lang="en-GB"/>
              <a:pPr>
                <a:defRPr/>
              </a:pPr>
              <a:t>‹#›</a:t>
            </a:fld>
            <a:endParaRPr lang="en-GB"/>
          </a:p>
        </p:txBody>
      </p:sp>
    </p:spTree>
  </p:cSld>
  <p:clrMapOvr>
    <a:masterClrMapping/>
  </p:clrMapOvr>
  <p:transition spd="med">
    <p:circl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57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Content Placeholder 5"/>
          <p:cNvSpPr>
            <a:spLocks noGrp="1"/>
          </p:cNvSpPr>
          <p:nvPr>
            <p:ph sz="quarter" idx="4"/>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27"/>
          <p:cNvSpPr>
            <a:spLocks noGrp="1" noChangeArrowheads="1"/>
          </p:cNvSpPr>
          <p:nvPr>
            <p:ph type="sldNum" sz="quarter" idx="10"/>
          </p:nvPr>
        </p:nvSpPr>
        <p:spPr/>
        <p:txBody>
          <a:bodyPr/>
          <a:lstStyle>
            <a:lvl1pPr>
              <a:defRPr/>
            </a:lvl1pPr>
          </a:lstStyle>
          <a:p>
            <a:pPr>
              <a:defRPr/>
            </a:pPr>
            <a:fld id="{E5BCA2BF-2764-43C7-9D6C-7A3B829DE9EE}" type="slidenum">
              <a:rPr lang="en-GB"/>
              <a:pPr>
                <a:defRPr/>
              </a:pPr>
              <a:t>‹#›</a:t>
            </a:fld>
            <a:endParaRPr lang="en-GB"/>
          </a:p>
        </p:txBody>
      </p:sp>
    </p:spTree>
  </p:cSld>
  <p:clrMapOvr>
    <a:masterClrMapping/>
  </p:clrMapOvr>
  <p:transition spd="med">
    <p:circl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Rectangle 27"/>
          <p:cNvSpPr>
            <a:spLocks noGrp="1" noChangeArrowheads="1"/>
          </p:cNvSpPr>
          <p:nvPr>
            <p:ph type="sldNum" sz="quarter" idx="10"/>
          </p:nvPr>
        </p:nvSpPr>
        <p:spPr/>
        <p:txBody>
          <a:bodyPr/>
          <a:lstStyle>
            <a:lvl1pPr>
              <a:defRPr/>
            </a:lvl1pPr>
          </a:lstStyle>
          <a:p>
            <a:pPr>
              <a:defRPr/>
            </a:pPr>
            <a:fld id="{DFF4050D-9C27-44D0-AC90-B5E4608F6381}" type="slidenum">
              <a:rPr lang="en-GB"/>
              <a:pPr>
                <a:defRPr/>
              </a:pPr>
              <a:t>‹#›</a:t>
            </a:fld>
            <a:endParaRPr lang="en-GB"/>
          </a:p>
        </p:txBody>
      </p:sp>
    </p:spTree>
  </p:cSld>
  <p:clrMapOvr>
    <a:masterClrMapping/>
  </p:clrMapOvr>
  <p:transition spd="med">
    <p:circl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19"/>
          <p:cNvSpPr>
            <a:spLocks noGrp="1" noChangeArrowheads="1"/>
          </p:cNvSpPr>
          <p:nvPr>
            <p:ph type="dt" sz="half" idx="10"/>
          </p:nvPr>
        </p:nvSpPr>
        <p:spPr>
          <a:ln/>
        </p:spPr>
        <p:txBody>
          <a:bodyPr/>
          <a:lstStyle>
            <a:lvl1pPr>
              <a:defRPr/>
            </a:lvl1pPr>
          </a:lstStyle>
          <a:p>
            <a:pPr>
              <a:defRPr/>
            </a:pPr>
            <a:endParaRPr lang="en-CA"/>
          </a:p>
        </p:txBody>
      </p:sp>
      <p:sp>
        <p:nvSpPr>
          <p:cNvPr id="7" name="Rectangle 20"/>
          <p:cNvSpPr>
            <a:spLocks noGrp="1" noChangeArrowheads="1"/>
          </p:cNvSpPr>
          <p:nvPr>
            <p:ph type="ftr" sz="quarter" idx="11"/>
          </p:nvPr>
        </p:nvSpPr>
        <p:spPr>
          <a:ln/>
        </p:spPr>
        <p:txBody>
          <a:bodyPr/>
          <a:lstStyle>
            <a:lvl1pPr>
              <a:defRPr/>
            </a:lvl1pPr>
          </a:lstStyle>
          <a:p>
            <a:pPr>
              <a:defRPr/>
            </a:pPr>
            <a:endParaRPr lang="en-CA"/>
          </a:p>
        </p:txBody>
      </p:sp>
      <p:sp>
        <p:nvSpPr>
          <p:cNvPr id="8" name="Rectangle 21"/>
          <p:cNvSpPr>
            <a:spLocks noGrp="1" noChangeArrowheads="1"/>
          </p:cNvSpPr>
          <p:nvPr>
            <p:ph type="sldNum" sz="quarter" idx="12"/>
          </p:nvPr>
        </p:nvSpPr>
        <p:spPr>
          <a:ln/>
        </p:spPr>
        <p:txBody>
          <a:bodyPr/>
          <a:lstStyle>
            <a:lvl1pPr>
              <a:defRPr/>
            </a:lvl1pPr>
          </a:lstStyle>
          <a:p>
            <a:pPr>
              <a:defRPr/>
            </a:pPr>
            <a:fld id="{CC819390-D527-4E93-8C93-CC8EBC77FDC8}" type="slidenum">
              <a:rPr lang="en-CA"/>
              <a:pPr>
                <a:defRPr/>
              </a:pPr>
              <a:t>‹#›</a:t>
            </a:fld>
            <a:endParaRPr lang="en-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6350" y="20638"/>
            <a:ext cx="9144000" cy="6858000"/>
            <a:chOff x="0" y="0"/>
            <a:chExt cx="5760" cy="4320"/>
          </a:xfrm>
        </p:grpSpPr>
        <p:sp>
          <p:nvSpPr>
            <p:cNvPr id="6246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CA"/>
            </a:p>
          </p:txBody>
        </p:sp>
        <p:sp>
          <p:nvSpPr>
            <p:cNvPr id="6246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endParaRPr lang="en-CA"/>
            </a:p>
          </p:txBody>
        </p:sp>
      </p:grpSp>
      <p:sp>
        <p:nvSpPr>
          <p:cNvPr id="62469" name="Freeform 5"/>
          <p:cNvSpPr>
            <a:spLocks/>
          </p:cNvSpPr>
          <p:nvPr/>
        </p:nvSpPr>
        <p:spPr bwMode="hidden">
          <a:xfrm>
            <a:off x="6242050" y="626903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endParaRPr lang="en-CA"/>
          </a:p>
        </p:txBody>
      </p:sp>
      <p:grpSp>
        <p:nvGrpSpPr>
          <p:cNvPr id="3" name="Group 6"/>
          <p:cNvGrpSpPr>
            <a:grpSpLocks/>
          </p:cNvGrpSpPr>
          <p:nvPr/>
        </p:nvGrpSpPr>
        <p:grpSpPr bwMode="auto">
          <a:xfrm>
            <a:off x="-1588" y="6034088"/>
            <a:ext cx="7845426" cy="850900"/>
            <a:chOff x="0" y="3792"/>
            <a:chExt cx="4942" cy="536"/>
          </a:xfrm>
        </p:grpSpPr>
        <p:sp>
          <p:nvSpPr>
            <p:cNvPr id="6247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endParaRPr lang="en-CA"/>
            </a:p>
          </p:txBody>
        </p:sp>
        <p:grpSp>
          <p:nvGrpSpPr>
            <p:cNvPr id="4" name="Group 8"/>
            <p:cNvGrpSpPr>
              <a:grpSpLocks/>
            </p:cNvGrpSpPr>
            <p:nvPr userDrawn="1"/>
          </p:nvGrpSpPr>
          <p:grpSpPr bwMode="auto">
            <a:xfrm>
              <a:off x="2486" y="3792"/>
              <a:ext cx="2456" cy="536"/>
              <a:chOff x="2486" y="3792"/>
              <a:chExt cx="2456" cy="536"/>
            </a:xfrm>
          </p:grpSpPr>
          <p:sp>
            <p:nvSpPr>
              <p:cNvPr id="62473"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endParaRPr lang="en-CA"/>
              </a:p>
            </p:txBody>
          </p:sp>
          <p:sp>
            <p:nvSpPr>
              <p:cNvPr id="6247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endParaRPr lang="en-CA"/>
              </a:p>
            </p:txBody>
          </p:sp>
          <p:sp>
            <p:nvSpPr>
              <p:cNvPr id="6247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endParaRPr lang="en-CA"/>
              </a:p>
            </p:txBody>
          </p:sp>
          <p:sp>
            <p:nvSpPr>
              <p:cNvPr id="6247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endParaRPr lang="en-CA"/>
              </a:p>
            </p:txBody>
          </p:sp>
          <p:sp>
            <p:nvSpPr>
              <p:cNvPr id="6247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endParaRPr lang="en-CA"/>
              </a:p>
            </p:txBody>
          </p:sp>
        </p:grpSp>
        <p:sp>
          <p:nvSpPr>
            <p:cNvPr id="6247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endParaRPr lang="en-CA"/>
            </a:p>
          </p:txBody>
        </p:sp>
      </p:grpSp>
      <p:grpSp>
        <p:nvGrpSpPr>
          <p:cNvPr id="5" name="Group 15"/>
          <p:cNvGrpSpPr>
            <a:grpSpLocks/>
          </p:cNvGrpSpPr>
          <p:nvPr/>
        </p:nvGrpSpPr>
        <p:grpSpPr bwMode="auto">
          <a:xfrm>
            <a:off x="627063" y="6021388"/>
            <a:ext cx="5684837" cy="849312"/>
            <a:chOff x="395" y="3793"/>
            <a:chExt cx="3581" cy="535"/>
          </a:xfrm>
        </p:grpSpPr>
        <p:sp>
          <p:nvSpPr>
            <p:cNvPr id="62480"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endParaRPr lang="en-CA"/>
            </a:p>
          </p:txBody>
        </p:sp>
        <p:sp>
          <p:nvSpPr>
            <p:cNvPr id="62481"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endParaRPr lang="en-CA"/>
            </a:p>
          </p:txBody>
        </p:sp>
        <p:sp>
          <p:nvSpPr>
            <p:cNvPr id="62482"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endParaRPr lang="en-CA"/>
            </a:p>
          </p:txBody>
        </p:sp>
        <p:sp>
          <p:nvSpPr>
            <p:cNvPr id="62483"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endParaRPr lang="en-CA"/>
            </a:p>
          </p:txBody>
        </p:sp>
        <p:sp>
          <p:nvSpPr>
            <p:cNvPr id="62484"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endParaRPr lang="en-CA"/>
            </a:p>
          </p:txBody>
        </p:sp>
        <p:sp>
          <p:nvSpPr>
            <p:cNvPr id="62485"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endParaRPr lang="en-CA"/>
            </a:p>
          </p:txBody>
        </p:sp>
      </p:grpSp>
      <p:sp>
        <p:nvSpPr>
          <p:cNvPr id="62489" name="Rectangle 25"/>
          <p:cNvSpPr>
            <a:spLocks noGrp="1" noChangeArrowheads="1"/>
          </p:cNvSpPr>
          <p:nvPr>
            <p:ph type="sldNum" sz="quarter" idx="4"/>
          </p:nvPr>
        </p:nvSpPr>
        <p:spPr>
          <a:xfrm>
            <a:off x="6553200" y="6248400"/>
            <a:ext cx="2133600" cy="457200"/>
          </a:xfrm>
        </p:spPr>
        <p:txBody>
          <a:bodyPr anchor="b"/>
          <a:lstStyle>
            <a:lvl1pPr>
              <a:defRPr sz="1200">
                <a:effectLst>
                  <a:outerShdw blurRad="38100" dist="38100" dir="2700000" algn="tl">
                    <a:srgbClr val="000000"/>
                  </a:outerShdw>
                </a:effectLst>
                <a:latin typeface="+mn-lt"/>
              </a:defRPr>
            </a:lvl1pPr>
          </a:lstStyle>
          <a:p>
            <a:fld id="{497795CF-CC3A-41C9-A221-124FEB013BD9}" type="slidenum">
              <a:rPr lang="en-GB"/>
              <a:pPr/>
              <a:t>‹#›</a:t>
            </a:fld>
            <a:endParaRPr lang="en-GB"/>
          </a:p>
        </p:txBody>
      </p:sp>
    </p:spTree>
  </p:cSld>
  <p:clrMapOvr>
    <a:masterClrMapping/>
  </p:clrMapOvr>
  <p:transition spd="med">
    <p:circl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00"/>
            </a:gs>
            <a:gs pos="100000">
              <a:srgbClr val="002F00"/>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71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CC00"/>
                </a:solidFill>
                <a:latin typeface="+mn-lt"/>
                <a:cs typeface="+mn-cs"/>
              </a:defRPr>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CC00"/>
                </a:solidFill>
                <a:latin typeface="+mn-lt"/>
                <a:cs typeface="+mn-cs"/>
              </a:defRPr>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CC00"/>
                </a:solidFill>
                <a:latin typeface="+mn-lt"/>
                <a:cs typeface="+mn-cs"/>
              </a:defRPr>
            </a:lvl1pPr>
          </a:lstStyle>
          <a:p>
            <a:pPr>
              <a:defRPr/>
            </a:pPr>
            <a:fld id="{F54EB41C-2C61-453C-8606-BA13BFAE495E}"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 id="2147483914" r:id="rId17"/>
  </p:sldLayoutIdLst>
  <p:txStyles>
    <p:titleStyle>
      <a:lvl1pPr algn="ctr" rtl="0" eaLnBrk="0" fontAlgn="base" hangingPunct="0">
        <a:spcBef>
          <a:spcPct val="0"/>
        </a:spcBef>
        <a:spcAft>
          <a:spcPct val="0"/>
        </a:spcAft>
        <a:defRPr sz="4400">
          <a:solidFill>
            <a:srgbClr val="FFCC00"/>
          </a:solidFill>
          <a:latin typeface="+mj-lt"/>
          <a:ea typeface="+mj-ea"/>
          <a:cs typeface="+mj-cs"/>
        </a:defRPr>
      </a:lvl1pPr>
      <a:lvl2pPr algn="ctr" rtl="0" eaLnBrk="0" fontAlgn="base" hangingPunct="0">
        <a:spcBef>
          <a:spcPct val="0"/>
        </a:spcBef>
        <a:spcAft>
          <a:spcPct val="0"/>
        </a:spcAft>
        <a:defRPr sz="4400">
          <a:solidFill>
            <a:srgbClr val="FFCC00"/>
          </a:solidFill>
          <a:latin typeface="Arial" pitchFamily="34" charset="0"/>
        </a:defRPr>
      </a:lvl2pPr>
      <a:lvl3pPr algn="ctr" rtl="0" eaLnBrk="0" fontAlgn="base" hangingPunct="0">
        <a:spcBef>
          <a:spcPct val="0"/>
        </a:spcBef>
        <a:spcAft>
          <a:spcPct val="0"/>
        </a:spcAft>
        <a:defRPr sz="4400">
          <a:solidFill>
            <a:srgbClr val="FFCC00"/>
          </a:solidFill>
          <a:latin typeface="Arial" pitchFamily="34" charset="0"/>
        </a:defRPr>
      </a:lvl3pPr>
      <a:lvl4pPr algn="ctr" rtl="0" eaLnBrk="0" fontAlgn="base" hangingPunct="0">
        <a:spcBef>
          <a:spcPct val="0"/>
        </a:spcBef>
        <a:spcAft>
          <a:spcPct val="0"/>
        </a:spcAft>
        <a:defRPr sz="4400">
          <a:solidFill>
            <a:srgbClr val="FFCC00"/>
          </a:solidFill>
          <a:latin typeface="Arial" pitchFamily="34" charset="0"/>
        </a:defRPr>
      </a:lvl4pPr>
      <a:lvl5pPr algn="ctr" rtl="0" eaLnBrk="0" fontAlgn="base" hangingPunct="0">
        <a:spcBef>
          <a:spcPct val="0"/>
        </a:spcBef>
        <a:spcAft>
          <a:spcPct val="0"/>
        </a:spcAft>
        <a:defRPr sz="4400">
          <a:solidFill>
            <a:srgbClr val="FFCC00"/>
          </a:solidFill>
          <a:latin typeface="Arial" pitchFamily="34" charset="0"/>
        </a:defRPr>
      </a:lvl5pPr>
      <a:lvl6pPr marL="457200" algn="ctr" rtl="0" fontAlgn="base">
        <a:spcBef>
          <a:spcPct val="0"/>
        </a:spcBef>
        <a:spcAft>
          <a:spcPct val="0"/>
        </a:spcAft>
        <a:defRPr sz="4400">
          <a:solidFill>
            <a:srgbClr val="FFCC00"/>
          </a:solidFill>
          <a:latin typeface="Arial" pitchFamily="34" charset="0"/>
        </a:defRPr>
      </a:lvl6pPr>
      <a:lvl7pPr marL="914400" algn="ctr" rtl="0" fontAlgn="base">
        <a:spcBef>
          <a:spcPct val="0"/>
        </a:spcBef>
        <a:spcAft>
          <a:spcPct val="0"/>
        </a:spcAft>
        <a:defRPr sz="4400">
          <a:solidFill>
            <a:srgbClr val="FFCC00"/>
          </a:solidFill>
          <a:latin typeface="Arial" pitchFamily="34" charset="0"/>
        </a:defRPr>
      </a:lvl7pPr>
      <a:lvl8pPr marL="1371600" algn="ctr" rtl="0" fontAlgn="base">
        <a:spcBef>
          <a:spcPct val="0"/>
        </a:spcBef>
        <a:spcAft>
          <a:spcPct val="0"/>
        </a:spcAft>
        <a:defRPr sz="4400">
          <a:solidFill>
            <a:srgbClr val="FFCC00"/>
          </a:solidFill>
          <a:latin typeface="Arial" pitchFamily="34" charset="0"/>
        </a:defRPr>
      </a:lvl8pPr>
      <a:lvl9pPr marL="1828800" algn="ctr" rtl="0" fontAlgn="base">
        <a:spcBef>
          <a:spcPct val="0"/>
        </a:spcBef>
        <a:spcAft>
          <a:spcPct val="0"/>
        </a:spcAft>
        <a:defRPr sz="4400">
          <a:solidFill>
            <a:srgbClr val="FFCC00"/>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FFCC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00"/>
          </a:solidFill>
          <a:latin typeface="+mn-lt"/>
        </a:defRPr>
      </a:lvl2pPr>
      <a:lvl3pPr marL="1143000" indent="-228600" algn="l" rtl="0" eaLnBrk="0" fontAlgn="base" hangingPunct="0">
        <a:spcBef>
          <a:spcPct val="20000"/>
        </a:spcBef>
        <a:spcAft>
          <a:spcPct val="0"/>
        </a:spcAft>
        <a:buChar char="•"/>
        <a:defRPr sz="2400">
          <a:solidFill>
            <a:srgbClr val="FFCC00"/>
          </a:solidFill>
          <a:latin typeface="+mn-lt"/>
        </a:defRPr>
      </a:lvl3pPr>
      <a:lvl4pPr marL="1600200" indent="-228600" algn="l" rtl="0" eaLnBrk="0" fontAlgn="base" hangingPunct="0">
        <a:spcBef>
          <a:spcPct val="20000"/>
        </a:spcBef>
        <a:spcAft>
          <a:spcPct val="0"/>
        </a:spcAft>
        <a:buChar char="–"/>
        <a:defRPr sz="2000">
          <a:solidFill>
            <a:srgbClr val="FFCC00"/>
          </a:solidFill>
          <a:latin typeface="+mn-lt"/>
        </a:defRPr>
      </a:lvl4pPr>
      <a:lvl5pPr marL="2057400" indent="-228600" algn="l" rtl="0" eaLnBrk="0" fontAlgn="base" hangingPunct="0">
        <a:spcBef>
          <a:spcPct val="20000"/>
        </a:spcBef>
        <a:spcAft>
          <a:spcPct val="0"/>
        </a:spcAft>
        <a:buChar char="»"/>
        <a:defRPr sz="2000">
          <a:solidFill>
            <a:srgbClr val="FFCC00"/>
          </a:solidFill>
          <a:latin typeface="+mn-lt"/>
        </a:defRPr>
      </a:lvl5pPr>
      <a:lvl6pPr marL="2514600" indent="-228600" algn="l" rtl="0" fontAlgn="base">
        <a:spcBef>
          <a:spcPct val="20000"/>
        </a:spcBef>
        <a:spcAft>
          <a:spcPct val="0"/>
        </a:spcAft>
        <a:buChar char="»"/>
        <a:defRPr sz="2000">
          <a:solidFill>
            <a:srgbClr val="FFCC00"/>
          </a:solidFill>
          <a:latin typeface="+mn-lt"/>
        </a:defRPr>
      </a:lvl6pPr>
      <a:lvl7pPr marL="2971800" indent="-228600" algn="l" rtl="0" fontAlgn="base">
        <a:spcBef>
          <a:spcPct val="20000"/>
        </a:spcBef>
        <a:spcAft>
          <a:spcPct val="0"/>
        </a:spcAft>
        <a:buChar char="»"/>
        <a:defRPr sz="2000">
          <a:solidFill>
            <a:srgbClr val="FFCC00"/>
          </a:solidFill>
          <a:latin typeface="+mn-lt"/>
        </a:defRPr>
      </a:lvl7pPr>
      <a:lvl8pPr marL="3429000" indent="-228600" algn="l" rtl="0" fontAlgn="base">
        <a:spcBef>
          <a:spcPct val="20000"/>
        </a:spcBef>
        <a:spcAft>
          <a:spcPct val="0"/>
        </a:spcAft>
        <a:buChar char="»"/>
        <a:defRPr sz="2000">
          <a:solidFill>
            <a:srgbClr val="FFCC00"/>
          </a:solidFill>
          <a:latin typeface="+mn-lt"/>
        </a:defRPr>
      </a:lvl8pPr>
      <a:lvl9pPr marL="3886200" indent="-228600" algn="l" rtl="0" fontAlgn="base">
        <a:spcBef>
          <a:spcPct val="20000"/>
        </a:spcBef>
        <a:spcAft>
          <a:spcPct val="0"/>
        </a:spcAft>
        <a:buChar char="»"/>
        <a:defRPr sz="2000">
          <a:solidFill>
            <a:srgbClr val="FFCC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32.jpeg"/><Relationship Id="rId4" Type="http://schemas.openxmlformats.org/officeDocument/2006/relationships/oleObject" Target="../embeddings/Microsoft_Office_Excel_97-2003_Worksheet2.xls"/></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2.png"/><Relationship Id="rId5" Type="http://schemas.openxmlformats.org/officeDocument/2006/relationships/oleObject" Target="../embeddings/oleObject3.bin"/><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wmf"/><Relationship Id="rId7" Type="http://schemas.openxmlformats.org/officeDocument/2006/relationships/image" Target="../media/image43.wmf"/><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wmf"/><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Microsoft_Office_Excel_97-2003_Worksheet3.xls"/><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4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4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5" Type="http://schemas.openxmlformats.org/officeDocument/2006/relationships/image" Target="../media/image99.jpeg"/><Relationship Id="rId4" Type="http://schemas.openxmlformats.org/officeDocument/2006/relationships/image" Target="../media/image98.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3.jpeg"/></Relationships>
</file>

<file path=ppt/slides/_rels/slide5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9.png"/><Relationship Id="rId4" Type="http://schemas.openxmlformats.org/officeDocument/2006/relationships/image" Target="../media/image107.jpeg"/></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110.png"/></Relationships>
</file>

<file path=ppt/slides/_rels/slide6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7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7.xml"/><Relationship Id="rId5" Type="http://schemas.openxmlformats.org/officeDocument/2006/relationships/image" Target="../media/image128.jpeg"/><Relationship Id="rId4" Type="http://schemas.openxmlformats.org/officeDocument/2006/relationships/image" Target="../media/image127.png"/></Relationships>
</file>

<file path=ppt/slides/_rels/slide7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7.png"/><Relationship Id="rId1" Type="http://schemas.openxmlformats.org/officeDocument/2006/relationships/slideLayout" Target="../slideLayouts/slideLayout7.xml"/><Relationship Id="rId5" Type="http://schemas.openxmlformats.org/officeDocument/2006/relationships/image" Target="../media/image131.jpeg"/><Relationship Id="rId4" Type="http://schemas.openxmlformats.org/officeDocument/2006/relationships/image" Target="../media/image130.jpeg"/></Relationships>
</file>

<file path=ppt/slides/_rels/slide75.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3.jpeg"/><Relationship Id="rId7" Type="http://schemas.openxmlformats.org/officeDocument/2006/relationships/image" Target="../media/image136.jpe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oleObject" Target="../embeddings/oleObject4.bin"/><Relationship Id="rId9" Type="http://schemas.openxmlformats.org/officeDocument/2006/relationships/image" Target="../media/image138.jpeg"/></Relationships>
</file>

<file path=ppt/slides/_rels/slide76.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48.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52.jpe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56.png"/></Relationships>
</file>

<file path=ppt/slides/_rels/slide92.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62.wmf"/><Relationship Id="rId2" Type="http://schemas.openxmlformats.org/officeDocument/2006/relationships/image" Target="../media/image161.wmf"/><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4.xml"/><Relationship Id="rId1" Type="http://schemas.openxmlformats.org/officeDocument/2006/relationships/vmlDrawing" Target="../drawings/vmlDrawing8.vml"/><Relationship Id="rId6" Type="http://schemas.openxmlformats.org/officeDocument/2006/relationships/image" Target="../media/image2.png"/><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0.jpeg"/><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3.pn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image" Target="../media/image175.jpe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8.jpeg"/><Relationship Id="rId5" Type="http://schemas.openxmlformats.org/officeDocument/2006/relationships/image" Target="../media/image177.jpeg"/><Relationship Id="rId4" Type="http://schemas.openxmlformats.org/officeDocument/2006/relationships/image" Target="../media/image176.jpeg"/></Relationships>
</file>

<file path=ppt/slides/_rels/slide112.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184.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3.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96.jpeg"/><Relationship Id="rId1" Type="http://schemas.openxmlformats.org/officeDocument/2006/relationships/slideLayout" Target="../slideLayouts/slideLayout2.xml"/><Relationship Id="rId6" Type="http://schemas.openxmlformats.org/officeDocument/2006/relationships/image" Target="../media/image200.jpeg"/><Relationship Id="rId5" Type="http://schemas.openxmlformats.org/officeDocument/2006/relationships/image" Target="../media/image199.jpeg"/><Relationship Id="rId4" Type="http://schemas.openxmlformats.org/officeDocument/2006/relationships/image" Target="../media/image198.jpeg"/></Relationships>
</file>

<file path=ppt/slides/_rels/slide126.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jpe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5.xml"/></Relationships>
</file>

<file path=ppt/slides/_rels/slide135.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hyperlink" Target="mailto:Jacques.marc@gov.bc.ca" TargetMode="External"/><Relationship Id="rId2" Type="http://schemas.openxmlformats.org/officeDocument/2006/relationships/image" Target="../media/image213.jpeg"/><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142.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6.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49.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2.xml"/><Relationship Id="rId4" Type="http://schemas.openxmlformats.org/officeDocument/2006/relationships/image" Target="../media/image170.jpeg"/></Relationships>
</file>

<file path=ppt/slides/_rels/slide151.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22.jpeg"/><Relationship Id="rId4" Type="http://schemas.openxmlformats.org/officeDocument/2006/relationships/image" Target="../media/image221.jpeg"/></Relationships>
</file>

<file path=ppt/slides/_rels/slide154.xml.rels><?xml version="1.0" encoding="UTF-8" standalone="yes"?>
<Relationships xmlns="http://schemas.openxmlformats.org/package/2006/relationships"><Relationship Id="rId3" Type="http://schemas.openxmlformats.org/officeDocument/2006/relationships/hyperlink" Target="http://www.cs.ubc.ca/~mbrown/autostitch/autostitch.html" TargetMode="External"/><Relationship Id="rId2" Type="http://schemas.openxmlformats.org/officeDocument/2006/relationships/hyperlink" Target="http://www.panavue.com/"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panoguide.com/" TargetMode="External"/></Relationships>
</file>

<file path=ppt/slides/_rels/slide155.xml.rels><?xml version="1.0" encoding="UTF-8" standalone="yes"?>
<Relationships xmlns="http://schemas.openxmlformats.org/package/2006/relationships"><Relationship Id="rId3" Type="http://schemas.openxmlformats.org/officeDocument/2006/relationships/image" Target="../media/image224.jpeg"/><Relationship Id="rId7" Type="http://schemas.openxmlformats.org/officeDocument/2006/relationships/image" Target="../media/image228.jpeg"/><Relationship Id="rId2" Type="http://schemas.openxmlformats.org/officeDocument/2006/relationships/image" Target="../media/image223.jpeg"/><Relationship Id="rId1" Type="http://schemas.openxmlformats.org/officeDocument/2006/relationships/slideLayout" Target="../slideLayouts/slideLayout2.xml"/><Relationship Id="rId6" Type="http://schemas.openxmlformats.org/officeDocument/2006/relationships/image" Target="../media/image227.jpeg"/><Relationship Id="rId5" Type="http://schemas.openxmlformats.org/officeDocument/2006/relationships/image" Target="../media/image226.png"/><Relationship Id="rId4" Type="http://schemas.openxmlformats.org/officeDocument/2006/relationships/image" Target="../media/image225.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30.jpeg"/></Relationships>
</file>

<file path=ppt/slides/_rels/slide158.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image" Target="../media/image23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236.jpe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6.xml.rels><?xml version="1.0" encoding="UTF-8" standalone="yes"?>
<Relationships xmlns="http://schemas.openxmlformats.org/package/2006/relationships"><Relationship Id="rId2" Type="http://schemas.openxmlformats.org/officeDocument/2006/relationships/image" Target="../media/image239.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image" Target="../media/image240.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3.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3.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244.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46.jpeg"/></Relationships>
</file>

<file path=ppt/slides/_rels/slide174.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image" Target="../media/image252.jpeg"/><Relationship Id="rId1" Type="http://schemas.openxmlformats.org/officeDocument/2006/relationships/slideLayout" Target="../slideLayouts/slideLayout7.xml"/><Relationship Id="rId4" Type="http://schemas.openxmlformats.org/officeDocument/2006/relationships/image" Target="../media/image254.jpe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4" descr="Scenic Valley"/>
          <p:cNvPicPr>
            <a:picLocks noChangeAspect="1" noChangeArrowheads="1"/>
          </p:cNvPicPr>
          <p:nvPr/>
        </p:nvPicPr>
        <p:blipFill>
          <a:blip r:embed="rId3" cstate="print"/>
          <a:srcRect/>
          <a:stretch>
            <a:fillRect/>
          </a:stretch>
        </p:blipFill>
        <p:spPr bwMode="auto">
          <a:xfrm>
            <a:off x="0" y="0"/>
            <a:ext cx="9144000" cy="6851650"/>
          </a:xfrm>
          <a:prstGeom prst="rect">
            <a:avLst/>
          </a:prstGeom>
          <a:noFill/>
          <a:ln w="9525">
            <a:noFill/>
            <a:miter lim="800000"/>
            <a:headEnd/>
            <a:tailEnd/>
          </a:ln>
        </p:spPr>
      </p:pic>
      <p:pic>
        <p:nvPicPr>
          <p:cNvPr id="11267" name="Picture 79"/>
          <p:cNvPicPr>
            <a:picLocks noChangeAspect="1" noChangeArrowheads="1"/>
          </p:cNvPicPr>
          <p:nvPr/>
        </p:nvPicPr>
        <p:blipFill>
          <a:blip r:embed="rId4" cstate="print"/>
          <a:srcRect/>
          <a:stretch>
            <a:fillRect/>
          </a:stretch>
        </p:blipFill>
        <p:spPr bwMode="auto">
          <a:xfrm>
            <a:off x="8027988" y="5876925"/>
            <a:ext cx="914400" cy="781050"/>
          </a:xfrm>
          <a:prstGeom prst="rect">
            <a:avLst/>
          </a:prstGeom>
          <a:solidFill>
            <a:schemeClr val="tx1">
              <a:alpha val="43137"/>
            </a:schemeClr>
          </a:solidFill>
          <a:ln w="9525">
            <a:noFill/>
            <a:miter lim="800000"/>
            <a:headEnd/>
            <a:tailEnd/>
          </a:ln>
        </p:spPr>
      </p:pic>
      <p:sp>
        <p:nvSpPr>
          <p:cNvPr id="22532" name="Rectangle 81"/>
          <p:cNvSpPr>
            <a:spLocks noChangeArrowheads="1"/>
          </p:cNvSpPr>
          <p:nvPr/>
        </p:nvSpPr>
        <p:spPr bwMode="auto">
          <a:xfrm>
            <a:off x="2268538" y="4581525"/>
            <a:ext cx="4572000" cy="1016000"/>
          </a:xfrm>
          <a:prstGeom prst="rect">
            <a:avLst/>
          </a:prstGeom>
          <a:noFill/>
          <a:ln w="9525">
            <a:noFill/>
            <a:miter lim="800000"/>
            <a:headEnd/>
            <a:tailEnd/>
          </a:ln>
        </p:spPr>
        <p:txBody>
          <a:bodyPr>
            <a:spAutoFit/>
          </a:bodyPr>
          <a:lstStyle/>
          <a:p>
            <a:pPr algn="ctr">
              <a:defRPr/>
            </a:pPr>
            <a:r>
              <a:rPr lang="en-GB" sz="1800" b="1" dirty="0">
                <a:solidFill>
                  <a:schemeClr val="bg1"/>
                </a:solidFill>
                <a:effectLst>
                  <a:outerShdw blurRad="38100" dist="38100" dir="2700000" algn="tl">
                    <a:srgbClr val="000000">
                      <a:alpha val="43137"/>
                    </a:srgbClr>
                  </a:outerShdw>
                </a:effectLst>
                <a:latin typeface="Candara" pitchFamily="34" charset="0"/>
                <a:cs typeface="+mn-cs"/>
              </a:rPr>
              <a:t>Lloyd Davies, RPF</a:t>
            </a:r>
          </a:p>
          <a:p>
            <a:pPr algn="ctr">
              <a:defRPr/>
            </a:pPr>
            <a:r>
              <a:rPr lang="en-GB" sz="1400" b="1" dirty="0">
                <a:solidFill>
                  <a:schemeClr val="bg1"/>
                </a:solidFill>
                <a:latin typeface="Candara" pitchFamily="34" charset="0"/>
                <a:cs typeface="+mn-cs"/>
              </a:rPr>
              <a:t>Visual Resource Management Specialist</a:t>
            </a:r>
          </a:p>
          <a:p>
            <a:pPr algn="ctr">
              <a:defRPr/>
            </a:pPr>
            <a:r>
              <a:rPr lang="en-GB" sz="1400" b="1" dirty="0">
                <a:solidFill>
                  <a:schemeClr val="bg1"/>
                </a:solidFill>
                <a:latin typeface="Candara" pitchFamily="34" charset="0"/>
                <a:cs typeface="+mn-cs"/>
              </a:rPr>
              <a:t>Coast Forest Region</a:t>
            </a:r>
          </a:p>
          <a:p>
            <a:pPr algn="ctr">
              <a:defRPr/>
            </a:pPr>
            <a:r>
              <a:rPr lang="en-GB" sz="1400" b="1" dirty="0">
                <a:solidFill>
                  <a:schemeClr val="bg1"/>
                </a:solidFill>
                <a:latin typeface="Candara" pitchFamily="34" charset="0"/>
                <a:cs typeface="+mn-cs"/>
              </a:rPr>
              <a:t>Ministry of Forests, Lands &amp; Natural Resource Operations</a:t>
            </a:r>
          </a:p>
        </p:txBody>
      </p:sp>
      <p:sp>
        <p:nvSpPr>
          <p:cNvPr id="11269" name="Text Box 82"/>
          <p:cNvSpPr txBox="1">
            <a:spLocks noChangeArrowheads="1"/>
          </p:cNvSpPr>
          <p:nvPr/>
        </p:nvSpPr>
        <p:spPr bwMode="auto">
          <a:xfrm>
            <a:off x="0" y="3644900"/>
            <a:ext cx="9144000" cy="369888"/>
          </a:xfrm>
          <a:prstGeom prst="rect">
            <a:avLst/>
          </a:prstGeom>
          <a:noFill/>
          <a:ln w="9525">
            <a:noFill/>
            <a:miter lim="800000"/>
            <a:headEnd/>
            <a:tailEnd/>
          </a:ln>
        </p:spPr>
        <p:txBody>
          <a:bodyPr>
            <a:spAutoFit/>
          </a:bodyPr>
          <a:lstStyle/>
          <a:p>
            <a:pPr algn="ctr">
              <a:spcBef>
                <a:spcPct val="50000"/>
              </a:spcBef>
            </a:pPr>
            <a:r>
              <a:rPr lang="en-CA" sz="1800" b="1">
                <a:solidFill>
                  <a:srgbClr val="FFFFFF"/>
                </a:solidFill>
                <a:latin typeface="Candara" pitchFamily="34" charset="0"/>
              </a:rPr>
              <a:t>Presented by:</a:t>
            </a:r>
          </a:p>
        </p:txBody>
      </p:sp>
      <p:sp>
        <p:nvSpPr>
          <p:cNvPr id="84" name="TextBox 83"/>
          <p:cNvSpPr txBox="1"/>
          <p:nvPr/>
        </p:nvSpPr>
        <p:spPr>
          <a:xfrm>
            <a:off x="0" y="333375"/>
            <a:ext cx="9144000" cy="1076325"/>
          </a:xfrm>
          <a:prstGeom prst="rect">
            <a:avLst/>
          </a:prstGeom>
          <a:noFill/>
        </p:spPr>
        <p:txBody>
          <a:bodyPr>
            <a:spAutoFit/>
          </a:bodyPr>
          <a:lstStyle/>
          <a:p>
            <a:pPr algn="ctr">
              <a:defRPr/>
            </a:pPr>
            <a:r>
              <a:rPr lang="en-CA" sz="3200"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Managing for Visual Quality</a:t>
            </a:r>
          </a:p>
          <a:p>
            <a:pPr algn="ctr">
              <a:defRPr/>
            </a:pPr>
            <a:r>
              <a:rPr lang="en-CA" sz="3200"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  under Forest &amp; Range Practices Act</a:t>
            </a:r>
          </a:p>
        </p:txBody>
      </p:sp>
      <p:sp>
        <p:nvSpPr>
          <p:cNvPr id="8" name="Rectangle 7"/>
          <p:cNvSpPr/>
          <p:nvPr/>
        </p:nvSpPr>
        <p:spPr>
          <a:xfrm>
            <a:off x="3093827" y="2349500"/>
            <a:ext cx="2802369" cy="1015663"/>
          </a:xfrm>
          <a:prstGeom prst="rect">
            <a:avLst/>
          </a:prstGeom>
        </p:spPr>
        <p:txBody>
          <a:bodyPr wrap="none">
            <a:spAutoFit/>
          </a:bodyPr>
          <a:lstStyle/>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BCTS Seaward – tlasta</a:t>
            </a:r>
          </a:p>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Port McNeill</a:t>
            </a:r>
            <a:endParaRPr lang="en-CA"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endParaRPr>
          </a:p>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June 26, 2013</a:t>
            </a:r>
            <a:endParaRPr lang="en-CA" dirty="0">
              <a:latin typeface="Comic Sans MS" pitchFamily="66" charset="0"/>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9933"/>
        </a:solidFill>
        <a:effectLst/>
      </p:bgPr>
    </p:bg>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2" cstate="print"/>
          <a:srcRect/>
          <a:stretch>
            <a:fillRect/>
          </a:stretch>
        </p:blipFill>
        <p:spPr bwMode="auto">
          <a:xfrm>
            <a:off x="323850" y="244475"/>
            <a:ext cx="8496300" cy="6424613"/>
          </a:xfrm>
          <a:prstGeom prst="rect">
            <a:avLst/>
          </a:prstGeom>
          <a:noFill/>
          <a:ln w="9525">
            <a:noFill/>
            <a:miter lim="800000"/>
            <a:headEnd/>
            <a:tailEnd/>
          </a:ln>
        </p:spPr>
      </p:pic>
      <p:sp>
        <p:nvSpPr>
          <p:cNvPr id="23555" name="Text Box 5"/>
          <p:cNvSpPr txBox="1">
            <a:spLocks noChangeArrowheads="1"/>
          </p:cNvSpPr>
          <p:nvPr/>
        </p:nvSpPr>
        <p:spPr bwMode="auto">
          <a:xfrm>
            <a:off x="1258888" y="333375"/>
            <a:ext cx="2376487" cy="457200"/>
          </a:xfrm>
          <a:prstGeom prst="rect">
            <a:avLst/>
          </a:prstGeom>
          <a:noFill/>
          <a:ln w="9525">
            <a:noFill/>
            <a:miter lim="800000"/>
            <a:headEnd/>
            <a:tailEnd/>
          </a:ln>
        </p:spPr>
        <p:txBody>
          <a:bodyPr>
            <a:spAutoFit/>
          </a:bodyPr>
          <a:lstStyle/>
          <a:p>
            <a:pPr algn="ctr">
              <a:spcBef>
                <a:spcPct val="50000"/>
              </a:spcBef>
              <a:defRPr/>
            </a:pPr>
            <a:r>
              <a:rPr lang="en-US" sz="2400" b="1" dirty="0">
                <a:solidFill>
                  <a:srgbClr val="F5E677"/>
                </a:solidFill>
                <a:effectLst>
                  <a:outerShdw blurRad="38100" dist="38100" dir="2700000" algn="tl">
                    <a:srgbClr val="000000">
                      <a:alpha val="43137"/>
                    </a:srgbClr>
                  </a:outerShdw>
                </a:effectLst>
                <a:latin typeface="Candara" pitchFamily="34" charset="0"/>
                <a:cs typeface="+mn-cs"/>
              </a:rPr>
              <a:t>Topics</a:t>
            </a:r>
            <a:endParaRPr lang="en-CA" sz="2400" b="1" dirty="0">
              <a:solidFill>
                <a:srgbClr val="F5E677"/>
              </a:solidFill>
              <a:effectLst>
                <a:outerShdw blurRad="38100" dist="38100" dir="2700000" algn="tl">
                  <a:srgbClr val="000000">
                    <a:alpha val="43137"/>
                  </a:srgbClr>
                </a:outerShdw>
              </a:effectLst>
              <a:latin typeface="Candara" pitchFamily="34" charset="0"/>
              <a:cs typeface="+mn-cs"/>
            </a:endParaRPr>
          </a:p>
        </p:txBody>
      </p:sp>
      <p:sp>
        <p:nvSpPr>
          <p:cNvPr id="12292" name="Text Box 6"/>
          <p:cNvSpPr txBox="1">
            <a:spLocks noChangeArrowheads="1"/>
          </p:cNvSpPr>
          <p:nvPr/>
        </p:nvSpPr>
        <p:spPr bwMode="auto">
          <a:xfrm>
            <a:off x="3492500" y="404813"/>
            <a:ext cx="5184775" cy="2828925"/>
          </a:xfrm>
          <a:prstGeom prst="rect">
            <a:avLst/>
          </a:prstGeom>
          <a:noFill/>
          <a:ln w="9525">
            <a:noFill/>
            <a:miter lim="800000"/>
            <a:headEnd/>
            <a:tailEnd/>
          </a:ln>
        </p:spPr>
        <p:txBody>
          <a:bodyPr>
            <a:spAutoFit/>
          </a:bodyPr>
          <a:lstStyle/>
          <a:p>
            <a:pPr>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Terminology/Coast Forest Area</a:t>
            </a:r>
          </a:p>
          <a:p>
            <a:pPr>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Why we manage for Visual Quality in BC?</a:t>
            </a:r>
          </a:p>
          <a:p>
            <a:pPr>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How do we manage Visual Quality in BC?</a:t>
            </a:r>
          </a:p>
          <a:p>
            <a:pPr lvl="1">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public perception</a:t>
            </a:r>
          </a:p>
          <a:p>
            <a:pPr lvl="1">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visual inventory</a:t>
            </a:r>
          </a:p>
          <a:p>
            <a:pPr lvl="1">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FRPA scenic areas, Visual Quality Objectives</a:t>
            </a:r>
          </a:p>
          <a:p>
            <a:pPr lvl="1">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visual design</a:t>
            </a:r>
          </a:p>
          <a:p>
            <a:pPr lvl="1">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visual impact assessment</a:t>
            </a:r>
          </a:p>
          <a:p>
            <a:pPr>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Forest Stewardship Plans.</a:t>
            </a:r>
          </a:p>
          <a:p>
            <a:pPr>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Compliance &amp; Enforcement examples.</a:t>
            </a:r>
          </a:p>
          <a:p>
            <a:pPr>
              <a:spcBef>
                <a:spcPct val="5000"/>
              </a:spcBef>
              <a:buClr>
                <a:schemeClr val="bg1"/>
              </a:buClr>
              <a:buFontTx/>
              <a:buChar char="•"/>
            </a:pPr>
            <a:r>
              <a:rPr lang="en-US" sz="1400" b="1" dirty="0">
                <a:solidFill>
                  <a:srgbClr val="000099"/>
                </a:solidFill>
                <a:effectLst>
                  <a:outerShdw blurRad="38100" dist="38100" dir="2700000" algn="tl">
                    <a:srgbClr val="000000">
                      <a:alpha val="43137"/>
                    </a:srgbClr>
                  </a:outerShdw>
                </a:effectLst>
                <a:latin typeface="Candara" pitchFamily="34" charset="0"/>
              </a:rPr>
              <a:t> FREP VQO Effectiveness Evaluation.</a:t>
            </a:r>
          </a:p>
          <a:p>
            <a:pPr>
              <a:spcBef>
                <a:spcPct val="5000"/>
              </a:spcBef>
              <a:buClr>
                <a:srgbClr val="FFFF66"/>
              </a:buClr>
              <a:buFont typeface="Wingdings" pitchFamily="-112" charset="2"/>
              <a:buChar char="Ø"/>
            </a:pPr>
            <a:endParaRPr lang="en-CA" sz="1600" b="1" dirty="0">
              <a:solidFill>
                <a:schemeClr val="bg1"/>
              </a:solidFill>
            </a:endParaRPr>
          </a:p>
        </p:txBody>
      </p:sp>
      <p:sp>
        <p:nvSpPr>
          <p:cNvPr id="23557" name="Text Box 7"/>
          <p:cNvSpPr txBox="1">
            <a:spLocks noChangeArrowheads="1"/>
          </p:cNvSpPr>
          <p:nvPr/>
        </p:nvSpPr>
        <p:spPr bwMode="auto">
          <a:xfrm>
            <a:off x="1475656" y="5013176"/>
            <a:ext cx="6696744" cy="861774"/>
          </a:xfrm>
          <a:prstGeom prst="rect">
            <a:avLst/>
          </a:prstGeom>
          <a:noFill/>
          <a:ln w="9525">
            <a:noFill/>
            <a:miter lim="800000"/>
            <a:headEnd/>
            <a:tailEnd/>
          </a:ln>
        </p:spPr>
        <p:txBody>
          <a:bodyPr wrap="square">
            <a:spAutoFit/>
          </a:bodyPr>
          <a:lstStyle/>
          <a:p>
            <a:pPr>
              <a:buClr>
                <a:srgbClr val="FFFF66"/>
              </a:buClr>
              <a:defRPr/>
            </a:pPr>
            <a:r>
              <a:rPr lang="en-US" sz="1800" b="1" dirty="0" smtClean="0">
                <a:solidFill>
                  <a:srgbClr val="F5E677"/>
                </a:solidFill>
                <a:effectLst>
                  <a:outerShdw blurRad="38100" dist="38100" dir="2700000" algn="tl">
                    <a:srgbClr val="000000">
                      <a:alpha val="43137"/>
                    </a:srgbClr>
                  </a:outerShdw>
                </a:effectLst>
                <a:latin typeface="Candara" pitchFamily="34" charset="0"/>
                <a:cs typeface="+mn-cs"/>
              </a:rPr>
              <a:t>Afternoon:       </a:t>
            </a:r>
            <a:r>
              <a:rPr lang="en-US" sz="1600" b="1" dirty="0" smtClean="0">
                <a:solidFill>
                  <a:srgbClr val="FFFF99"/>
                </a:solidFill>
                <a:effectLst>
                  <a:outerShdw blurRad="38100" dist="38100" dir="2700000" algn="tl">
                    <a:srgbClr val="000000">
                      <a:alpha val="43137"/>
                    </a:srgbClr>
                  </a:outerShdw>
                </a:effectLst>
                <a:latin typeface="Candara" pitchFamily="34" charset="0"/>
                <a:cs typeface="+mn-cs"/>
              </a:rPr>
              <a:t>1. </a:t>
            </a:r>
            <a:r>
              <a:rPr lang="en-US" sz="1600" b="1" dirty="0" smtClean="0">
                <a:solidFill>
                  <a:srgbClr val="FFFF99"/>
                </a:solidFill>
                <a:latin typeface="Candara" pitchFamily="34" charset="0"/>
              </a:rPr>
              <a:t> visual impact assessments</a:t>
            </a:r>
          </a:p>
          <a:p>
            <a:pPr>
              <a:buClr>
                <a:srgbClr val="FFFF66"/>
              </a:buClr>
              <a:defRPr/>
            </a:pPr>
            <a:r>
              <a:rPr lang="en-US" sz="1600" b="1" dirty="0" smtClean="0">
                <a:solidFill>
                  <a:schemeClr val="bg1"/>
                </a:solidFill>
                <a:latin typeface="Candara" pitchFamily="34" charset="0"/>
              </a:rPr>
              <a:t>	           </a:t>
            </a:r>
            <a:r>
              <a:rPr lang="en-US" sz="1600" b="1" dirty="0" smtClean="0">
                <a:solidFill>
                  <a:srgbClr val="FFFF99"/>
                </a:solidFill>
                <a:latin typeface="Candara" pitchFamily="34" charset="0"/>
              </a:rPr>
              <a:t>2.  Review</a:t>
            </a:r>
            <a:r>
              <a:rPr lang="en-US" sz="1600" b="1" dirty="0" smtClean="0">
                <a:solidFill>
                  <a:srgbClr val="FFFF99"/>
                </a:solidFill>
                <a:latin typeface="Candara" pitchFamily="34" charset="0"/>
                <a:cs typeface="+mn-cs"/>
              </a:rPr>
              <a:t> &amp; discuss  current  BCTS  harvest plans</a:t>
            </a:r>
          </a:p>
          <a:p>
            <a:pPr>
              <a:buClr>
                <a:srgbClr val="FFFF66"/>
              </a:buClr>
              <a:defRPr/>
            </a:pPr>
            <a:r>
              <a:rPr lang="en-US" sz="1600" b="1" dirty="0" smtClean="0">
                <a:solidFill>
                  <a:schemeClr val="bg1"/>
                </a:solidFill>
                <a:latin typeface="Candara" pitchFamily="34" charset="0"/>
                <a:cs typeface="+mn-cs"/>
              </a:rPr>
              <a:t>                          </a:t>
            </a:r>
            <a:endParaRPr lang="en-US" sz="1600" b="1" dirty="0">
              <a:solidFill>
                <a:schemeClr val="bg1"/>
              </a:solidFill>
              <a:latin typeface="Candara" pitchFamily="34"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457200" y="917575"/>
            <a:ext cx="8229600" cy="1143000"/>
          </a:xfrm>
        </p:spPr>
        <p:txBody>
          <a:bodyPr anchor="t"/>
          <a:lstStyle/>
          <a:p>
            <a:pPr eaLnBrk="1" hangingPunct="1">
              <a:defRPr/>
            </a:pPr>
            <a:r>
              <a:rPr lang="en-GB" sz="3200" b="1" dirty="0" smtClean="0">
                <a:solidFill>
                  <a:schemeClr val="bg1"/>
                </a:solidFill>
                <a:effectLst>
                  <a:outerShdw blurRad="38100" dist="38100" dir="2700000" algn="tl">
                    <a:srgbClr val="000000">
                      <a:alpha val="43137"/>
                    </a:srgbClr>
                  </a:outerShdw>
                </a:effectLst>
                <a:latin typeface="Candara" pitchFamily="34" charset="0"/>
              </a:rPr>
              <a:t>Workshop Objectives:</a:t>
            </a:r>
            <a:endParaRPr lang="en-CA" sz="3200" b="1" dirty="0" smtClean="0">
              <a:solidFill>
                <a:schemeClr val="bg1"/>
              </a:solidFill>
              <a:effectLst>
                <a:outerShdw blurRad="38100" dist="38100" dir="2700000" algn="tl">
                  <a:srgbClr val="000000">
                    <a:alpha val="43137"/>
                  </a:srgbClr>
                </a:outerShdw>
              </a:effectLst>
              <a:latin typeface="Candara" pitchFamily="34" charset="0"/>
            </a:endParaRPr>
          </a:p>
        </p:txBody>
      </p:sp>
      <p:sp>
        <p:nvSpPr>
          <p:cNvPr id="311300" name="Rectangle 4"/>
          <p:cNvSpPr>
            <a:spLocks noChangeArrowheads="1"/>
          </p:cNvSpPr>
          <p:nvPr/>
        </p:nvSpPr>
        <p:spPr bwMode="auto">
          <a:xfrm>
            <a:off x="755650" y="2349500"/>
            <a:ext cx="7920038" cy="3354765"/>
          </a:xfrm>
          <a:prstGeom prst="rect">
            <a:avLst/>
          </a:prstGeom>
          <a:noFill/>
          <a:ln w="9525">
            <a:noFill/>
            <a:miter lim="800000"/>
            <a:headEnd/>
            <a:tailEnd/>
          </a:ln>
          <a:effectLst/>
        </p:spPr>
        <p:txBody>
          <a:bodyPr>
            <a:spAutoFit/>
          </a:bodyPr>
          <a:lstStyle/>
          <a:p>
            <a:pPr marL="457200" indent="-457200">
              <a:buClr>
                <a:schemeClr val="bg1"/>
              </a:buClr>
              <a:buFont typeface="+mj-lt"/>
              <a:buAutoNum type="arabicPeriod"/>
              <a:defRPr/>
            </a:pPr>
            <a:r>
              <a:rPr lang="en-GB" sz="2400" dirty="0">
                <a:solidFill>
                  <a:srgbClr val="F5E677"/>
                </a:solidFill>
                <a:effectLst>
                  <a:outerShdw blurRad="38100" dist="38100" dir="2700000" algn="tl">
                    <a:srgbClr val="000000">
                      <a:alpha val="43137"/>
                    </a:srgbClr>
                  </a:outerShdw>
                </a:effectLst>
                <a:latin typeface="Candara" pitchFamily="34" charset="0"/>
                <a:cs typeface="+mn-cs"/>
              </a:rPr>
              <a:t>To gain an appreciation of how visual resources are managed in BC under Forest &amp; Range Practices Act.</a:t>
            </a:r>
          </a:p>
          <a:p>
            <a:pPr marL="457200" indent="-457200">
              <a:buClr>
                <a:schemeClr val="bg1"/>
              </a:buClr>
              <a:buFont typeface="+mj-lt"/>
              <a:buAutoNum type="arabicPeriod"/>
              <a:defRPr/>
            </a:pPr>
            <a:endParaRPr lang="en-GB" sz="2400" dirty="0">
              <a:solidFill>
                <a:srgbClr val="F5E677"/>
              </a:solidFill>
              <a:effectLst>
                <a:outerShdw blurRad="38100" dist="38100" dir="2700000" algn="tl">
                  <a:srgbClr val="000000">
                    <a:alpha val="43137"/>
                  </a:srgbClr>
                </a:outerShdw>
              </a:effectLst>
              <a:latin typeface="Candara" pitchFamily="34" charset="0"/>
              <a:cs typeface="+mn-cs"/>
            </a:endParaRPr>
          </a:p>
          <a:p>
            <a:pPr marL="457200" indent="-457200">
              <a:buClr>
                <a:schemeClr val="bg1"/>
              </a:buClr>
              <a:buFont typeface="+mj-lt"/>
              <a:buAutoNum type="arabicPeriod"/>
              <a:defRPr/>
            </a:pPr>
            <a:r>
              <a:rPr lang="en-GB" sz="2400" dirty="0">
                <a:solidFill>
                  <a:srgbClr val="F5E677"/>
                </a:solidFill>
                <a:effectLst>
                  <a:outerShdw blurRad="38100" dist="38100" dir="2700000" algn="tl">
                    <a:srgbClr val="000000">
                      <a:alpha val="43137"/>
                    </a:srgbClr>
                  </a:outerShdw>
                </a:effectLst>
                <a:latin typeface="Candara" pitchFamily="34" charset="0"/>
                <a:cs typeface="+mn-cs"/>
              </a:rPr>
              <a:t>Become familiar with visual inventory </a:t>
            </a:r>
            <a:r>
              <a:rPr lang="en-GB" sz="2400" dirty="0" smtClean="0">
                <a:solidFill>
                  <a:srgbClr val="F5E677"/>
                </a:solidFill>
                <a:effectLst>
                  <a:outerShdw blurRad="38100" dist="38100" dir="2700000" algn="tl">
                    <a:srgbClr val="000000">
                      <a:alpha val="43137"/>
                    </a:srgbClr>
                  </a:outerShdw>
                </a:effectLst>
                <a:latin typeface="Candara" pitchFamily="34" charset="0"/>
                <a:cs typeface="+mn-cs"/>
              </a:rPr>
              <a:t>principles, visual </a:t>
            </a:r>
            <a:r>
              <a:rPr lang="en-GB" sz="2400" dirty="0">
                <a:solidFill>
                  <a:srgbClr val="F5E677"/>
                </a:solidFill>
                <a:effectLst>
                  <a:outerShdw blurRad="38100" dist="38100" dir="2700000" algn="tl">
                    <a:srgbClr val="000000">
                      <a:alpha val="43137"/>
                    </a:srgbClr>
                  </a:outerShdw>
                </a:effectLst>
                <a:latin typeface="Candara" pitchFamily="34" charset="0"/>
                <a:cs typeface="+mn-cs"/>
              </a:rPr>
              <a:t>quality </a:t>
            </a:r>
            <a:r>
              <a:rPr lang="en-GB" sz="2400" dirty="0" smtClean="0">
                <a:solidFill>
                  <a:srgbClr val="F5E677"/>
                </a:solidFill>
                <a:effectLst>
                  <a:outerShdw blurRad="38100" dist="38100" dir="2700000" algn="tl">
                    <a:srgbClr val="000000">
                      <a:alpha val="43137"/>
                    </a:srgbClr>
                  </a:outerShdw>
                </a:effectLst>
                <a:latin typeface="Candara" pitchFamily="34" charset="0"/>
                <a:cs typeface="+mn-cs"/>
              </a:rPr>
              <a:t>objectives, FREP monitoring, and VQO C&amp;E.</a:t>
            </a:r>
            <a:endParaRPr lang="en-GB" sz="2400" dirty="0">
              <a:solidFill>
                <a:srgbClr val="F5E677"/>
              </a:solidFill>
              <a:effectLst>
                <a:outerShdw blurRad="38100" dist="38100" dir="2700000" algn="tl">
                  <a:srgbClr val="000000">
                    <a:alpha val="43137"/>
                  </a:srgbClr>
                </a:outerShdw>
              </a:effectLst>
              <a:latin typeface="Candara" pitchFamily="34" charset="0"/>
              <a:cs typeface="+mn-cs"/>
            </a:endParaRPr>
          </a:p>
          <a:p>
            <a:pPr marL="457200" indent="-457200">
              <a:buClr>
                <a:schemeClr val="bg1"/>
              </a:buClr>
              <a:buFont typeface="+mj-lt"/>
              <a:buAutoNum type="arabicPeriod"/>
              <a:defRPr/>
            </a:pPr>
            <a:endParaRPr lang="en-GB" sz="2400" dirty="0">
              <a:solidFill>
                <a:srgbClr val="F5E677"/>
              </a:solidFill>
              <a:effectLst>
                <a:outerShdw blurRad="38100" dist="38100" dir="2700000" algn="tl">
                  <a:srgbClr val="000000"/>
                </a:outerShdw>
              </a:effectLst>
              <a:latin typeface="Candara" pitchFamily="34" charset="0"/>
              <a:cs typeface="+mn-cs"/>
            </a:endParaRPr>
          </a:p>
          <a:p>
            <a:pPr marL="457200" indent="-457200">
              <a:buClr>
                <a:schemeClr val="bg1"/>
              </a:buClr>
              <a:buFont typeface="+mj-lt"/>
              <a:buAutoNum type="arabicPeriod"/>
              <a:defRPr/>
            </a:pPr>
            <a:r>
              <a:rPr lang="en-GB" sz="2400" dirty="0" smtClean="0">
                <a:solidFill>
                  <a:srgbClr val="F5E677"/>
                </a:solidFill>
                <a:effectLst>
                  <a:outerShdw blurRad="38100" dist="38100" dir="2700000" algn="tl">
                    <a:srgbClr val="000000"/>
                  </a:outerShdw>
                </a:effectLst>
                <a:latin typeface="Candara" pitchFamily="34" charset="0"/>
                <a:cs typeface="+mn-cs"/>
              </a:rPr>
              <a:t>Gain an understanding of when, where and how to complete pre-harvest visual impact assessments.</a:t>
            </a:r>
            <a:endParaRPr lang="en-GB" sz="2400" dirty="0">
              <a:solidFill>
                <a:srgbClr val="F5E677"/>
              </a:solidFill>
              <a:effectLst>
                <a:outerShdw blurRad="38100" dist="38100" dir="2700000" algn="tl">
                  <a:srgbClr val="000000"/>
                </a:outerShdw>
              </a:effectLst>
              <a:latin typeface="Candara" pitchFamily="34" charset="0"/>
              <a:cs typeface="+mn-cs"/>
            </a:endParaRPr>
          </a:p>
          <a:p>
            <a:pPr>
              <a:defRPr/>
            </a:pPr>
            <a:endParaRPr lang="en-GB" b="1" dirty="0">
              <a:effectLst>
                <a:outerShdw blurRad="38100" dist="38100" dir="2700000" algn="tl">
                  <a:srgbClr val="000000"/>
                </a:outerShdw>
              </a:effectLst>
              <a:latin typeface="Arial" charset="0"/>
              <a:cs typeface="+mn-cs"/>
            </a:endParaRPr>
          </a:p>
        </p:txBody>
      </p:sp>
      <p:pic>
        <p:nvPicPr>
          <p:cNvPr id="13316"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cstate="print"/>
          <a:srcRect/>
          <a:stretch>
            <a:fillRect/>
          </a:stretch>
        </p:blipFill>
        <p:spPr bwMode="auto">
          <a:xfrm>
            <a:off x="3995738" y="333375"/>
            <a:ext cx="4233862" cy="6264275"/>
          </a:xfrm>
          <a:prstGeom prst="rect">
            <a:avLst/>
          </a:prstGeom>
          <a:noFill/>
          <a:ln w="9525">
            <a:noFill/>
            <a:miter lim="800000"/>
            <a:headEnd/>
            <a:tailEnd/>
          </a:ln>
        </p:spPr>
      </p:pic>
      <p:sp>
        <p:nvSpPr>
          <p:cNvPr id="14339" name="Text Box 5"/>
          <p:cNvSpPr txBox="1">
            <a:spLocks noChangeArrowheads="1"/>
          </p:cNvSpPr>
          <p:nvPr/>
        </p:nvSpPr>
        <p:spPr bwMode="auto">
          <a:xfrm>
            <a:off x="4500563" y="1484313"/>
            <a:ext cx="3600450" cy="1616075"/>
          </a:xfrm>
          <a:prstGeom prst="rect">
            <a:avLst/>
          </a:prstGeom>
          <a:noFill/>
          <a:ln w="9525">
            <a:noFill/>
            <a:miter lim="800000"/>
            <a:headEnd/>
            <a:tailEnd/>
          </a:ln>
        </p:spPr>
        <p:txBody>
          <a:bodyPr>
            <a:spAutoFit/>
          </a:bodyPr>
          <a:lstStyle/>
          <a:p>
            <a:pPr>
              <a:spcBef>
                <a:spcPct val="50000"/>
              </a:spcBef>
              <a:buClr>
                <a:schemeClr val="bg1"/>
              </a:buClr>
              <a:buFontTx/>
              <a:buChar char="•"/>
            </a:pPr>
            <a:r>
              <a:rPr lang="en-US" sz="1800">
                <a:solidFill>
                  <a:srgbClr val="FFFFCC"/>
                </a:solidFill>
                <a:latin typeface="Candara" pitchFamily="34" charset="0"/>
              </a:rPr>
              <a:t>forest landscape management</a:t>
            </a:r>
            <a:endParaRPr lang="en-CA" sz="1800">
              <a:solidFill>
                <a:srgbClr val="FFFFCC"/>
              </a:solidFill>
              <a:latin typeface="Candara" pitchFamily="34" charset="0"/>
            </a:endParaRPr>
          </a:p>
          <a:p>
            <a:pPr>
              <a:spcBef>
                <a:spcPct val="50000"/>
              </a:spcBef>
              <a:buClr>
                <a:schemeClr val="bg1"/>
              </a:buClr>
              <a:buFontTx/>
              <a:buChar char="•"/>
            </a:pPr>
            <a:r>
              <a:rPr lang="en-US" sz="1800">
                <a:solidFill>
                  <a:srgbClr val="FFFFCC"/>
                </a:solidFill>
                <a:latin typeface="Candara" pitchFamily="34" charset="0"/>
              </a:rPr>
              <a:t>scenic beauty management</a:t>
            </a:r>
          </a:p>
          <a:p>
            <a:pPr>
              <a:spcBef>
                <a:spcPct val="50000"/>
              </a:spcBef>
              <a:buClr>
                <a:schemeClr val="bg1"/>
              </a:buClr>
              <a:buFontTx/>
              <a:buChar char="•"/>
            </a:pPr>
            <a:r>
              <a:rPr lang="en-US" sz="1800">
                <a:solidFill>
                  <a:srgbClr val="FFFFCC"/>
                </a:solidFill>
                <a:latin typeface="Candara" pitchFamily="34" charset="0"/>
              </a:rPr>
              <a:t>forest aesthetics</a:t>
            </a:r>
          </a:p>
          <a:p>
            <a:pPr>
              <a:spcBef>
                <a:spcPct val="50000"/>
              </a:spcBef>
              <a:buClr>
                <a:schemeClr val="bg1"/>
              </a:buClr>
              <a:buFontTx/>
              <a:buChar char="•"/>
            </a:pPr>
            <a:r>
              <a:rPr lang="en-US" sz="1800">
                <a:solidFill>
                  <a:srgbClr val="FFFF66"/>
                </a:solidFill>
                <a:latin typeface="Candara" pitchFamily="34" charset="0"/>
              </a:rPr>
              <a:t>visual resource management</a:t>
            </a:r>
          </a:p>
        </p:txBody>
      </p:sp>
      <p:pic>
        <p:nvPicPr>
          <p:cNvPr id="14340" name="Picture 6" descr="Forest_l-r"/>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7596188" y="5949950"/>
            <a:ext cx="463550" cy="584200"/>
          </a:xfrm>
          <a:prstGeom prst="rect">
            <a:avLst/>
          </a:prstGeom>
          <a:noFill/>
          <a:ln w="9525">
            <a:noFill/>
            <a:miter lim="800000"/>
            <a:headEnd/>
            <a:tailEnd/>
          </a:ln>
        </p:spPr>
      </p:pic>
      <p:sp>
        <p:nvSpPr>
          <p:cNvPr id="14341" name="TextBox 4"/>
          <p:cNvSpPr txBox="1">
            <a:spLocks noChangeArrowheads="1"/>
          </p:cNvSpPr>
          <p:nvPr/>
        </p:nvSpPr>
        <p:spPr bwMode="auto">
          <a:xfrm>
            <a:off x="468313" y="549275"/>
            <a:ext cx="2735262" cy="584200"/>
          </a:xfrm>
          <a:prstGeom prst="rect">
            <a:avLst/>
          </a:prstGeom>
          <a:noFill/>
          <a:ln w="9525">
            <a:noFill/>
            <a:miter lim="800000"/>
            <a:headEnd/>
            <a:tailEnd/>
          </a:ln>
        </p:spPr>
        <p:txBody>
          <a:bodyPr>
            <a:spAutoFit/>
          </a:bodyPr>
          <a:lstStyle/>
          <a:p>
            <a:pPr algn="ctr"/>
            <a:r>
              <a:rPr lang="en-CA" sz="3200" b="1" i="1">
                <a:latin typeface="Bradley Hand ITC" pitchFamily="66" charset="0"/>
              </a:rPr>
              <a:t>terminology</a:t>
            </a:r>
          </a:p>
        </p:txBody>
      </p:sp>
      <p:sp>
        <p:nvSpPr>
          <p:cNvPr id="14342" name="TextBox 5"/>
          <p:cNvSpPr txBox="1">
            <a:spLocks noChangeArrowheads="1"/>
          </p:cNvSpPr>
          <p:nvPr/>
        </p:nvSpPr>
        <p:spPr bwMode="auto">
          <a:xfrm>
            <a:off x="395288" y="2133600"/>
            <a:ext cx="3384550" cy="1076325"/>
          </a:xfrm>
          <a:prstGeom prst="rect">
            <a:avLst/>
          </a:prstGeom>
          <a:noFill/>
          <a:ln w="9525">
            <a:noFill/>
            <a:miter lim="800000"/>
            <a:headEnd/>
            <a:tailEnd/>
          </a:ln>
        </p:spPr>
        <p:txBody>
          <a:bodyPr>
            <a:spAutoFit/>
          </a:bodyPr>
          <a:lstStyle/>
          <a:p>
            <a:r>
              <a:rPr lang="en-CA" sz="1600">
                <a:latin typeface="Candara" pitchFamily="34" charset="0"/>
              </a:rPr>
              <a:t>The Ministry of Forests started managing visuals in early 1980’s with the publication of the</a:t>
            </a:r>
          </a:p>
          <a:p>
            <a:r>
              <a:rPr lang="en-CA" sz="1600">
                <a:latin typeface="Candara" pitchFamily="34" charset="0"/>
              </a:rPr>
              <a:t> Forest Landscape Handbook in 1981.</a:t>
            </a:r>
          </a:p>
        </p:txBody>
      </p:sp>
      <p:pic>
        <p:nvPicPr>
          <p:cNvPr id="14343" name="Picture 6" descr="1369197-R1-E004"/>
          <p:cNvPicPr>
            <a:picLocks noChangeAspect="1" noChangeArrowheads="1"/>
          </p:cNvPicPr>
          <p:nvPr/>
        </p:nvPicPr>
        <p:blipFill>
          <a:blip r:embed="rId4" cstate="print"/>
          <a:srcRect/>
          <a:stretch>
            <a:fillRect/>
          </a:stretch>
        </p:blipFill>
        <p:spPr bwMode="auto">
          <a:xfrm>
            <a:off x="827088" y="3573463"/>
            <a:ext cx="2016125" cy="2982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2" cstate="print"/>
          <a:srcRect/>
          <a:stretch>
            <a:fillRect/>
          </a:stretch>
        </p:blipFill>
        <p:spPr bwMode="auto">
          <a:xfrm>
            <a:off x="2484438" y="908050"/>
            <a:ext cx="5808662" cy="5629275"/>
          </a:xfrm>
          <a:prstGeom prst="rect">
            <a:avLst/>
          </a:prstGeom>
          <a:noFill/>
          <a:ln w="9525">
            <a:noFill/>
            <a:miter lim="800000"/>
            <a:headEnd/>
            <a:tailEnd/>
          </a:ln>
        </p:spPr>
      </p:pic>
      <p:sp>
        <p:nvSpPr>
          <p:cNvPr id="15363" name="TextBox 2"/>
          <p:cNvSpPr txBox="1">
            <a:spLocks noChangeArrowheads="1"/>
          </p:cNvSpPr>
          <p:nvPr/>
        </p:nvSpPr>
        <p:spPr bwMode="auto">
          <a:xfrm>
            <a:off x="3276600" y="260350"/>
            <a:ext cx="3455988" cy="523875"/>
          </a:xfrm>
          <a:prstGeom prst="rect">
            <a:avLst/>
          </a:prstGeom>
          <a:noFill/>
          <a:ln w="9525">
            <a:noFill/>
            <a:miter lim="800000"/>
            <a:headEnd/>
            <a:tailEnd/>
          </a:ln>
        </p:spPr>
        <p:txBody>
          <a:bodyPr>
            <a:spAutoFit/>
          </a:bodyPr>
          <a:lstStyle/>
          <a:p>
            <a:pPr algn="ctr"/>
            <a:r>
              <a:rPr lang="en-CA" sz="2800" b="1" i="1">
                <a:solidFill>
                  <a:srgbClr val="F5E677"/>
                </a:solidFill>
                <a:latin typeface="Candara" pitchFamily="34" charset="0"/>
              </a:rPr>
              <a:t>Coast Forest Area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Coast Region Orthomap"/>
          <p:cNvPicPr>
            <a:picLocks noChangeAspect="1" noChangeArrowheads="1"/>
          </p:cNvPicPr>
          <p:nvPr/>
        </p:nvPicPr>
        <p:blipFill>
          <a:blip r:embed="rId2" cstate="print"/>
          <a:srcRect/>
          <a:stretch>
            <a:fillRect/>
          </a:stretch>
        </p:blipFill>
        <p:spPr bwMode="auto">
          <a:xfrm>
            <a:off x="1187450" y="104775"/>
            <a:ext cx="6840538" cy="6554788"/>
          </a:xfrm>
          <a:prstGeom prst="rect">
            <a:avLst/>
          </a:prstGeom>
          <a:noFill/>
          <a:ln w="9525">
            <a:noFill/>
            <a:miter lim="800000"/>
            <a:headEnd/>
            <a:tailEnd/>
          </a:ln>
        </p:spPr>
      </p:pic>
      <p:sp>
        <p:nvSpPr>
          <p:cNvPr id="16387" name="Text Box 5"/>
          <p:cNvSpPr txBox="1">
            <a:spLocks noChangeArrowheads="1"/>
          </p:cNvSpPr>
          <p:nvPr/>
        </p:nvSpPr>
        <p:spPr bwMode="auto">
          <a:xfrm>
            <a:off x="3924300" y="1989138"/>
            <a:ext cx="3960813" cy="1200150"/>
          </a:xfrm>
          <a:prstGeom prst="rect">
            <a:avLst/>
          </a:prstGeom>
          <a:noFill/>
          <a:ln w="9525">
            <a:noFill/>
            <a:miter lim="800000"/>
            <a:headEnd/>
            <a:tailEnd/>
          </a:ln>
        </p:spPr>
        <p:txBody>
          <a:bodyPr>
            <a:spAutoFit/>
          </a:bodyPr>
          <a:lstStyle/>
          <a:p>
            <a:pPr algn="ctr">
              <a:spcBef>
                <a:spcPct val="50000"/>
              </a:spcBef>
            </a:pPr>
            <a:r>
              <a:rPr lang="en-CA" sz="1800">
                <a:solidFill>
                  <a:srgbClr val="FFFF66"/>
                </a:solidFill>
                <a:latin typeface="Candara" pitchFamily="34" charset="0"/>
              </a:rPr>
              <a:t>165,000 km2</a:t>
            </a:r>
          </a:p>
          <a:p>
            <a:pPr algn="ctr">
              <a:spcBef>
                <a:spcPct val="50000"/>
              </a:spcBef>
            </a:pPr>
            <a:r>
              <a:rPr lang="en-CA" sz="1800" b="1">
                <a:solidFill>
                  <a:srgbClr val="FFFF66"/>
                </a:solidFill>
                <a:latin typeface="Candara" pitchFamily="34" charset="0"/>
              </a:rPr>
              <a:t>20% larger than NB, NS, PEI</a:t>
            </a:r>
          </a:p>
          <a:p>
            <a:pPr algn="ctr">
              <a:spcBef>
                <a:spcPct val="50000"/>
              </a:spcBef>
            </a:pPr>
            <a:r>
              <a:rPr lang="en-CA" sz="1800" b="1">
                <a:solidFill>
                  <a:srgbClr val="FFFF66"/>
                </a:solidFill>
                <a:latin typeface="Candara" pitchFamily="34" charset="0"/>
              </a:rPr>
              <a:t>Approximate size of Washington State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cstate="print"/>
          <a:srcRect/>
          <a:stretch>
            <a:fillRect/>
          </a:stretch>
        </p:blipFill>
        <p:spPr bwMode="auto">
          <a:xfrm>
            <a:off x="468313" y="333375"/>
            <a:ext cx="4232275" cy="6264275"/>
          </a:xfrm>
          <a:prstGeom prst="rect">
            <a:avLst/>
          </a:prstGeom>
          <a:noFill/>
          <a:ln w="9525">
            <a:noFill/>
            <a:miter lim="800000"/>
            <a:headEnd/>
            <a:tailEnd/>
          </a:ln>
        </p:spPr>
      </p:pic>
      <p:sp>
        <p:nvSpPr>
          <p:cNvPr id="17411" name="Text Box 6"/>
          <p:cNvSpPr txBox="1">
            <a:spLocks noChangeArrowheads="1"/>
          </p:cNvSpPr>
          <p:nvPr/>
        </p:nvSpPr>
        <p:spPr bwMode="auto">
          <a:xfrm>
            <a:off x="4787900" y="404813"/>
            <a:ext cx="4356100" cy="2520950"/>
          </a:xfrm>
          <a:prstGeom prst="rect">
            <a:avLst/>
          </a:prstGeom>
          <a:noFill/>
          <a:ln w="9525">
            <a:noFill/>
            <a:miter lim="800000"/>
            <a:headEnd/>
            <a:tailEnd/>
          </a:ln>
        </p:spPr>
        <p:txBody>
          <a:bodyPr>
            <a:spAutoFit/>
          </a:bodyPr>
          <a:lstStyle/>
          <a:p>
            <a:pPr algn="ctr">
              <a:spcBef>
                <a:spcPct val="50000"/>
              </a:spcBef>
            </a:pPr>
            <a:r>
              <a:rPr lang="en-US" sz="2400" b="1">
                <a:solidFill>
                  <a:schemeClr val="bg1"/>
                </a:solidFill>
                <a:latin typeface="Candara" pitchFamily="34" charset="0"/>
              </a:rPr>
              <a:t>Coastal BC</a:t>
            </a:r>
          </a:p>
          <a:p>
            <a:pPr>
              <a:spcBef>
                <a:spcPct val="50000"/>
              </a:spcBef>
              <a:buClr>
                <a:schemeClr val="bg1"/>
              </a:buClr>
              <a:buFontTx/>
              <a:buChar char="•"/>
            </a:pPr>
            <a:r>
              <a:rPr lang="en-US" sz="1800">
                <a:solidFill>
                  <a:srgbClr val="F5E677"/>
                </a:solidFill>
                <a:latin typeface="Candara" pitchFamily="34" charset="0"/>
              </a:rPr>
              <a:t> Spectacular variety and diversity</a:t>
            </a:r>
          </a:p>
          <a:p>
            <a:pPr>
              <a:spcBef>
                <a:spcPct val="50000"/>
              </a:spcBef>
              <a:buClr>
                <a:schemeClr val="bg1"/>
              </a:buClr>
              <a:buFontTx/>
              <a:buChar char="•"/>
            </a:pPr>
            <a:r>
              <a:rPr lang="en-US" sz="1800">
                <a:solidFill>
                  <a:srgbClr val="F5E677"/>
                </a:solidFill>
                <a:latin typeface="Candara" pitchFamily="34" charset="0"/>
              </a:rPr>
              <a:t> Coastal rainforest, fiords, mountains</a:t>
            </a:r>
          </a:p>
          <a:p>
            <a:pPr>
              <a:spcBef>
                <a:spcPct val="50000"/>
              </a:spcBef>
              <a:buClr>
                <a:schemeClr val="bg1"/>
              </a:buClr>
              <a:buFontTx/>
              <a:buChar char="•"/>
            </a:pPr>
            <a:r>
              <a:rPr lang="en-US" sz="1800">
                <a:solidFill>
                  <a:srgbClr val="F5E677"/>
                </a:solidFill>
                <a:latin typeface="Candara" pitchFamily="34" charset="0"/>
              </a:rPr>
              <a:t> Dramatic land-water interfaces</a:t>
            </a:r>
          </a:p>
          <a:p>
            <a:pPr>
              <a:spcBef>
                <a:spcPct val="50000"/>
              </a:spcBef>
              <a:buClr>
                <a:schemeClr val="bg1"/>
              </a:buClr>
              <a:buFontTx/>
              <a:buChar char="•"/>
            </a:pPr>
            <a:r>
              <a:rPr lang="en-US" sz="1800">
                <a:solidFill>
                  <a:srgbClr val="F5E677"/>
                </a:solidFill>
                <a:latin typeface="Candara" pitchFamily="34" charset="0"/>
              </a:rPr>
              <a:t> Domestic and international tourism</a:t>
            </a:r>
          </a:p>
          <a:p>
            <a:pPr>
              <a:spcBef>
                <a:spcPct val="50000"/>
              </a:spcBef>
              <a:buClr>
                <a:schemeClr val="bg1"/>
              </a:buClr>
              <a:buFontTx/>
              <a:buChar char="•"/>
            </a:pPr>
            <a:r>
              <a:rPr lang="en-US" sz="1800">
                <a:solidFill>
                  <a:srgbClr val="F5E677"/>
                </a:solidFill>
                <a:latin typeface="Candara" pitchFamily="34" charset="0"/>
              </a:rPr>
              <a:t> majority of BC population</a:t>
            </a:r>
            <a:endParaRPr lang="en-CA" sz="1800">
              <a:solidFill>
                <a:srgbClr val="F5E677"/>
              </a:solidFill>
              <a:latin typeface="Candara" pitchFamily="34" charset="0"/>
            </a:endParaRPr>
          </a:p>
        </p:txBody>
      </p:sp>
      <p:pic>
        <p:nvPicPr>
          <p:cNvPr id="17412" name="Picture 8" descr="Forest_l-r"/>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8234363" y="5876925"/>
            <a:ext cx="495300" cy="625475"/>
          </a:xfrm>
          <a:prstGeom prst="rect">
            <a:avLst/>
          </a:prstGeom>
          <a:noFill/>
          <a:ln w="9525">
            <a:noFill/>
            <a:miter lim="800000"/>
            <a:headEnd/>
            <a:tailEnd/>
          </a:ln>
        </p:spPr>
      </p:pic>
      <p:sp>
        <p:nvSpPr>
          <p:cNvPr id="17413" name="TextBox 4"/>
          <p:cNvSpPr txBox="1">
            <a:spLocks noChangeArrowheads="1"/>
          </p:cNvSpPr>
          <p:nvPr/>
        </p:nvSpPr>
        <p:spPr bwMode="auto">
          <a:xfrm>
            <a:off x="5292725" y="3500438"/>
            <a:ext cx="3127375" cy="369887"/>
          </a:xfrm>
          <a:prstGeom prst="rect">
            <a:avLst/>
          </a:prstGeom>
          <a:noFill/>
          <a:ln w="9525">
            <a:noFill/>
            <a:miter lim="800000"/>
            <a:headEnd/>
            <a:tailEnd/>
          </a:ln>
        </p:spPr>
        <p:txBody>
          <a:bodyPr wrap="none">
            <a:spAutoFit/>
          </a:bodyPr>
          <a:lstStyle/>
          <a:p>
            <a:r>
              <a:rPr lang="en-CA" sz="1800" b="1">
                <a:solidFill>
                  <a:srgbClr val="FFC000"/>
                </a:solidFill>
                <a:latin typeface="Candara" pitchFamily="34" charset="0"/>
              </a:rPr>
              <a:t>Result .... Lots of visual issues!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92"/>
          <p:cNvGrpSpPr>
            <a:grpSpLocks/>
          </p:cNvGrpSpPr>
          <p:nvPr/>
        </p:nvGrpSpPr>
        <p:grpSpPr bwMode="auto">
          <a:xfrm>
            <a:off x="1619250" y="1484313"/>
            <a:ext cx="6841182" cy="4149725"/>
            <a:chOff x="1026" y="972"/>
            <a:chExt cx="4176" cy="2640"/>
          </a:xfrm>
        </p:grpSpPr>
        <p:sp>
          <p:nvSpPr>
            <p:cNvPr id="18443" name="Rectangle 82"/>
            <p:cNvSpPr>
              <a:spLocks noChangeArrowheads="1"/>
            </p:cNvSpPr>
            <p:nvPr/>
          </p:nvSpPr>
          <p:spPr bwMode="auto">
            <a:xfrm>
              <a:off x="1026" y="972"/>
              <a:ext cx="4176" cy="2640"/>
            </a:xfrm>
            <a:prstGeom prst="rect">
              <a:avLst/>
            </a:prstGeom>
            <a:noFill/>
            <a:ln w="12700">
              <a:noFill/>
              <a:miter lim="800000"/>
              <a:headEnd/>
              <a:tailEnd/>
            </a:ln>
          </p:spPr>
          <p:txBody>
            <a:bodyPr lIns="90488" tIns="44450" rIns="90488" bIns="44450"/>
            <a:lstStyle/>
            <a:p>
              <a:pPr>
                <a:spcBef>
                  <a:spcPct val="20000"/>
                </a:spcBef>
                <a:buClr>
                  <a:srgbClr val="800000"/>
                </a:buClr>
                <a:buSzPct val="105000"/>
                <a:buFont typeface="Monotype Sorts" pitchFamily="-112" charset="2"/>
                <a:buNone/>
              </a:pPr>
              <a:r>
                <a:rPr lang="en-GB" sz="1600" b="1" dirty="0">
                  <a:solidFill>
                    <a:schemeClr val="bg1"/>
                  </a:solidFill>
                  <a:latin typeface="Candara" pitchFamily="34" charset="0"/>
                </a:rPr>
                <a:t>Scenic landscapes are highly </a:t>
              </a:r>
              <a:r>
                <a:rPr lang="en-GB" sz="1600" b="1" dirty="0" smtClean="0">
                  <a:solidFill>
                    <a:schemeClr val="bg1"/>
                  </a:solidFill>
                  <a:latin typeface="Candara" pitchFamily="34" charset="0"/>
                </a:rPr>
                <a:t>valued by BC residents.</a:t>
              </a:r>
              <a:endParaRPr lang="en-GB" sz="1600" b="1" dirty="0">
                <a:solidFill>
                  <a:schemeClr val="bg1"/>
                </a:solidFill>
                <a:latin typeface="Candara" pitchFamily="34" charset="0"/>
              </a:endParaRPr>
            </a:p>
            <a:p>
              <a:pPr>
                <a:spcBef>
                  <a:spcPct val="20000"/>
                </a:spcBef>
                <a:buClr>
                  <a:srgbClr val="800000"/>
                </a:buClr>
                <a:buSzPct val="105000"/>
                <a:buFont typeface="Monotype Sorts" pitchFamily="-112" charset="2"/>
                <a:buNone/>
              </a:pPr>
              <a:endParaRPr lang="en-GB" sz="1600" b="1" dirty="0">
                <a:solidFill>
                  <a:schemeClr val="bg1"/>
                </a:solidFill>
                <a:latin typeface="Candara" pitchFamily="34" charset="0"/>
              </a:endParaRPr>
            </a:p>
            <a:p>
              <a:pPr>
                <a:spcBef>
                  <a:spcPct val="20000"/>
                </a:spcBef>
                <a:buClr>
                  <a:srgbClr val="800000"/>
                </a:buClr>
                <a:buSzPct val="105000"/>
                <a:buFont typeface="Monotype Sorts" pitchFamily="-112" charset="2"/>
                <a:buNone/>
              </a:pPr>
              <a:r>
                <a:rPr lang="en-GB" sz="1600" b="1" dirty="0">
                  <a:solidFill>
                    <a:schemeClr val="bg1"/>
                  </a:solidFill>
                  <a:latin typeface="Candara" pitchFamily="34" charset="0"/>
                </a:rPr>
                <a:t>Unaltered  forest landscapes are preferred.</a:t>
              </a:r>
            </a:p>
            <a:p>
              <a:pPr>
                <a:spcBef>
                  <a:spcPct val="20000"/>
                </a:spcBef>
                <a:buClr>
                  <a:srgbClr val="800000"/>
                </a:buClr>
                <a:buSzPct val="105000"/>
                <a:buFont typeface="Monotype Sorts" pitchFamily="-112" charset="2"/>
                <a:buNone/>
              </a:pPr>
              <a:endParaRPr lang="en-GB" sz="1600" b="1" dirty="0">
                <a:solidFill>
                  <a:schemeClr val="bg1"/>
                </a:solidFill>
                <a:latin typeface="Candara" pitchFamily="34" charset="0"/>
              </a:endParaRPr>
            </a:p>
            <a:p>
              <a:pPr>
                <a:spcBef>
                  <a:spcPct val="20000"/>
                </a:spcBef>
                <a:buClr>
                  <a:srgbClr val="800000"/>
                </a:buClr>
                <a:buSzPct val="105000"/>
                <a:buFont typeface="Monotype Sorts" pitchFamily="-112" charset="2"/>
                <a:buNone/>
              </a:pPr>
              <a:r>
                <a:rPr lang="en-GB" sz="1600" b="1" dirty="0">
                  <a:solidFill>
                    <a:schemeClr val="bg1"/>
                  </a:solidFill>
                  <a:latin typeface="Candara" pitchFamily="34" charset="0"/>
                </a:rPr>
                <a:t>Scenic landscapes provide BC’s Tourism Industry with a competitive edge.</a:t>
              </a:r>
            </a:p>
            <a:p>
              <a:pPr>
                <a:spcBef>
                  <a:spcPct val="20000"/>
                </a:spcBef>
                <a:buClr>
                  <a:srgbClr val="800000"/>
                </a:buClr>
                <a:buSzPct val="105000"/>
                <a:buFont typeface="Monotype Sorts" pitchFamily="-112" charset="2"/>
                <a:buNone/>
              </a:pPr>
              <a:endParaRPr lang="en-GB" sz="1600" b="1" dirty="0">
                <a:solidFill>
                  <a:schemeClr val="bg1"/>
                </a:solidFill>
                <a:latin typeface="Candara" pitchFamily="34" charset="0"/>
              </a:endParaRPr>
            </a:p>
            <a:p>
              <a:pPr>
                <a:spcBef>
                  <a:spcPct val="20000"/>
                </a:spcBef>
                <a:buClr>
                  <a:srgbClr val="800000"/>
                </a:buClr>
                <a:buSzPct val="105000"/>
                <a:buFont typeface="Monotype Sorts" pitchFamily="-112" charset="2"/>
                <a:buNone/>
              </a:pPr>
              <a:r>
                <a:rPr lang="en-GB" sz="1600" b="1" dirty="0">
                  <a:solidFill>
                    <a:schemeClr val="bg1"/>
                  </a:solidFill>
                  <a:latin typeface="Candara" pitchFamily="34" charset="0"/>
                </a:rPr>
                <a:t>Well designed landscapes provide the public with confidence that our forests are being managed carefully and sustainably. </a:t>
              </a:r>
            </a:p>
            <a:p>
              <a:pPr>
                <a:spcBef>
                  <a:spcPct val="20000"/>
                </a:spcBef>
                <a:buClr>
                  <a:srgbClr val="800000"/>
                </a:buClr>
                <a:buSzPct val="105000"/>
                <a:buFont typeface="Monotype Sorts" pitchFamily="-112" charset="2"/>
                <a:buNone/>
              </a:pPr>
              <a:endParaRPr lang="en-GB" sz="1600" b="1" dirty="0">
                <a:solidFill>
                  <a:schemeClr val="bg1"/>
                </a:solidFill>
                <a:latin typeface="Candara" pitchFamily="34" charset="0"/>
              </a:endParaRPr>
            </a:p>
            <a:p>
              <a:pPr>
                <a:spcBef>
                  <a:spcPct val="20000"/>
                </a:spcBef>
                <a:buClr>
                  <a:srgbClr val="800000"/>
                </a:buClr>
                <a:buSzPct val="105000"/>
                <a:buFont typeface="Monotype Sorts" pitchFamily="-112" charset="2"/>
                <a:buNone/>
              </a:pPr>
              <a:r>
                <a:rPr lang="en-GB" sz="1600" b="1" dirty="0">
                  <a:solidFill>
                    <a:schemeClr val="bg1"/>
                  </a:solidFill>
                  <a:latin typeface="Candara" pitchFamily="34" charset="0"/>
                </a:rPr>
                <a:t>Approved HLP’s have made commitments regarding Visual Resources.</a:t>
              </a:r>
            </a:p>
            <a:p>
              <a:pPr>
                <a:spcBef>
                  <a:spcPct val="20000"/>
                </a:spcBef>
                <a:buClr>
                  <a:srgbClr val="800000"/>
                </a:buClr>
                <a:buSzPct val="105000"/>
                <a:buFont typeface="Monotype Sorts" pitchFamily="-112" charset="2"/>
                <a:buNone/>
              </a:pPr>
              <a:endParaRPr lang="en-GB" sz="1600" b="1" dirty="0">
                <a:solidFill>
                  <a:schemeClr val="bg1"/>
                </a:solidFill>
                <a:latin typeface="Candara" pitchFamily="34" charset="0"/>
              </a:endParaRPr>
            </a:p>
            <a:p>
              <a:pPr>
                <a:spcBef>
                  <a:spcPct val="20000"/>
                </a:spcBef>
                <a:buClr>
                  <a:srgbClr val="800000"/>
                </a:buClr>
                <a:buSzPct val="105000"/>
                <a:buFont typeface="Monotype Sorts" pitchFamily="-112" charset="2"/>
                <a:buNone/>
              </a:pPr>
              <a:r>
                <a:rPr lang="en-GB" sz="1600" b="1" dirty="0">
                  <a:solidFill>
                    <a:schemeClr val="bg1"/>
                  </a:solidFill>
                  <a:latin typeface="Candara" pitchFamily="34" charset="0"/>
                </a:rPr>
                <a:t>Visual Quality is one of 11 core values managed and protected under Forest and Range Practices Act (FRPA). </a:t>
              </a:r>
            </a:p>
          </p:txBody>
        </p:sp>
      </p:grpSp>
      <p:sp>
        <p:nvSpPr>
          <p:cNvPr id="296027" name="Rectangle 91"/>
          <p:cNvSpPr>
            <a:spLocks noChangeArrowheads="1"/>
          </p:cNvSpPr>
          <p:nvPr/>
        </p:nvSpPr>
        <p:spPr bwMode="auto">
          <a:xfrm>
            <a:off x="0" y="44450"/>
            <a:ext cx="9144000" cy="1066800"/>
          </a:xfrm>
          <a:prstGeom prst="rect">
            <a:avLst/>
          </a:prstGeom>
          <a:noFill/>
          <a:ln w="12700">
            <a:noFill/>
            <a:miter lim="800000"/>
            <a:headEnd/>
            <a:tailEnd/>
          </a:ln>
          <a:effectLst/>
        </p:spPr>
        <p:txBody>
          <a:bodyPr lIns="90488" tIns="44450" rIns="90488" bIns="44450" anchor="b"/>
          <a:lstStyle/>
          <a:p>
            <a:pPr algn="ctr">
              <a:defRPr/>
            </a:pPr>
            <a:r>
              <a:rPr lang="en-GB" sz="2400" b="1" dirty="0">
                <a:solidFill>
                  <a:srgbClr val="F5E677"/>
                </a:solidFill>
                <a:effectLst>
                  <a:outerShdw blurRad="38100" dist="38100" dir="2700000" algn="tl">
                    <a:srgbClr val="000000"/>
                  </a:outerShdw>
                </a:effectLst>
                <a:latin typeface="Candara" pitchFamily="34" charset="0"/>
                <a:cs typeface="+mn-cs"/>
              </a:rPr>
              <a:t>Why do we Manage for Visual Quality in BC?</a:t>
            </a:r>
          </a:p>
        </p:txBody>
      </p:sp>
      <p:pic>
        <p:nvPicPr>
          <p:cNvPr id="18436" name="Picture 79"/>
          <p:cNvPicPr>
            <a:picLocks noChangeAspect="1" noChangeArrowheads="1"/>
          </p:cNvPicPr>
          <p:nvPr/>
        </p:nvPicPr>
        <p:blipFill>
          <a:blip r:embed="rId2" cstate="print"/>
          <a:srcRect/>
          <a:stretch>
            <a:fillRect/>
          </a:stretch>
        </p:blipFill>
        <p:spPr bwMode="auto">
          <a:xfrm>
            <a:off x="8101013" y="6061075"/>
            <a:ext cx="698500" cy="596900"/>
          </a:xfrm>
          <a:prstGeom prst="rect">
            <a:avLst/>
          </a:prstGeom>
          <a:noFill/>
          <a:ln w="9525">
            <a:noFill/>
            <a:miter lim="800000"/>
            <a:headEnd/>
            <a:tailEnd/>
          </a:ln>
        </p:spPr>
      </p:pic>
      <p:pic>
        <p:nvPicPr>
          <p:cNvPr id="18437" name="Object 83"/>
          <p:cNvPicPr>
            <a:picLocks noChangeAspect="1" noChangeArrowheads="1"/>
          </p:cNvPicPr>
          <p:nvPr/>
        </p:nvPicPr>
        <p:blipFill>
          <a:blip r:embed="rId3" cstate="print"/>
          <a:srcRect/>
          <a:stretch>
            <a:fillRect/>
          </a:stretch>
        </p:blipFill>
        <p:spPr bwMode="auto">
          <a:xfrm>
            <a:off x="1187450" y="1412776"/>
            <a:ext cx="294444" cy="433487"/>
          </a:xfrm>
          <a:prstGeom prst="rect">
            <a:avLst/>
          </a:prstGeom>
          <a:noFill/>
          <a:ln w="9525">
            <a:noFill/>
            <a:miter lim="800000"/>
            <a:headEnd/>
            <a:tailEnd/>
          </a:ln>
        </p:spPr>
      </p:pic>
      <p:pic>
        <p:nvPicPr>
          <p:cNvPr id="18438" name="Object 84"/>
          <p:cNvPicPr>
            <a:picLocks noChangeAspect="1" noChangeArrowheads="1"/>
          </p:cNvPicPr>
          <p:nvPr/>
        </p:nvPicPr>
        <p:blipFill>
          <a:blip r:embed="rId3" cstate="print"/>
          <a:srcRect/>
          <a:stretch>
            <a:fillRect/>
          </a:stretch>
        </p:blipFill>
        <p:spPr bwMode="auto">
          <a:xfrm>
            <a:off x="1187450" y="1988840"/>
            <a:ext cx="293501" cy="432098"/>
          </a:xfrm>
          <a:prstGeom prst="rect">
            <a:avLst/>
          </a:prstGeom>
          <a:noFill/>
          <a:ln w="9525">
            <a:noFill/>
            <a:miter lim="800000"/>
            <a:headEnd/>
            <a:tailEnd/>
          </a:ln>
        </p:spPr>
      </p:pic>
      <p:pic>
        <p:nvPicPr>
          <p:cNvPr id="18439" name="Object 86"/>
          <p:cNvPicPr>
            <a:picLocks noChangeAspect="1" noChangeArrowheads="1"/>
          </p:cNvPicPr>
          <p:nvPr/>
        </p:nvPicPr>
        <p:blipFill>
          <a:blip r:embed="rId3" cstate="print"/>
          <a:srcRect/>
          <a:stretch>
            <a:fillRect/>
          </a:stretch>
        </p:blipFill>
        <p:spPr bwMode="auto">
          <a:xfrm>
            <a:off x="1204913" y="2636912"/>
            <a:ext cx="294173" cy="431726"/>
          </a:xfrm>
          <a:prstGeom prst="rect">
            <a:avLst/>
          </a:prstGeom>
          <a:noFill/>
          <a:ln w="9525">
            <a:noFill/>
            <a:miter lim="800000"/>
            <a:headEnd/>
            <a:tailEnd/>
          </a:ln>
        </p:spPr>
      </p:pic>
      <p:pic>
        <p:nvPicPr>
          <p:cNvPr id="18440" name="Object 87"/>
          <p:cNvPicPr>
            <a:picLocks noChangeAspect="1" noChangeArrowheads="1"/>
          </p:cNvPicPr>
          <p:nvPr/>
        </p:nvPicPr>
        <p:blipFill>
          <a:blip r:embed="rId3" cstate="print"/>
          <a:srcRect/>
          <a:stretch>
            <a:fillRect/>
          </a:stretch>
        </p:blipFill>
        <p:spPr bwMode="auto">
          <a:xfrm>
            <a:off x="1187624" y="3284984"/>
            <a:ext cx="293989" cy="432817"/>
          </a:xfrm>
          <a:prstGeom prst="rect">
            <a:avLst/>
          </a:prstGeom>
          <a:noFill/>
          <a:ln w="9525">
            <a:noFill/>
            <a:miter lim="800000"/>
            <a:headEnd/>
            <a:tailEnd/>
          </a:ln>
        </p:spPr>
      </p:pic>
      <p:pic>
        <p:nvPicPr>
          <p:cNvPr id="18441" name="Object 88"/>
          <p:cNvPicPr>
            <a:picLocks noChangeAspect="1" noChangeArrowheads="1"/>
          </p:cNvPicPr>
          <p:nvPr/>
        </p:nvPicPr>
        <p:blipFill>
          <a:blip r:embed="rId3" cstate="print"/>
          <a:srcRect/>
          <a:stretch>
            <a:fillRect/>
          </a:stretch>
        </p:blipFill>
        <p:spPr bwMode="auto">
          <a:xfrm>
            <a:off x="1187624" y="4077072"/>
            <a:ext cx="293989" cy="432817"/>
          </a:xfrm>
          <a:prstGeom prst="rect">
            <a:avLst/>
          </a:prstGeom>
          <a:noFill/>
          <a:ln w="9525">
            <a:noFill/>
            <a:miter lim="800000"/>
            <a:headEnd/>
            <a:tailEnd/>
          </a:ln>
        </p:spPr>
      </p:pic>
      <p:pic>
        <p:nvPicPr>
          <p:cNvPr id="18442" name="Object 89"/>
          <p:cNvPicPr>
            <a:picLocks noChangeAspect="1" noChangeArrowheads="1"/>
          </p:cNvPicPr>
          <p:nvPr/>
        </p:nvPicPr>
        <p:blipFill>
          <a:blip r:embed="rId3" cstate="print"/>
          <a:srcRect/>
          <a:stretch>
            <a:fillRect/>
          </a:stretch>
        </p:blipFill>
        <p:spPr bwMode="auto">
          <a:xfrm>
            <a:off x="1187450" y="4653136"/>
            <a:ext cx="293989" cy="43281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1369197-R1-E008"/>
          <p:cNvPicPr>
            <a:picLocks noChangeAspect="1" noChangeArrowheads="1"/>
          </p:cNvPicPr>
          <p:nvPr/>
        </p:nvPicPr>
        <p:blipFill>
          <a:blip r:embed="rId2" cstate="print"/>
          <a:srcRect/>
          <a:stretch>
            <a:fillRect/>
          </a:stretch>
        </p:blipFill>
        <p:spPr bwMode="auto">
          <a:xfrm>
            <a:off x="179388" y="333375"/>
            <a:ext cx="8748712" cy="5911850"/>
          </a:xfrm>
          <a:prstGeom prst="rect">
            <a:avLst/>
          </a:prstGeom>
          <a:noFill/>
          <a:ln w="9525">
            <a:noFill/>
            <a:miter lim="800000"/>
            <a:headEnd/>
            <a:tailEnd/>
          </a:ln>
        </p:spPr>
      </p:pic>
      <p:sp>
        <p:nvSpPr>
          <p:cNvPr id="28675" name="Text Box 5"/>
          <p:cNvSpPr txBox="1">
            <a:spLocks noChangeArrowheads="1"/>
          </p:cNvSpPr>
          <p:nvPr/>
        </p:nvSpPr>
        <p:spPr bwMode="auto">
          <a:xfrm>
            <a:off x="684213" y="2205038"/>
            <a:ext cx="6119812" cy="862012"/>
          </a:xfrm>
          <a:prstGeom prst="rect">
            <a:avLst/>
          </a:prstGeom>
          <a:noFill/>
          <a:ln w="9525">
            <a:noFill/>
            <a:miter lim="800000"/>
            <a:headEnd/>
            <a:tailEnd/>
          </a:ln>
        </p:spPr>
        <p:txBody>
          <a:bodyPr>
            <a:spAutoFit/>
          </a:bodyPr>
          <a:lstStyle/>
          <a:p>
            <a:pPr>
              <a:spcBef>
                <a:spcPct val="50000"/>
              </a:spcBef>
              <a:defRPr/>
            </a:pPr>
            <a:r>
              <a:rPr lang="en-US" b="1" i="1" dirty="0">
                <a:solidFill>
                  <a:schemeClr val="bg1"/>
                </a:solidFill>
                <a:effectLst>
                  <a:outerShdw blurRad="38100" dist="38100" dir="2700000" algn="tl">
                    <a:srgbClr val="000000">
                      <a:alpha val="43137"/>
                    </a:srgbClr>
                  </a:outerShdw>
                </a:effectLst>
                <a:latin typeface="Candara" pitchFamily="34" charset="0"/>
                <a:cs typeface="+mn-cs"/>
              </a:rPr>
              <a:t>Super Natural BC </a:t>
            </a:r>
            <a:r>
              <a:rPr lang="en-US" dirty="0">
                <a:solidFill>
                  <a:schemeClr val="bg1"/>
                </a:solidFill>
                <a:effectLst>
                  <a:outerShdw blurRad="38100" dist="38100" dir="2700000" algn="tl">
                    <a:srgbClr val="000000">
                      <a:alpha val="43137"/>
                    </a:srgbClr>
                  </a:outerShdw>
                </a:effectLst>
                <a:latin typeface="Candara" pitchFamily="34" charset="0"/>
                <a:cs typeface="+mn-cs"/>
              </a:rPr>
              <a:t>… </a:t>
            </a:r>
          </a:p>
          <a:p>
            <a:pPr>
              <a:spcBef>
                <a:spcPct val="50000"/>
              </a:spcBef>
              <a:defRPr/>
            </a:pPr>
            <a:r>
              <a:rPr lang="en-US" dirty="0">
                <a:solidFill>
                  <a:srgbClr val="FFCC66"/>
                </a:solidFill>
                <a:effectLst>
                  <a:outerShdw blurRad="38100" dist="38100" dir="2700000" algn="tl">
                    <a:srgbClr val="000000">
                      <a:alpha val="43137"/>
                    </a:srgbClr>
                  </a:outerShdw>
                </a:effectLst>
                <a:latin typeface="Candara" pitchFamily="34" charset="0"/>
                <a:cs typeface="+mn-cs"/>
              </a:rPr>
              <a:t>Residents and tourism expectations for scenic quality</a:t>
            </a:r>
            <a:endParaRPr lang="en-CA" dirty="0">
              <a:solidFill>
                <a:srgbClr val="FFCC66"/>
              </a:solidFill>
              <a:effectLst>
                <a:outerShdw blurRad="38100" dist="38100" dir="2700000" algn="tl">
                  <a:srgbClr val="000000">
                    <a:alpha val="43137"/>
                  </a:srgbClr>
                </a:outerShdw>
              </a:effectLst>
              <a:latin typeface="Candara" pitchFamily="34" charset="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1369197-R1-E007"/>
          <p:cNvPicPr>
            <a:picLocks noChangeAspect="1" noChangeArrowheads="1"/>
          </p:cNvPicPr>
          <p:nvPr/>
        </p:nvPicPr>
        <p:blipFill>
          <a:blip r:embed="rId2" cstate="print"/>
          <a:srcRect/>
          <a:stretch>
            <a:fillRect/>
          </a:stretch>
        </p:blipFill>
        <p:spPr bwMode="auto">
          <a:xfrm>
            <a:off x="323850" y="333375"/>
            <a:ext cx="8640763" cy="5838825"/>
          </a:xfrm>
          <a:prstGeom prst="rect">
            <a:avLst/>
          </a:prstGeom>
          <a:noFill/>
          <a:ln w="9525">
            <a:noFill/>
            <a:miter lim="800000"/>
            <a:headEnd/>
            <a:tailEnd/>
          </a:ln>
        </p:spPr>
      </p:pic>
      <p:sp>
        <p:nvSpPr>
          <p:cNvPr id="29699" name="Text Box 5"/>
          <p:cNvSpPr txBox="1">
            <a:spLocks noChangeArrowheads="1"/>
          </p:cNvSpPr>
          <p:nvPr/>
        </p:nvSpPr>
        <p:spPr bwMode="auto">
          <a:xfrm>
            <a:off x="755650" y="4221163"/>
            <a:ext cx="7704138" cy="1192212"/>
          </a:xfrm>
          <a:prstGeom prst="rect">
            <a:avLst/>
          </a:prstGeom>
          <a:noFill/>
          <a:ln w="9525">
            <a:noFill/>
            <a:miter lim="800000"/>
            <a:headEnd/>
            <a:tailEnd/>
          </a:ln>
        </p:spPr>
        <p:txBody>
          <a:bodyPr>
            <a:spAutoFit/>
          </a:bodyPr>
          <a:lstStyle/>
          <a:p>
            <a:pPr>
              <a:spcBef>
                <a:spcPct val="50000"/>
              </a:spcBef>
              <a:buClr>
                <a:schemeClr val="bg1"/>
              </a:buClr>
              <a:buFontTx/>
              <a:buChar char="•"/>
              <a:defRPr/>
            </a:pPr>
            <a:r>
              <a:rPr lang="en-US" sz="1800" b="1" dirty="0">
                <a:solidFill>
                  <a:srgbClr val="F5E677"/>
                </a:solidFill>
                <a:latin typeface="Candara" pitchFamily="34" charset="0"/>
                <a:cs typeface="+mn-cs"/>
              </a:rPr>
              <a:t> </a:t>
            </a:r>
            <a:r>
              <a:rPr lang="en-US" sz="1800" b="1" dirty="0">
                <a:solidFill>
                  <a:srgbClr val="F5E677"/>
                </a:solidFill>
                <a:effectLst>
                  <a:outerShdw blurRad="38100" dist="38100" dir="2700000" algn="tl">
                    <a:srgbClr val="000000">
                      <a:alpha val="43137"/>
                    </a:srgbClr>
                  </a:outerShdw>
                </a:effectLst>
                <a:latin typeface="Candara" pitchFamily="34" charset="0"/>
                <a:cs typeface="+mn-cs"/>
              </a:rPr>
              <a:t>High visual impact of coastal clear cutting</a:t>
            </a:r>
          </a:p>
          <a:p>
            <a:pPr>
              <a:spcBef>
                <a:spcPct val="50000"/>
              </a:spcBef>
              <a:buClr>
                <a:schemeClr val="bg1"/>
              </a:buClr>
              <a:buFontTx/>
              <a:buChar char="•"/>
              <a:defRPr/>
            </a:pPr>
            <a:r>
              <a:rPr lang="en-US" sz="1800" b="1" dirty="0">
                <a:solidFill>
                  <a:srgbClr val="F5E677"/>
                </a:solidFill>
                <a:effectLst>
                  <a:outerShdw blurRad="38100" dist="38100" dir="2700000" algn="tl">
                    <a:srgbClr val="000000">
                      <a:alpha val="43137"/>
                    </a:srgbClr>
                  </a:outerShdw>
                </a:effectLst>
                <a:latin typeface="Candara" pitchFamily="34" charset="0"/>
                <a:cs typeface="+mn-cs"/>
              </a:rPr>
              <a:t> Unmatched viewer expectations</a:t>
            </a:r>
          </a:p>
          <a:p>
            <a:pPr>
              <a:spcBef>
                <a:spcPct val="50000"/>
              </a:spcBef>
              <a:buClr>
                <a:schemeClr val="bg1"/>
              </a:buClr>
              <a:buFontTx/>
              <a:buChar char="•"/>
              <a:defRPr/>
            </a:pPr>
            <a:r>
              <a:rPr lang="en-US" sz="1800" b="1" dirty="0">
                <a:solidFill>
                  <a:srgbClr val="F5E677"/>
                </a:solidFill>
                <a:effectLst>
                  <a:outerShdw blurRad="38100" dist="38100" dir="2700000" algn="tl">
                    <a:srgbClr val="000000">
                      <a:alpha val="43137"/>
                    </a:srgbClr>
                  </a:outerShdw>
                </a:effectLst>
                <a:latin typeface="Candara" pitchFamily="34" charset="0"/>
                <a:cs typeface="+mn-cs"/>
              </a:rPr>
              <a:t> International boycotts of BC forest products</a:t>
            </a:r>
            <a:endParaRPr lang="en-CA" sz="1800" b="1" dirty="0">
              <a:solidFill>
                <a:srgbClr val="F5E677"/>
              </a:solidFill>
              <a:effectLst>
                <a:outerShdw blurRad="38100" dist="38100" dir="2700000" algn="tl">
                  <a:srgbClr val="000000">
                    <a:alpha val="43137"/>
                  </a:srgbClr>
                </a:outerShdw>
              </a:effectLst>
              <a:latin typeface="Candara" pitchFamily="34" charset="0"/>
              <a:cs typeface="+mn-cs"/>
            </a:endParaRPr>
          </a:p>
        </p:txBody>
      </p:sp>
      <p:sp>
        <p:nvSpPr>
          <p:cNvPr id="29700" name="Text Box 6"/>
          <p:cNvSpPr txBox="1">
            <a:spLocks noChangeArrowheads="1"/>
          </p:cNvSpPr>
          <p:nvPr/>
        </p:nvSpPr>
        <p:spPr bwMode="auto">
          <a:xfrm>
            <a:off x="1908175" y="765175"/>
            <a:ext cx="6551613" cy="396875"/>
          </a:xfrm>
          <a:prstGeom prst="rect">
            <a:avLst/>
          </a:prstGeom>
          <a:noFill/>
          <a:ln w="9525">
            <a:noFill/>
            <a:miter lim="800000"/>
            <a:headEnd/>
            <a:tailEnd/>
          </a:ln>
        </p:spPr>
        <p:txBody>
          <a:bodyPr>
            <a:spAutoFit/>
          </a:bodyPr>
          <a:lstStyle/>
          <a:p>
            <a:pPr>
              <a:spcBef>
                <a:spcPct val="50000"/>
              </a:spcBef>
              <a:defRPr/>
            </a:pPr>
            <a:r>
              <a:rPr lang="en-CA" dirty="0">
                <a:solidFill>
                  <a:schemeClr val="bg1"/>
                </a:solidFill>
                <a:effectLst>
                  <a:outerShdw blurRad="38100" dist="38100" dir="2700000" algn="tl">
                    <a:srgbClr val="000000">
                      <a:alpha val="43137"/>
                    </a:srgbClr>
                  </a:outerShdw>
                </a:effectLst>
                <a:latin typeface="Candara" pitchFamily="34" charset="0"/>
                <a:cs typeface="+mn-cs"/>
              </a:rPr>
              <a:t>Inside Passage,  BC Ferries/cruiseship travel route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haredServices_PowerPoint_DkBkgd"/>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a:ln w="9525">
            <a:noFill/>
            <a:miter lim="800000"/>
            <a:headEnd/>
            <a:tailEnd/>
          </a:ln>
        </p:spPr>
      </p:pic>
      <p:pic>
        <p:nvPicPr>
          <p:cNvPr id="21507" name="Picture 3" descr="Generic_PowerPoint_Bar_03"/>
          <p:cNvPicPr>
            <a:picLocks noChangeAspect="1" noChangeArrowheads="1"/>
          </p:cNvPicPr>
          <p:nvPr/>
        </p:nvPicPr>
        <p:blipFill>
          <a:blip r:embed="rId3" cstate="print"/>
          <a:srcRect/>
          <a:stretch>
            <a:fillRect/>
          </a:stretch>
        </p:blipFill>
        <p:spPr bwMode="auto">
          <a:xfrm>
            <a:off x="0" y="0"/>
            <a:ext cx="9144000" cy="1785938"/>
          </a:xfrm>
          <a:prstGeom prst="rect">
            <a:avLst/>
          </a:prstGeom>
          <a:noFill/>
          <a:ln w="9525">
            <a:noFill/>
            <a:miter lim="800000"/>
            <a:headEnd/>
            <a:tailEnd/>
          </a:ln>
        </p:spPr>
      </p:pic>
      <p:sp>
        <p:nvSpPr>
          <p:cNvPr id="21508" name="Text Box 4"/>
          <p:cNvSpPr txBox="1">
            <a:spLocks noChangeArrowheads="1"/>
          </p:cNvSpPr>
          <p:nvPr/>
        </p:nvSpPr>
        <p:spPr bwMode="auto">
          <a:xfrm>
            <a:off x="1066800" y="2286000"/>
            <a:ext cx="7608888" cy="1754188"/>
          </a:xfrm>
          <a:prstGeom prst="rect">
            <a:avLst/>
          </a:prstGeom>
          <a:noFill/>
          <a:ln w="9525">
            <a:noFill/>
            <a:miter lim="800000"/>
            <a:headEnd/>
            <a:tailEnd/>
          </a:ln>
        </p:spPr>
        <p:txBody>
          <a:bodyPr>
            <a:spAutoFit/>
          </a:bodyPr>
          <a:lstStyle/>
          <a:p>
            <a:pPr algn="ctr">
              <a:spcBef>
                <a:spcPct val="50000"/>
              </a:spcBef>
            </a:pPr>
            <a:r>
              <a:rPr lang="en-CA" sz="2400">
                <a:solidFill>
                  <a:srgbClr val="FFFF66"/>
                </a:solidFill>
                <a:latin typeface="Candara" pitchFamily="34" charset="0"/>
              </a:rPr>
              <a:t>New BC Logo </a:t>
            </a:r>
          </a:p>
          <a:p>
            <a:pPr>
              <a:spcBef>
                <a:spcPct val="50000"/>
              </a:spcBef>
            </a:pPr>
            <a:r>
              <a:rPr lang="en-CA" sz="2400" i="1">
                <a:solidFill>
                  <a:schemeClr val="bg1"/>
                </a:solidFill>
                <a:latin typeface="Candara" pitchFamily="34" charset="0"/>
              </a:rPr>
              <a:t>…  our mountainous and coastal landscapes are a proud feature of this province, promoted, recognized around the world, and help shape who we are as British Columbian’s.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2B2B2"/>
        </a:solidFill>
        <a:effectLst/>
      </p:bgPr>
    </p:bg>
    <p:spTree>
      <p:nvGrpSpPr>
        <p:cNvPr id="1" name=""/>
        <p:cNvGrpSpPr/>
        <p:nvPr/>
      </p:nvGrpSpPr>
      <p:grpSpPr>
        <a:xfrm>
          <a:off x="0" y="0"/>
          <a:ext cx="0" cy="0"/>
          <a:chOff x="0" y="0"/>
          <a:chExt cx="0" cy="0"/>
        </a:xfrm>
      </p:grpSpPr>
      <p:pic>
        <p:nvPicPr>
          <p:cNvPr id="22530" name="Picture 4" descr="1369197-R1-E085"/>
          <p:cNvPicPr>
            <a:picLocks noChangeAspect="1" noChangeArrowheads="1"/>
          </p:cNvPicPr>
          <p:nvPr/>
        </p:nvPicPr>
        <p:blipFill>
          <a:blip r:embed="rId2" cstate="print"/>
          <a:srcRect/>
          <a:stretch>
            <a:fillRect/>
          </a:stretch>
        </p:blipFill>
        <p:spPr bwMode="auto">
          <a:xfrm>
            <a:off x="250825" y="333375"/>
            <a:ext cx="8642350" cy="5840413"/>
          </a:xfrm>
          <a:prstGeom prst="rect">
            <a:avLst/>
          </a:prstGeom>
          <a:noFill/>
          <a:ln w="9525">
            <a:noFill/>
            <a:miter lim="800000"/>
            <a:headEnd/>
            <a:tailEnd/>
          </a:ln>
        </p:spPr>
      </p:pic>
      <p:sp>
        <p:nvSpPr>
          <p:cNvPr id="22531" name="Text Box 5"/>
          <p:cNvSpPr txBox="1">
            <a:spLocks noChangeArrowheads="1"/>
          </p:cNvSpPr>
          <p:nvPr/>
        </p:nvSpPr>
        <p:spPr bwMode="auto">
          <a:xfrm>
            <a:off x="900113" y="981075"/>
            <a:ext cx="6985000" cy="396875"/>
          </a:xfrm>
          <a:prstGeom prst="rect">
            <a:avLst/>
          </a:prstGeom>
          <a:noFill/>
          <a:ln w="9525">
            <a:noFill/>
            <a:miter lim="800000"/>
            <a:headEnd/>
            <a:tailEnd/>
          </a:ln>
        </p:spPr>
        <p:txBody>
          <a:bodyPr>
            <a:spAutoFit/>
          </a:bodyPr>
          <a:lstStyle/>
          <a:p>
            <a:pPr>
              <a:spcBef>
                <a:spcPct val="50000"/>
              </a:spcBef>
            </a:pPr>
            <a:r>
              <a:rPr lang="en-US" b="1" i="1">
                <a:solidFill>
                  <a:srgbClr val="006600"/>
                </a:solidFill>
              </a:rPr>
              <a:t>Perceptions</a:t>
            </a:r>
            <a:r>
              <a:rPr lang="en-US" sz="1800" b="1">
                <a:solidFill>
                  <a:srgbClr val="006600"/>
                </a:solidFill>
              </a:rPr>
              <a:t> … “beauty is in the eye of the beholder”</a:t>
            </a:r>
            <a:endParaRPr lang="en-CA" sz="1800" b="1">
              <a:solidFill>
                <a:srgbClr val="0066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755650" y="476250"/>
            <a:ext cx="7931150" cy="649288"/>
          </a:xfrm>
        </p:spPr>
        <p:txBody>
          <a:bodyPr lIns="90488" tIns="44450" rIns="90488" bIns="44450" anchor="b"/>
          <a:lstStyle/>
          <a:p>
            <a:pPr eaLnBrk="1" hangingPunct="1"/>
            <a:r>
              <a:rPr lang="en-GB" sz="2800" b="1" smtClean="0">
                <a:solidFill>
                  <a:srgbClr val="FFCC66"/>
                </a:solidFill>
                <a:latin typeface="Candara" pitchFamily="34" charset="0"/>
              </a:rPr>
              <a:t>Visual Resource Management</a:t>
            </a:r>
          </a:p>
        </p:txBody>
      </p:sp>
      <p:sp>
        <p:nvSpPr>
          <p:cNvPr id="1029" name="Rectangle 3"/>
          <p:cNvSpPr>
            <a:spLocks noGrp="1" noChangeArrowheads="1"/>
          </p:cNvSpPr>
          <p:nvPr>
            <p:ph idx="1"/>
          </p:nvPr>
        </p:nvSpPr>
        <p:spPr>
          <a:xfrm>
            <a:off x="1447800" y="1676400"/>
            <a:ext cx="6553200" cy="4343400"/>
          </a:xfrm>
        </p:spPr>
        <p:txBody>
          <a:bodyPr lIns="90488" tIns="44450" rIns="90488" bIns="44450"/>
          <a:lstStyle/>
          <a:p>
            <a:pPr eaLnBrk="1" hangingPunct="1">
              <a:buSzPct val="50000"/>
              <a:buFont typeface="Monotype Sorts" pitchFamily="-112" charset="2"/>
              <a:buChar char="l"/>
            </a:pPr>
            <a:endParaRPr lang="en-GB" sz="2000" b="1" i="1" smtClean="0"/>
          </a:p>
          <a:p>
            <a:pPr eaLnBrk="1" hangingPunct="1">
              <a:buSzPct val="50000"/>
              <a:buFont typeface="Monotype Sorts" pitchFamily="-112" charset="2"/>
              <a:buNone/>
            </a:pPr>
            <a:endParaRPr lang="en-GB" sz="2000" b="1" i="1" smtClean="0"/>
          </a:p>
          <a:p>
            <a:pPr eaLnBrk="1" hangingPunct="1">
              <a:buSzPct val="50000"/>
              <a:buFont typeface="Monotype Sorts" pitchFamily="-112" charset="2"/>
              <a:buChar char="l"/>
            </a:pPr>
            <a:endParaRPr lang="en-GB" sz="800" b="1" i="1" smtClean="0"/>
          </a:p>
          <a:p>
            <a:pPr eaLnBrk="1" hangingPunct="1">
              <a:buSzPct val="50000"/>
              <a:buFont typeface="Monotype Sorts" pitchFamily="-112" charset="2"/>
              <a:buChar char="l"/>
            </a:pPr>
            <a:endParaRPr lang="en-GB" sz="2000" b="1" i="1" smtClean="0"/>
          </a:p>
          <a:p>
            <a:pPr eaLnBrk="1" hangingPunct="1">
              <a:buSzPct val="50000"/>
              <a:buFont typeface="Monotype Sorts" pitchFamily="-112" charset="2"/>
              <a:buChar char="l"/>
            </a:pPr>
            <a:endParaRPr lang="en-GB" sz="2000" b="1" i="1" smtClean="0"/>
          </a:p>
        </p:txBody>
      </p:sp>
      <p:pic>
        <p:nvPicPr>
          <p:cNvPr id="1030" name="Picture 4" descr="Coloured FS Logo"/>
          <p:cNvPicPr>
            <a:picLocks noChangeAspect="1" noChangeArrowheads="1"/>
          </p:cNvPicPr>
          <p:nvPr/>
        </p:nvPicPr>
        <p:blipFill>
          <a:blip r:embed="rId4" cstate="print"/>
          <a:srcRect/>
          <a:stretch>
            <a:fillRect/>
          </a:stretch>
        </p:blipFill>
        <p:spPr bwMode="auto">
          <a:xfrm>
            <a:off x="8496300" y="6092825"/>
            <a:ext cx="492125" cy="631825"/>
          </a:xfrm>
          <a:prstGeom prst="rect">
            <a:avLst/>
          </a:prstGeom>
          <a:noFill/>
          <a:ln w="9525">
            <a:noFill/>
            <a:miter lim="800000"/>
            <a:headEnd/>
            <a:tailEnd/>
          </a:ln>
        </p:spPr>
      </p:pic>
      <p:pic>
        <p:nvPicPr>
          <p:cNvPr id="1031" name="Picture 5" descr="VR-0101b"/>
          <p:cNvPicPr>
            <a:picLocks noChangeAspect="1" noChangeArrowheads="1"/>
          </p:cNvPicPr>
          <p:nvPr/>
        </p:nvPicPr>
        <p:blipFill>
          <a:blip r:embed="rId5" cstate="print"/>
          <a:srcRect/>
          <a:stretch>
            <a:fillRect/>
          </a:stretch>
        </p:blipFill>
        <p:spPr bwMode="auto">
          <a:xfrm>
            <a:off x="1295400" y="3886200"/>
            <a:ext cx="3276600" cy="2198688"/>
          </a:xfrm>
          <a:prstGeom prst="rect">
            <a:avLst/>
          </a:prstGeom>
          <a:noFill/>
          <a:ln w="12700">
            <a:solidFill>
              <a:schemeClr val="tx1"/>
            </a:solidFill>
            <a:miter lim="800000"/>
            <a:headEnd/>
            <a:tailEnd/>
          </a:ln>
        </p:spPr>
      </p:pic>
      <p:graphicFrame>
        <p:nvGraphicFramePr>
          <p:cNvPr id="1026" name="Object 6"/>
          <p:cNvGraphicFramePr>
            <a:graphicFrameLocks noChangeAspect="1"/>
          </p:cNvGraphicFramePr>
          <p:nvPr/>
        </p:nvGraphicFramePr>
        <p:xfrm>
          <a:off x="4572000" y="1549400"/>
          <a:ext cx="3352800" cy="2260600"/>
        </p:xfrm>
        <a:graphic>
          <a:graphicData uri="http://schemas.openxmlformats.org/presentationml/2006/ole">
            <p:oleObj spid="_x0000_s1026" name="Picture" r:id="rId6" imgW="5869440" imgH="3960000" progId="Word.Picture.8">
              <p:embed/>
            </p:oleObj>
          </a:graphicData>
        </a:graphic>
      </p:graphicFrame>
      <p:sp>
        <p:nvSpPr>
          <p:cNvPr id="1032" name="Text Box 7"/>
          <p:cNvSpPr txBox="1">
            <a:spLocks noChangeArrowheads="1"/>
          </p:cNvSpPr>
          <p:nvPr/>
        </p:nvSpPr>
        <p:spPr bwMode="auto">
          <a:xfrm>
            <a:off x="1676400" y="2152650"/>
            <a:ext cx="2514600" cy="1000125"/>
          </a:xfrm>
          <a:prstGeom prst="rect">
            <a:avLst/>
          </a:prstGeom>
          <a:noFill/>
          <a:ln w="12700">
            <a:noFill/>
            <a:miter lim="800000"/>
            <a:headEnd/>
            <a:tailEnd/>
          </a:ln>
        </p:spPr>
        <p:txBody>
          <a:bodyPr>
            <a:spAutoFit/>
          </a:bodyPr>
          <a:lstStyle/>
          <a:p>
            <a:pPr eaLnBrk="0" hangingPunct="0">
              <a:spcBef>
                <a:spcPct val="50000"/>
              </a:spcBef>
            </a:pPr>
            <a:r>
              <a:rPr lang="en-GB" sz="2400" b="1">
                <a:solidFill>
                  <a:schemeClr val="bg1"/>
                </a:solidFill>
                <a:latin typeface="Candara" pitchFamily="34" charset="0"/>
              </a:rPr>
              <a:t>Is about this </a:t>
            </a:r>
          </a:p>
          <a:p>
            <a:pPr eaLnBrk="0" hangingPunct="0">
              <a:spcBef>
                <a:spcPct val="50000"/>
              </a:spcBef>
            </a:pPr>
            <a:r>
              <a:rPr lang="en-GB" sz="1400" b="1">
                <a:solidFill>
                  <a:srgbClr val="FFCC66"/>
                </a:solidFill>
                <a:latin typeface="Candara" pitchFamily="34" charset="0"/>
              </a:rPr>
              <a:t>Forestry activities that fit the landscape.</a:t>
            </a:r>
            <a:endParaRPr lang="en-GB" sz="2400" b="1">
              <a:solidFill>
                <a:srgbClr val="FFCC66"/>
              </a:solidFill>
              <a:latin typeface="Candara" pitchFamily="34" charset="0"/>
            </a:endParaRPr>
          </a:p>
        </p:txBody>
      </p:sp>
      <p:sp>
        <p:nvSpPr>
          <p:cNvPr id="1033" name="Text Box 8"/>
          <p:cNvSpPr txBox="1">
            <a:spLocks noChangeArrowheads="1"/>
          </p:cNvSpPr>
          <p:nvPr/>
        </p:nvSpPr>
        <p:spPr bwMode="auto">
          <a:xfrm>
            <a:off x="5562600" y="4457700"/>
            <a:ext cx="2362200" cy="1216025"/>
          </a:xfrm>
          <a:prstGeom prst="rect">
            <a:avLst/>
          </a:prstGeom>
          <a:noFill/>
          <a:ln w="12700">
            <a:noFill/>
            <a:miter lim="800000"/>
            <a:headEnd/>
            <a:tailEnd/>
          </a:ln>
        </p:spPr>
        <p:txBody>
          <a:bodyPr>
            <a:spAutoFit/>
          </a:bodyPr>
          <a:lstStyle/>
          <a:p>
            <a:pPr eaLnBrk="0" hangingPunct="0">
              <a:spcBef>
                <a:spcPct val="50000"/>
              </a:spcBef>
            </a:pPr>
            <a:r>
              <a:rPr lang="en-GB" sz="2400" b="1">
                <a:solidFill>
                  <a:schemeClr val="bg1"/>
                </a:solidFill>
                <a:latin typeface="Candara" pitchFamily="34" charset="0"/>
              </a:rPr>
              <a:t>Not this!</a:t>
            </a:r>
            <a:endParaRPr lang="en-GB" sz="2400" b="1" i="1">
              <a:solidFill>
                <a:schemeClr val="bg1"/>
              </a:solidFill>
              <a:latin typeface="Candara" pitchFamily="34" charset="0"/>
            </a:endParaRPr>
          </a:p>
          <a:p>
            <a:pPr eaLnBrk="0" hangingPunct="0">
              <a:spcBef>
                <a:spcPct val="50000"/>
              </a:spcBef>
            </a:pPr>
            <a:r>
              <a:rPr lang="en-GB" sz="1400" b="1">
                <a:solidFill>
                  <a:srgbClr val="FFCC66"/>
                </a:solidFill>
                <a:latin typeface="Candara" pitchFamily="34" charset="0"/>
              </a:rPr>
              <a:t>Forestry activities that are out of character with the landscape .</a:t>
            </a:r>
            <a:endParaRPr lang="en-GB" sz="2400" b="1" i="1">
              <a:solidFill>
                <a:srgbClr val="FFCC66"/>
              </a:solidFill>
              <a:latin typeface="Candara" pitchFamily="34" charset="0"/>
            </a:endParaRPr>
          </a:p>
        </p:txBody>
      </p:sp>
      <p:sp>
        <p:nvSpPr>
          <p:cNvPr id="1034" name="AutoShape 9"/>
          <p:cNvSpPr>
            <a:spLocks noChangeArrowheads="1"/>
          </p:cNvSpPr>
          <p:nvPr/>
        </p:nvSpPr>
        <p:spPr bwMode="auto">
          <a:xfrm>
            <a:off x="3748088" y="2228850"/>
            <a:ext cx="671512" cy="304800"/>
          </a:xfrm>
          <a:prstGeom prst="rightArrow">
            <a:avLst>
              <a:gd name="adj1" fmla="val 50000"/>
              <a:gd name="adj2" fmla="val 55078"/>
            </a:avLst>
          </a:prstGeom>
          <a:solidFill>
            <a:srgbClr val="339966"/>
          </a:solidFill>
          <a:ln w="12700">
            <a:solidFill>
              <a:schemeClr val="tx1"/>
            </a:solidFill>
            <a:miter lim="800000"/>
            <a:headEnd/>
            <a:tailEnd/>
          </a:ln>
        </p:spPr>
        <p:txBody>
          <a:bodyPr wrap="none" anchor="ctr"/>
          <a:lstStyle/>
          <a:p>
            <a:endParaRPr lang="en-US"/>
          </a:p>
        </p:txBody>
      </p:sp>
      <p:sp>
        <p:nvSpPr>
          <p:cNvPr id="1035" name="AutoShape 10"/>
          <p:cNvSpPr>
            <a:spLocks noChangeArrowheads="1"/>
          </p:cNvSpPr>
          <p:nvPr/>
        </p:nvSpPr>
        <p:spPr bwMode="auto">
          <a:xfrm>
            <a:off x="4686300" y="4533900"/>
            <a:ext cx="723900" cy="342900"/>
          </a:xfrm>
          <a:prstGeom prst="leftArrow">
            <a:avLst>
              <a:gd name="adj1" fmla="val 50000"/>
              <a:gd name="adj2" fmla="val 52778"/>
            </a:avLst>
          </a:prstGeom>
          <a:solidFill>
            <a:srgbClr val="990033"/>
          </a:solidFill>
          <a:ln w="12700">
            <a:solidFill>
              <a:schemeClr val="tx1"/>
            </a:solidFill>
            <a:miter lim="800000"/>
            <a:headEnd/>
            <a:tailEnd/>
          </a:ln>
        </p:spPr>
        <p:txBody>
          <a:bodyPr wrap="none" anchor="ctr"/>
          <a:lstStyle/>
          <a:p>
            <a:endParaRPr lang="en-US"/>
          </a:p>
        </p:txBody>
      </p:sp>
      <p:sp>
        <p:nvSpPr>
          <p:cNvPr id="1036" name="Text Box 11"/>
          <p:cNvSpPr txBox="1">
            <a:spLocks noChangeArrowheads="1"/>
          </p:cNvSpPr>
          <p:nvPr/>
        </p:nvSpPr>
        <p:spPr bwMode="auto">
          <a:xfrm>
            <a:off x="609600" y="5791200"/>
            <a:ext cx="990600" cy="304800"/>
          </a:xfrm>
          <a:prstGeom prst="rect">
            <a:avLst/>
          </a:prstGeom>
          <a:noFill/>
          <a:ln w="12700">
            <a:noFill/>
            <a:miter lim="800000"/>
            <a:headEnd/>
            <a:tailEnd/>
          </a:ln>
        </p:spPr>
        <p:txBody>
          <a:bodyPr>
            <a:spAutoFit/>
          </a:bodyPr>
          <a:lstStyle/>
          <a:p>
            <a:pPr eaLnBrk="0" hangingPunct="0">
              <a:spcBef>
                <a:spcPct val="50000"/>
              </a:spcBef>
            </a:pPr>
            <a:r>
              <a:rPr lang="en-GB" sz="1400" b="1">
                <a:solidFill>
                  <a:srgbClr val="009900"/>
                </a:solidFill>
                <a:latin typeface="Arial" charset="0"/>
              </a:rPr>
              <a:t>29 Ha</a:t>
            </a:r>
          </a:p>
        </p:txBody>
      </p:sp>
      <p:sp>
        <p:nvSpPr>
          <p:cNvPr id="1037" name="Text Box 12"/>
          <p:cNvSpPr txBox="1">
            <a:spLocks noChangeArrowheads="1"/>
          </p:cNvSpPr>
          <p:nvPr/>
        </p:nvSpPr>
        <p:spPr bwMode="auto">
          <a:xfrm>
            <a:off x="7905750" y="3476625"/>
            <a:ext cx="685800" cy="304800"/>
          </a:xfrm>
          <a:prstGeom prst="rect">
            <a:avLst/>
          </a:prstGeom>
          <a:noFill/>
          <a:ln w="12700">
            <a:noFill/>
            <a:miter lim="800000"/>
            <a:headEnd/>
            <a:tailEnd/>
          </a:ln>
        </p:spPr>
        <p:txBody>
          <a:bodyPr>
            <a:spAutoFit/>
          </a:bodyPr>
          <a:lstStyle/>
          <a:p>
            <a:pPr eaLnBrk="0" hangingPunct="0">
              <a:spcBef>
                <a:spcPct val="50000"/>
              </a:spcBef>
            </a:pPr>
            <a:r>
              <a:rPr lang="en-GB" sz="1400" b="1">
                <a:solidFill>
                  <a:srgbClr val="009900"/>
                </a:solidFill>
                <a:latin typeface="Arial" charset="0"/>
              </a:rPr>
              <a:t>34 ha</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1369197-R1-E018"/>
          <p:cNvPicPr>
            <a:picLocks noChangeAspect="1" noChangeArrowheads="1"/>
          </p:cNvPicPr>
          <p:nvPr/>
        </p:nvPicPr>
        <p:blipFill>
          <a:blip r:embed="rId2" cstate="print"/>
          <a:srcRect/>
          <a:stretch>
            <a:fillRect/>
          </a:stretch>
        </p:blipFill>
        <p:spPr bwMode="auto">
          <a:xfrm>
            <a:off x="539750" y="1125538"/>
            <a:ext cx="8208963" cy="5548312"/>
          </a:xfrm>
          <a:prstGeom prst="rect">
            <a:avLst/>
          </a:prstGeom>
          <a:noFill/>
          <a:ln w="9525">
            <a:noFill/>
            <a:miter lim="800000"/>
            <a:headEnd/>
            <a:tailEnd/>
          </a:ln>
        </p:spPr>
      </p:pic>
      <p:sp>
        <p:nvSpPr>
          <p:cNvPr id="34819" name="Text Box 6"/>
          <p:cNvSpPr txBox="1">
            <a:spLocks noChangeArrowheads="1"/>
          </p:cNvSpPr>
          <p:nvPr/>
        </p:nvSpPr>
        <p:spPr bwMode="auto">
          <a:xfrm>
            <a:off x="468313" y="188913"/>
            <a:ext cx="8424862" cy="854075"/>
          </a:xfrm>
          <a:prstGeom prst="rect">
            <a:avLst/>
          </a:prstGeom>
          <a:noFill/>
          <a:ln w="9525">
            <a:noFill/>
            <a:miter lim="800000"/>
            <a:headEnd/>
            <a:tailEnd/>
          </a:ln>
        </p:spPr>
        <p:txBody>
          <a:bodyPr>
            <a:spAutoFit/>
          </a:bodyPr>
          <a:lstStyle/>
          <a:p>
            <a:pPr>
              <a:spcBef>
                <a:spcPct val="50000"/>
              </a:spcBef>
              <a:defRPr/>
            </a:pPr>
            <a:r>
              <a:rPr lang="en-US" dirty="0">
                <a:solidFill>
                  <a:srgbClr val="F5E677"/>
                </a:solidFill>
                <a:effectLst>
                  <a:outerShdw blurRad="38100" dist="38100" dir="2700000" algn="tl">
                    <a:srgbClr val="000000">
                      <a:alpha val="43137"/>
                    </a:srgbClr>
                  </a:outerShdw>
                </a:effectLst>
                <a:latin typeface="Candara" pitchFamily="34" charset="0"/>
                <a:cs typeface="+mn-cs"/>
              </a:rPr>
              <a:t>Its not always either/or … but integrating and managing for </a:t>
            </a:r>
            <a:r>
              <a:rPr lang="en-US" u="sng" dirty="0">
                <a:solidFill>
                  <a:srgbClr val="F5E677"/>
                </a:solidFill>
                <a:effectLst>
                  <a:outerShdw blurRad="38100" dist="38100" dir="2700000" algn="tl">
                    <a:srgbClr val="000000">
                      <a:alpha val="43137"/>
                    </a:srgbClr>
                  </a:outerShdw>
                </a:effectLst>
                <a:latin typeface="Candara" pitchFamily="34" charset="0"/>
                <a:cs typeface="+mn-cs"/>
              </a:rPr>
              <a:t>both</a:t>
            </a:r>
            <a:r>
              <a:rPr lang="en-US" dirty="0">
                <a:solidFill>
                  <a:srgbClr val="F5E677"/>
                </a:solidFill>
                <a:effectLst>
                  <a:outerShdw blurRad="38100" dist="38100" dir="2700000" algn="tl">
                    <a:srgbClr val="000000">
                      <a:alpha val="43137"/>
                    </a:srgbClr>
                  </a:outerShdw>
                </a:effectLst>
                <a:latin typeface="Candara" pitchFamily="34" charset="0"/>
                <a:cs typeface="+mn-cs"/>
              </a:rPr>
              <a:t> </a:t>
            </a:r>
          </a:p>
          <a:p>
            <a:pPr>
              <a:spcBef>
                <a:spcPct val="50000"/>
              </a:spcBef>
              <a:defRPr/>
            </a:pPr>
            <a:r>
              <a:rPr lang="en-US" dirty="0">
                <a:solidFill>
                  <a:srgbClr val="F5E677"/>
                </a:solidFill>
                <a:effectLst>
                  <a:outerShdw blurRad="38100" dist="38100" dir="2700000" algn="tl">
                    <a:srgbClr val="000000">
                      <a:alpha val="43137"/>
                    </a:srgbClr>
                  </a:outerShdw>
                </a:effectLst>
                <a:latin typeface="Candara" pitchFamily="34" charset="0"/>
                <a:cs typeface="+mn-cs"/>
              </a:rPr>
              <a:t>			wood production and recreation/scenic values.</a:t>
            </a:r>
            <a:endParaRPr lang="en-CA" dirty="0">
              <a:solidFill>
                <a:srgbClr val="F5E677"/>
              </a:solidFill>
              <a:effectLst>
                <a:outerShdw blurRad="38100" dist="38100" dir="2700000" algn="tl">
                  <a:srgbClr val="000000">
                    <a:alpha val="43137"/>
                  </a:srgbClr>
                </a:outerShdw>
              </a:effectLst>
              <a:latin typeface="Candara" pitchFamily="34" charset="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Landscape Management Decision"/>
          <p:cNvPicPr>
            <a:picLocks noChangeAspect="1" noChangeArrowheads="1"/>
          </p:cNvPicPr>
          <p:nvPr/>
        </p:nvPicPr>
        <p:blipFill>
          <a:blip r:embed="rId2" cstate="print"/>
          <a:srcRect/>
          <a:stretch>
            <a:fillRect/>
          </a:stretch>
        </p:blipFill>
        <p:spPr bwMode="auto">
          <a:xfrm>
            <a:off x="179388" y="260350"/>
            <a:ext cx="8748712" cy="643731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nchor="t"/>
          <a:lstStyle/>
          <a:p>
            <a:pPr eaLnBrk="1" hangingPunct="1">
              <a:defRPr/>
            </a:pPr>
            <a:r>
              <a:rPr lang="en-CA" sz="2800" b="1" u="sng" dirty="0" smtClean="0">
                <a:solidFill>
                  <a:srgbClr val="F5E677"/>
                </a:solidFill>
                <a:effectLst>
                  <a:outerShdw blurRad="38100" dist="38100" dir="2700000" algn="tl">
                    <a:srgbClr val="000000">
                      <a:alpha val="43137"/>
                    </a:srgbClr>
                  </a:outerShdw>
                </a:effectLst>
                <a:latin typeface="Candara" pitchFamily="34" charset="0"/>
              </a:rPr>
              <a:t>How</a:t>
            </a:r>
            <a:r>
              <a:rPr lang="en-CA" sz="2800" b="1" dirty="0" smtClean="0">
                <a:solidFill>
                  <a:srgbClr val="F5E677"/>
                </a:solidFill>
                <a:effectLst>
                  <a:outerShdw blurRad="38100" dist="38100" dir="2700000" algn="tl">
                    <a:srgbClr val="000000">
                      <a:alpha val="43137"/>
                    </a:srgbClr>
                  </a:outerShdw>
                </a:effectLst>
                <a:latin typeface="Candara" pitchFamily="34" charset="0"/>
              </a:rPr>
              <a:t> do we Manage </a:t>
            </a:r>
            <a:br>
              <a:rPr lang="en-CA" sz="2800" b="1" dirty="0" smtClean="0">
                <a:solidFill>
                  <a:srgbClr val="F5E677"/>
                </a:solidFill>
                <a:effectLst>
                  <a:outerShdw blurRad="38100" dist="38100" dir="2700000" algn="tl">
                    <a:srgbClr val="000000">
                      <a:alpha val="43137"/>
                    </a:srgbClr>
                  </a:outerShdw>
                </a:effectLst>
                <a:latin typeface="Candara" pitchFamily="34" charset="0"/>
              </a:rPr>
            </a:br>
            <a:r>
              <a:rPr lang="en-CA" sz="2800" b="1" dirty="0" smtClean="0">
                <a:solidFill>
                  <a:srgbClr val="F5E677"/>
                </a:solidFill>
                <a:effectLst>
                  <a:outerShdw blurRad="38100" dist="38100" dir="2700000" algn="tl">
                    <a:srgbClr val="000000">
                      <a:alpha val="43137"/>
                    </a:srgbClr>
                  </a:outerShdw>
                </a:effectLst>
                <a:latin typeface="Candara" pitchFamily="34" charset="0"/>
              </a:rPr>
              <a:t>for Visual Quality in BC?</a:t>
            </a:r>
          </a:p>
        </p:txBody>
      </p:sp>
      <p:sp>
        <p:nvSpPr>
          <p:cNvPr id="25603" name="Rectangle 3"/>
          <p:cNvSpPr>
            <a:spLocks noGrp="1" noChangeArrowheads="1"/>
          </p:cNvSpPr>
          <p:nvPr>
            <p:ph idx="1"/>
          </p:nvPr>
        </p:nvSpPr>
        <p:spPr>
          <a:xfrm>
            <a:off x="971550" y="1555750"/>
            <a:ext cx="7272338" cy="4249738"/>
          </a:xfrm>
        </p:spPr>
        <p:txBody>
          <a:bodyPr/>
          <a:lstStyle/>
          <a:p>
            <a:pPr eaLnBrk="1" hangingPunct="1">
              <a:lnSpc>
                <a:spcPct val="90000"/>
              </a:lnSpc>
              <a:buClr>
                <a:srgbClr val="FFFF66"/>
              </a:buClr>
              <a:buFont typeface="Arial" charset="0"/>
              <a:buAutoNum type="arabicPeriod"/>
            </a:pPr>
            <a:r>
              <a:rPr lang="en-CA" sz="1800" b="1" dirty="0" smtClean="0">
                <a:solidFill>
                  <a:schemeClr val="bg1"/>
                </a:solidFill>
                <a:latin typeface="Candara" pitchFamily="34" charset="0"/>
              </a:rPr>
              <a:t>Conduct research to determine Public Preferences.</a:t>
            </a: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2"/>
            </a:pPr>
            <a:r>
              <a:rPr lang="en-CA" sz="1800" b="1" dirty="0" smtClean="0">
                <a:solidFill>
                  <a:schemeClr val="bg1"/>
                </a:solidFill>
                <a:latin typeface="Candara" pitchFamily="34" charset="0"/>
              </a:rPr>
              <a:t>Carryout Visual Landscape Inventory to identify the visible landscape and rate its sensitivity to human made alteration.  </a:t>
            </a:r>
          </a:p>
          <a:p>
            <a:pPr lvl="1" eaLnBrk="1" hangingPunct="1">
              <a:lnSpc>
                <a:spcPct val="90000"/>
              </a:lnSpc>
              <a:buClr>
                <a:srgbClr val="FFFF66"/>
              </a:buCl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3"/>
            </a:pPr>
            <a:r>
              <a:rPr lang="en-CA" sz="1800" b="1" dirty="0" smtClean="0">
                <a:solidFill>
                  <a:schemeClr val="bg1"/>
                </a:solidFill>
                <a:latin typeface="Candara" pitchFamily="34" charset="0"/>
              </a:rPr>
              <a:t>Designate important visible landscapes as Scenic Areas</a:t>
            </a:r>
          </a:p>
          <a:p>
            <a:pPr eaLnBrk="1" hangingPunct="1">
              <a:lnSpc>
                <a:spcPct val="90000"/>
              </a:lnSpc>
              <a:buClr>
                <a:srgbClr val="FFFF66"/>
              </a:buClr>
              <a:buFontTx/>
              <a:buNone/>
            </a:pPr>
            <a:r>
              <a:rPr lang="en-CA" sz="900" b="1" dirty="0" smtClean="0">
                <a:solidFill>
                  <a:schemeClr val="bg1"/>
                </a:solidFill>
                <a:latin typeface="Candara" pitchFamily="34" charset="0"/>
              </a:rPr>
              <a:t> </a:t>
            </a:r>
          </a:p>
          <a:p>
            <a:pPr eaLnBrk="1" hangingPunct="1">
              <a:lnSpc>
                <a:spcPct val="90000"/>
              </a:lnSpc>
              <a:buClr>
                <a:srgbClr val="FFFF66"/>
              </a:buClr>
              <a:buFont typeface="Arial" charset="0"/>
              <a:buAutoNum type="arabicPeriod" startAt="4"/>
            </a:pPr>
            <a:r>
              <a:rPr lang="en-CA" sz="1800" b="1" dirty="0" smtClean="0">
                <a:solidFill>
                  <a:schemeClr val="bg1"/>
                </a:solidFill>
                <a:latin typeface="Candara" pitchFamily="34" charset="0"/>
              </a:rPr>
              <a:t>Establish Visual Quality Objectives to define the level of alteration that would be acceptable on the landscape.</a:t>
            </a: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5"/>
            </a:pPr>
            <a:r>
              <a:rPr lang="en-CA" sz="1800" b="1" dirty="0" smtClean="0">
                <a:solidFill>
                  <a:schemeClr val="bg1"/>
                </a:solidFill>
                <a:latin typeface="Candara" pitchFamily="34" charset="0"/>
              </a:rPr>
              <a:t>Approve Results/Strategies in FSP’s that will be consistent with established VQOs.</a:t>
            </a: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6"/>
            </a:pPr>
            <a:r>
              <a:rPr lang="en-CA" sz="1800" b="1" dirty="0" smtClean="0">
                <a:solidFill>
                  <a:schemeClr val="bg1"/>
                </a:solidFill>
                <a:latin typeface="Candara" pitchFamily="34" charset="0"/>
              </a:rPr>
              <a:t>Conduct C&amp;E inspections, to ensure that the </a:t>
            </a:r>
            <a:r>
              <a:rPr lang="en-GB" sz="1800" b="1" dirty="0" smtClean="0">
                <a:solidFill>
                  <a:schemeClr val="bg1"/>
                </a:solidFill>
                <a:latin typeface="Candara" pitchFamily="34" charset="0"/>
              </a:rPr>
              <a:t>results specified are achieved, or the strategies have been carried out. </a:t>
            </a:r>
            <a:endParaRPr lang="en-CA" sz="1800" b="1" dirty="0" smtClean="0">
              <a:solidFill>
                <a:schemeClr val="bg1"/>
              </a:solidFill>
              <a:latin typeface="Candara" pitchFamily="34" charset="0"/>
            </a:endParaRP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7"/>
            </a:pPr>
            <a:r>
              <a:rPr lang="en-CA" sz="1800" b="1" dirty="0" smtClean="0">
                <a:solidFill>
                  <a:schemeClr val="bg1"/>
                </a:solidFill>
                <a:latin typeface="Candara" pitchFamily="34" charset="0"/>
              </a:rPr>
              <a:t>Carry out FREP (</a:t>
            </a:r>
            <a:r>
              <a:rPr lang="en-CA" sz="1400" b="1" dirty="0" smtClean="0">
                <a:solidFill>
                  <a:schemeClr val="bg1"/>
                </a:solidFill>
                <a:latin typeface="Candara" pitchFamily="34" charset="0"/>
              </a:rPr>
              <a:t>Forest &amp; Range Evaluation Program</a:t>
            </a:r>
            <a:r>
              <a:rPr lang="en-CA" sz="1800" b="1" dirty="0" smtClean="0">
                <a:solidFill>
                  <a:schemeClr val="bg1"/>
                </a:solidFill>
                <a:latin typeface="Candara" pitchFamily="34" charset="0"/>
              </a:rPr>
              <a:t>) VQO Effectiveness Evaluations to monitor trends in visual quality management.</a:t>
            </a:r>
          </a:p>
        </p:txBody>
      </p:sp>
      <p:pic>
        <p:nvPicPr>
          <p:cNvPr id="25604"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86" descr="Nimmo Bay Cover"/>
          <p:cNvPicPr>
            <a:picLocks noChangeAspect="1" noChangeArrowheads="1"/>
          </p:cNvPicPr>
          <p:nvPr/>
        </p:nvPicPr>
        <p:blipFill>
          <a:blip r:embed="rId2" cstate="print">
            <a:lum contrast="12000"/>
          </a:blip>
          <a:srcRect/>
          <a:stretch>
            <a:fillRect/>
          </a:stretch>
        </p:blipFill>
        <p:spPr bwMode="auto">
          <a:xfrm>
            <a:off x="1619250" y="2997200"/>
            <a:ext cx="1763713" cy="2305050"/>
          </a:xfrm>
          <a:prstGeom prst="rect">
            <a:avLst/>
          </a:prstGeom>
          <a:noFill/>
          <a:ln w="9525">
            <a:solidFill>
              <a:schemeClr val="tx1"/>
            </a:solidFill>
            <a:miter lim="800000"/>
            <a:headEnd/>
            <a:tailEnd/>
          </a:ln>
        </p:spPr>
      </p:pic>
      <p:sp>
        <p:nvSpPr>
          <p:cNvPr id="314455" name="Rectangle 87"/>
          <p:cNvSpPr>
            <a:spLocks noChangeArrowheads="1"/>
          </p:cNvSpPr>
          <p:nvPr/>
        </p:nvSpPr>
        <p:spPr bwMode="auto">
          <a:xfrm>
            <a:off x="673100" y="403225"/>
            <a:ext cx="8229600" cy="1512888"/>
          </a:xfrm>
          <a:prstGeom prst="rect">
            <a:avLst/>
          </a:prstGeom>
          <a:noFill/>
          <a:ln w="9525">
            <a:noFill/>
            <a:miter lim="800000"/>
            <a:headEnd/>
            <a:tailEnd/>
          </a:ln>
          <a:effectLst/>
        </p:spPr>
        <p:txBody>
          <a:bodyPr/>
          <a:lstStyle/>
          <a:p>
            <a:pPr marL="342900" indent="-342900" algn="ctr">
              <a:spcBef>
                <a:spcPct val="20000"/>
              </a:spcBef>
              <a:buClr>
                <a:schemeClr val="tx2"/>
              </a:buClr>
              <a:defRPr/>
            </a:pPr>
            <a:r>
              <a:rPr lang="en-CA" sz="2800" b="1" dirty="0">
                <a:solidFill>
                  <a:srgbClr val="FFC000"/>
                </a:solidFill>
                <a:effectLst>
                  <a:outerShdw blurRad="38100" dist="38100" dir="2700000" algn="tl">
                    <a:srgbClr val="000000"/>
                  </a:outerShdw>
                </a:effectLst>
                <a:latin typeface="Times New Roman" pitchFamily="18" charset="0"/>
                <a:cs typeface="+mn-cs"/>
              </a:rPr>
              <a:t>Public Perception Research </a:t>
            </a:r>
          </a:p>
          <a:p>
            <a:pPr marL="342900" indent="-342900" algn="ctr">
              <a:spcBef>
                <a:spcPct val="20000"/>
              </a:spcBef>
              <a:buClr>
                <a:schemeClr val="tx2"/>
              </a:buClr>
              <a:defRPr/>
            </a:pPr>
            <a:r>
              <a:rPr lang="en-CA" sz="2800" b="1" dirty="0">
                <a:solidFill>
                  <a:srgbClr val="FFC000"/>
                </a:solidFill>
                <a:effectLst>
                  <a:outerShdw blurRad="38100" dist="38100" dir="2700000" algn="tl">
                    <a:srgbClr val="000000"/>
                  </a:outerShdw>
                </a:effectLst>
                <a:latin typeface="Times New Roman" pitchFamily="18" charset="0"/>
                <a:cs typeface="+mn-cs"/>
              </a:rPr>
              <a:t>Guides Visual Resource Management</a:t>
            </a:r>
          </a:p>
          <a:p>
            <a:pPr marL="342900" indent="-342900" algn="ctr">
              <a:spcBef>
                <a:spcPct val="20000"/>
              </a:spcBef>
              <a:buClr>
                <a:schemeClr val="tx2"/>
              </a:buClr>
              <a:defRPr/>
            </a:pPr>
            <a:endParaRPr lang="en-CA" sz="3200" b="1" dirty="0">
              <a:solidFill>
                <a:srgbClr val="FFC000"/>
              </a:solidFill>
              <a:effectLst>
                <a:outerShdw blurRad="38100" dist="38100" dir="2700000" algn="tl">
                  <a:srgbClr val="000000"/>
                </a:outerShdw>
              </a:effectLst>
              <a:latin typeface="Times New Roman" pitchFamily="18" charset="0"/>
              <a:cs typeface="+mn-cs"/>
            </a:endParaRPr>
          </a:p>
        </p:txBody>
      </p:sp>
      <p:sp>
        <p:nvSpPr>
          <p:cNvPr id="8197" name="Text Box 89"/>
          <p:cNvSpPr txBox="1">
            <a:spLocks noChangeArrowheads="1"/>
          </p:cNvSpPr>
          <p:nvPr/>
        </p:nvSpPr>
        <p:spPr bwMode="auto">
          <a:xfrm>
            <a:off x="215900" y="1700213"/>
            <a:ext cx="9144000" cy="523875"/>
          </a:xfrm>
          <a:prstGeom prst="rect">
            <a:avLst/>
          </a:prstGeom>
          <a:noFill/>
          <a:ln w="9525">
            <a:noFill/>
            <a:miter lim="800000"/>
            <a:headEnd/>
            <a:tailEnd/>
          </a:ln>
        </p:spPr>
        <p:txBody>
          <a:bodyPr>
            <a:spAutoFit/>
          </a:bodyPr>
          <a:lstStyle/>
          <a:p>
            <a:pPr algn="ctr">
              <a:spcBef>
                <a:spcPct val="50000"/>
              </a:spcBef>
              <a:defRPr/>
            </a:pPr>
            <a:r>
              <a:rPr lang="en-CA" sz="2800" dirty="0">
                <a:solidFill>
                  <a:schemeClr val="bg1"/>
                </a:solidFill>
                <a:effectLst>
                  <a:outerShdw blurRad="38100" dist="38100" dir="2700000" algn="tl">
                    <a:srgbClr val="000000">
                      <a:alpha val="43137"/>
                    </a:srgbClr>
                  </a:outerShdw>
                </a:effectLst>
                <a:latin typeface="Candara" pitchFamily="34" charset="0"/>
                <a:cs typeface="+mn-cs"/>
              </a:rPr>
              <a:t>What have we learned in BC?</a:t>
            </a:r>
          </a:p>
        </p:txBody>
      </p:sp>
      <p:pic>
        <p:nvPicPr>
          <p:cNvPr id="26629" name="Picture 91"/>
          <p:cNvPicPr>
            <a:picLocks noChangeAspect="1" noChangeArrowheads="1"/>
          </p:cNvPicPr>
          <p:nvPr/>
        </p:nvPicPr>
        <p:blipFill>
          <a:blip r:embed="rId3" cstate="print"/>
          <a:srcRect/>
          <a:stretch>
            <a:fillRect/>
          </a:stretch>
        </p:blipFill>
        <p:spPr bwMode="auto">
          <a:xfrm>
            <a:off x="5938838" y="2852738"/>
            <a:ext cx="1878012" cy="2520950"/>
          </a:xfrm>
          <a:prstGeom prst="rect">
            <a:avLst/>
          </a:prstGeom>
          <a:noFill/>
          <a:ln w="9525">
            <a:noFill/>
            <a:miter lim="800000"/>
            <a:headEnd/>
            <a:tailEnd/>
          </a:ln>
        </p:spPr>
      </p:pic>
      <p:pic>
        <p:nvPicPr>
          <p:cNvPr id="26630" name="Picture 93" descr="Visual Impacts of Partial Cutting"/>
          <p:cNvPicPr>
            <a:picLocks noChangeAspect="1" noChangeArrowheads="1"/>
          </p:cNvPicPr>
          <p:nvPr/>
        </p:nvPicPr>
        <p:blipFill>
          <a:blip r:embed="rId4" cstate="print"/>
          <a:srcRect/>
          <a:stretch>
            <a:fillRect/>
          </a:stretch>
        </p:blipFill>
        <p:spPr bwMode="auto">
          <a:xfrm>
            <a:off x="5367338" y="4076700"/>
            <a:ext cx="1725612" cy="2301875"/>
          </a:xfrm>
          <a:prstGeom prst="rect">
            <a:avLst/>
          </a:prstGeom>
          <a:noFill/>
          <a:ln w="9525">
            <a:noFill/>
            <a:miter lim="800000"/>
            <a:headEnd/>
            <a:tailEnd/>
          </a:ln>
        </p:spPr>
      </p:pic>
      <p:pic>
        <p:nvPicPr>
          <p:cNvPr id="26631" name="Picture 94"/>
          <p:cNvPicPr>
            <a:picLocks noChangeAspect="1" noChangeArrowheads="1"/>
          </p:cNvPicPr>
          <p:nvPr/>
        </p:nvPicPr>
        <p:blipFill>
          <a:blip r:embed="rId5" cstate="print"/>
          <a:srcRect/>
          <a:stretch>
            <a:fillRect/>
          </a:stretch>
        </p:blipFill>
        <p:spPr bwMode="auto">
          <a:xfrm>
            <a:off x="3659188" y="2708275"/>
            <a:ext cx="1920875" cy="2520950"/>
          </a:xfrm>
          <a:prstGeom prst="rect">
            <a:avLst/>
          </a:prstGeom>
          <a:noFill/>
          <a:ln w="9525">
            <a:noFill/>
            <a:miter lim="800000"/>
            <a:headEnd/>
            <a:tailEnd/>
          </a:ln>
        </p:spPr>
      </p:pic>
      <p:pic>
        <p:nvPicPr>
          <p:cNvPr id="26632" name="Picture 96" descr="Retention Report Cover"/>
          <p:cNvPicPr>
            <a:picLocks noChangeAspect="1" noChangeArrowheads="1"/>
          </p:cNvPicPr>
          <p:nvPr/>
        </p:nvPicPr>
        <p:blipFill>
          <a:blip r:embed="rId6" cstate="print">
            <a:lum bright="-6000"/>
          </a:blip>
          <a:srcRect/>
          <a:stretch>
            <a:fillRect/>
          </a:stretch>
        </p:blipFill>
        <p:spPr bwMode="auto">
          <a:xfrm>
            <a:off x="1403350" y="4221163"/>
            <a:ext cx="1492250" cy="2017712"/>
          </a:xfrm>
          <a:prstGeom prst="rect">
            <a:avLst/>
          </a:prstGeom>
          <a:noFill/>
          <a:ln w="9525">
            <a:solidFill>
              <a:schemeClr val="tx1"/>
            </a:solidFill>
            <a:miter lim="800000"/>
            <a:headEnd/>
            <a:tailEnd/>
          </a:ln>
        </p:spPr>
      </p:pic>
      <p:pic>
        <p:nvPicPr>
          <p:cNvPr id="26633" name="Picture 83"/>
          <p:cNvPicPr>
            <a:picLocks noChangeAspect="1" noChangeArrowheads="1"/>
          </p:cNvPicPr>
          <p:nvPr/>
        </p:nvPicPr>
        <p:blipFill>
          <a:blip r:embed="rId7" cstate="print"/>
          <a:srcRect/>
          <a:stretch>
            <a:fillRect/>
          </a:stretch>
        </p:blipFill>
        <p:spPr bwMode="auto">
          <a:xfrm>
            <a:off x="3492500" y="4014788"/>
            <a:ext cx="1655763" cy="2151062"/>
          </a:xfrm>
          <a:prstGeom prst="rect">
            <a:avLst/>
          </a:prstGeom>
          <a:noFill/>
          <a:ln w="9525">
            <a:solidFill>
              <a:srgbClr val="000000"/>
            </a:solidFill>
            <a:miter lim="800000"/>
            <a:headEnd/>
            <a:tailEnd/>
          </a:ln>
        </p:spPr>
      </p:pic>
      <p:pic>
        <p:nvPicPr>
          <p:cNvPr id="26634" name="Picture 95"/>
          <p:cNvPicPr>
            <a:picLocks noChangeAspect="1" noChangeArrowheads="1"/>
          </p:cNvPicPr>
          <p:nvPr/>
        </p:nvPicPr>
        <p:blipFill>
          <a:blip r:embed="rId8" cstate="print"/>
          <a:srcRect/>
          <a:stretch>
            <a:fillRect/>
          </a:stretch>
        </p:blipFill>
        <p:spPr bwMode="auto">
          <a:xfrm>
            <a:off x="1403350" y="4221163"/>
            <a:ext cx="1535113" cy="2016125"/>
          </a:xfrm>
          <a:prstGeom prst="rect">
            <a:avLst/>
          </a:prstGeom>
          <a:noFill/>
          <a:ln w="9525">
            <a:solidFill>
              <a:schemeClr val="tx1"/>
            </a:solidFill>
            <a:miter lim="800000"/>
            <a:headEnd/>
            <a:tailEnd/>
          </a:ln>
        </p:spPr>
      </p:pic>
      <p:pic>
        <p:nvPicPr>
          <p:cNvPr id="26635" name="Picture 79"/>
          <p:cNvPicPr>
            <a:picLocks noChangeAspect="1" noChangeArrowheads="1"/>
          </p:cNvPicPr>
          <p:nvPr/>
        </p:nvPicPr>
        <p:blipFill>
          <a:blip r:embed="rId9"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5"/>
          <p:cNvSpPr>
            <a:spLocks noGrp="1" noChangeArrowheads="1"/>
          </p:cNvSpPr>
          <p:nvPr>
            <p:ph type="title"/>
          </p:nvPr>
        </p:nvSpPr>
        <p:spPr>
          <a:xfrm>
            <a:off x="457200" y="188913"/>
            <a:ext cx="8229600" cy="1143000"/>
          </a:xfrm>
        </p:spPr>
        <p:txBody>
          <a:bodyPr anchor="t"/>
          <a:lstStyle/>
          <a:p>
            <a:pPr eaLnBrk="1" hangingPunct="1"/>
            <a:r>
              <a:rPr lang="en-CA" sz="2800" b="1" smtClean="0">
                <a:solidFill>
                  <a:srgbClr val="FFC000"/>
                </a:solidFill>
                <a:latin typeface="Times New Roman" pitchFamily="-112" charset="0"/>
              </a:rPr>
              <a:t>Public Response Relative to </a:t>
            </a:r>
            <a:br>
              <a:rPr lang="en-CA" sz="2800" b="1" smtClean="0">
                <a:solidFill>
                  <a:srgbClr val="FFC000"/>
                </a:solidFill>
                <a:latin typeface="Times New Roman" pitchFamily="-112" charset="0"/>
              </a:rPr>
            </a:br>
            <a:r>
              <a:rPr lang="en-CA" sz="2800" b="1" smtClean="0">
                <a:solidFill>
                  <a:srgbClr val="FFC000"/>
                </a:solidFill>
                <a:latin typeface="Times New Roman" pitchFamily="-112" charset="0"/>
              </a:rPr>
              <a:t>Visual Quality Classes</a:t>
            </a:r>
          </a:p>
        </p:txBody>
      </p:sp>
      <p:graphicFrame>
        <p:nvGraphicFramePr>
          <p:cNvPr id="3074" name="Object 4"/>
          <p:cNvGraphicFramePr>
            <a:graphicFrameLocks noGrp="1" noChangeAspect="1"/>
          </p:cNvGraphicFramePr>
          <p:nvPr>
            <p:ph sz="half" idx="1"/>
          </p:nvPr>
        </p:nvGraphicFramePr>
        <p:xfrm>
          <a:off x="646113" y="3573463"/>
          <a:ext cx="4146550" cy="2714625"/>
        </p:xfrm>
        <a:graphic>
          <a:graphicData uri="http://schemas.openxmlformats.org/presentationml/2006/ole">
            <p:oleObj spid="_x0000_s3074" name="Worksheet" r:id="rId3" imgW="7258202" imgH="4753051" progId="Excel.Sheet.8">
              <p:embed/>
            </p:oleObj>
          </a:graphicData>
        </a:graphic>
      </p:graphicFrame>
      <p:graphicFrame>
        <p:nvGraphicFramePr>
          <p:cNvPr id="3075" name="Object 96"/>
          <p:cNvGraphicFramePr>
            <a:graphicFrameLocks noGrp="1" noChangeAspect="1"/>
          </p:cNvGraphicFramePr>
          <p:nvPr>
            <p:ph sz="quarter" idx="2"/>
          </p:nvPr>
        </p:nvGraphicFramePr>
        <p:xfrm>
          <a:off x="323850" y="1484313"/>
          <a:ext cx="2808288" cy="1344612"/>
        </p:xfrm>
        <a:graphic>
          <a:graphicData uri="http://schemas.openxmlformats.org/presentationml/2006/ole">
            <p:oleObj spid="_x0000_s3075" name="Chart" r:id="rId4" imgW="5791200" imgH="2771851" progId="Excel.Sheet.8">
              <p:embed/>
            </p:oleObj>
          </a:graphicData>
        </a:graphic>
      </p:graphicFrame>
      <p:sp>
        <p:nvSpPr>
          <p:cNvPr id="3077" name="Text Box 80"/>
          <p:cNvSpPr txBox="1">
            <a:spLocks noChangeArrowheads="1"/>
          </p:cNvSpPr>
          <p:nvPr/>
        </p:nvSpPr>
        <p:spPr bwMode="auto">
          <a:xfrm>
            <a:off x="5580063" y="4437063"/>
            <a:ext cx="3149600" cy="274637"/>
          </a:xfrm>
          <a:prstGeom prst="rect">
            <a:avLst/>
          </a:prstGeom>
          <a:noFill/>
          <a:ln w="9525">
            <a:noFill/>
            <a:miter lim="800000"/>
            <a:headEnd/>
            <a:tailEnd/>
          </a:ln>
        </p:spPr>
        <p:txBody>
          <a:bodyPr>
            <a:spAutoFit/>
          </a:bodyPr>
          <a:lstStyle/>
          <a:p>
            <a:pPr>
              <a:spcBef>
                <a:spcPct val="50000"/>
              </a:spcBef>
            </a:pPr>
            <a:r>
              <a:rPr lang="en-CA" sz="1200" i="1">
                <a:solidFill>
                  <a:schemeClr val="bg1"/>
                </a:solidFill>
                <a:latin typeface="Arial" charset="0"/>
              </a:rPr>
              <a:t>Public Response to Harvest Practices 2006</a:t>
            </a:r>
          </a:p>
        </p:txBody>
      </p:sp>
      <p:pic>
        <p:nvPicPr>
          <p:cNvPr id="3078" name="Picture 86" descr="scan"/>
          <p:cNvPicPr>
            <a:picLocks noChangeAspect="1" noChangeArrowheads="1"/>
          </p:cNvPicPr>
          <p:nvPr/>
        </p:nvPicPr>
        <p:blipFill>
          <a:blip r:embed="rId5" cstate="print"/>
          <a:srcRect/>
          <a:stretch>
            <a:fillRect/>
          </a:stretch>
        </p:blipFill>
        <p:spPr bwMode="auto">
          <a:xfrm>
            <a:off x="5651500" y="2636838"/>
            <a:ext cx="2925763" cy="1806575"/>
          </a:xfrm>
          <a:prstGeom prst="rect">
            <a:avLst/>
          </a:prstGeom>
          <a:noFill/>
          <a:ln w="9525">
            <a:noFill/>
            <a:miter lim="800000"/>
            <a:headEnd/>
            <a:tailEnd/>
          </a:ln>
        </p:spPr>
      </p:pic>
      <p:sp>
        <p:nvSpPr>
          <p:cNvPr id="3079" name="Text Box 87"/>
          <p:cNvSpPr txBox="1">
            <a:spLocks noChangeArrowheads="1"/>
          </p:cNvSpPr>
          <p:nvPr/>
        </p:nvSpPr>
        <p:spPr bwMode="auto">
          <a:xfrm>
            <a:off x="827088" y="6381750"/>
            <a:ext cx="3700462" cy="274638"/>
          </a:xfrm>
          <a:prstGeom prst="rect">
            <a:avLst/>
          </a:prstGeom>
          <a:noFill/>
          <a:ln w="9525">
            <a:noFill/>
            <a:miter lim="800000"/>
            <a:headEnd/>
            <a:tailEnd/>
          </a:ln>
        </p:spPr>
        <p:txBody>
          <a:bodyPr>
            <a:spAutoFit/>
          </a:bodyPr>
          <a:lstStyle/>
          <a:p>
            <a:pPr algn="ctr">
              <a:spcBef>
                <a:spcPct val="50000"/>
              </a:spcBef>
            </a:pPr>
            <a:r>
              <a:rPr lang="en-CA" sz="1200" i="1">
                <a:solidFill>
                  <a:schemeClr val="bg1"/>
                </a:solidFill>
                <a:latin typeface="Arial" charset="0"/>
              </a:rPr>
              <a:t>Clear Cutting to meet visual Quality 1996</a:t>
            </a:r>
          </a:p>
        </p:txBody>
      </p:sp>
      <p:sp>
        <p:nvSpPr>
          <p:cNvPr id="3080" name="Text Box 88"/>
          <p:cNvSpPr txBox="1">
            <a:spLocks noChangeArrowheads="1"/>
          </p:cNvSpPr>
          <p:nvPr/>
        </p:nvSpPr>
        <p:spPr bwMode="auto">
          <a:xfrm>
            <a:off x="323850" y="2852738"/>
            <a:ext cx="2808288" cy="274637"/>
          </a:xfrm>
          <a:prstGeom prst="rect">
            <a:avLst/>
          </a:prstGeom>
          <a:noFill/>
          <a:ln w="9525">
            <a:noFill/>
            <a:miter lim="800000"/>
            <a:headEnd/>
            <a:tailEnd/>
          </a:ln>
        </p:spPr>
        <p:txBody>
          <a:bodyPr>
            <a:spAutoFit/>
          </a:bodyPr>
          <a:lstStyle/>
          <a:p>
            <a:pPr>
              <a:spcBef>
                <a:spcPct val="50000"/>
              </a:spcBef>
            </a:pPr>
            <a:r>
              <a:rPr lang="en-CA" sz="1200" i="1">
                <a:solidFill>
                  <a:schemeClr val="bg1"/>
                </a:solidFill>
                <a:latin typeface="Arial" charset="0"/>
              </a:rPr>
              <a:t>Logging in Kootenay Landscapes 1989</a:t>
            </a:r>
          </a:p>
        </p:txBody>
      </p:sp>
      <p:sp>
        <p:nvSpPr>
          <p:cNvPr id="3081" name="Text Box 90"/>
          <p:cNvSpPr txBox="1">
            <a:spLocks noChangeArrowheads="1"/>
          </p:cNvSpPr>
          <p:nvPr/>
        </p:nvSpPr>
        <p:spPr bwMode="auto">
          <a:xfrm>
            <a:off x="3492500" y="1484313"/>
            <a:ext cx="4752975" cy="923925"/>
          </a:xfrm>
          <a:prstGeom prst="rect">
            <a:avLst/>
          </a:prstGeom>
          <a:noFill/>
          <a:ln w="9525">
            <a:noFill/>
            <a:miter lim="800000"/>
            <a:headEnd/>
            <a:tailEnd/>
          </a:ln>
        </p:spPr>
        <p:txBody>
          <a:bodyPr>
            <a:spAutoFit/>
          </a:bodyPr>
          <a:lstStyle/>
          <a:p>
            <a:pPr>
              <a:spcBef>
                <a:spcPct val="50000"/>
              </a:spcBef>
            </a:pPr>
            <a:r>
              <a:rPr lang="en-CA" sz="1800" b="1" dirty="0">
                <a:solidFill>
                  <a:schemeClr val="bg1"/>
                </a:solidFill>
                <a:latin typeface="Candara" pitchFamily="34" charset="0"/>
              </a:rPr>
              <a:t>The </a:t>
            </a:r>
            <a:r>
              <a:rPr lang="en-CA" sz="1800" b="1" dirty="0" smtClean="0">
                <a:solidFill>
                  <a:schemeClr val="bg1"/>
                </a:solidFill>
                <a:latin typeface="Candara" pitchFamily="34" charset="0"/>
              </a:rPr>
              <a:t>MFLNRO  </a:t>
            </a:r>
            <a:r>
              <a:rPr lang="en-CA" sz="1800" b="1" dirty="0">
                <a:solidFill>
                  <a:schemeClr val="bg1"/>
                </a:solidFill>
                <a:latin typeface="Candara" pitchFamily="34" charset="0"/>
              </a:rPr>
              <a:t>Visual Management System is built on the premise that the </a:t>
            </a:r>
            <a:r>
              <a:rPr lang="en-CA" sz="1800" b="1" u="sng" dirty="0">
                <a:solidFill>
                  <a:schemeClr val="bg1"/>
                </a:solidFill>
                <a:latin typeface="Candara" pitchFamily="34" charset="0"/>
              </a:rPr>
              <a:t>public sees things similar to Visual </a:t>
            </a:r>
            <a:r>
              <a:rPr lang="en-CA" sz="1800" u="sng" dirty="0">
                <a:solidFill>
                  <a:schemeClr val="bg1"/>
                </a:solidFill>
                <a:latin typeface="Candara" pitchFamily="34" charset="0"/>
              </a:rPr>
              <a:t>E</a:t>
            </a:r>
            <a:r>
              <a:rPr lang="en-CA" sz="1800" b="1" u="sng" dirty="0">
                <a:solidFill>
                  <a:schemeClr val="bg1"/>
                </a:solidFill>
                <a:latin typeface="Candara" pitchFamily="34" charset="0"/>
              </a:rPr>
              <a:t>xperts.</a:t>
            </a:r>
          </a:p>
        </p:txBody>
      </p:sp>
      <p:sp>
        <p:nvSpPr>
          <p:cNvPr id="3082" name="Line 92"/>
          <p:cNvSpPr>
            <a:spLocks noChangeShapeType="1"/>
          </p:cNvSpPr>
          <p:nvPr/>
        </p:nvSpPr>
        <p:spPr bwMode="auto">
          <a:xfrm>
            <a:off x="1547813" y="4797425"/>
            <a:ext cx="2232025" cy="0"/>
          </a:xfrm>
          <a:prstGeom prst="line">
            <a:avLst/>
          </a:prstGeom>
          <a:noFill/>
          <a:ln w="9525">
            <a:solidFill>
              <a:srgbClr val="FF0000"/>
            </a:solidFill>
            <a:round/>
            <a:headEnd/>
            <a:tailEnd/>
          </a:ln>
        </p:spPr>
        <p:txBody>
          <a:bodyPr/>
          <a:lstStyle/>
          <a:p>
            <a:endParaRPr lang="en-CA"/>
          </a:p>
        </p:txBody>
      </p:sp>
      <p:sp>
        <p:nvSpPr>
          <p:cNvPr id="3083" name="Line 93"/>
          <p:cNvSpPr>
            <a:spLocks noChangeShapeType="1"/>
          </p:cNvSpPr>
          <p:nvPr/>
        </p:nvSpPr>
        <p:spPr bwMode="auto">
          <a:xfrm>
            <a:off x="5921375" y="3952875"/>
            <a:ext cx="2160588" cy="0"/>
          </a:xfrm>
          <a:prstGeom prst="line">
            <a:avLst/>
          </a:prstGeom>
          <a:noFill/>
          <a:ln w="9525">
            <a:solidFill>
              <a:srgbClr val="FF0000"/>
            </a:solidFill>
            <a:round/>
            <a:headEnd/>
            <a:tailEnd/>
          </a:ln>
        </p:spPr>
        <p:txBody>
          <a:bodyPr/>
          <a:lstStyle/>
          <a:p>
            <a:endParaRPr lang="en-CA"/>
          </a:p>
        </p:txBody>
      </p:sp>
      <p:sp>
        <p:nvSpPr>
          <p:cNvPr id="3084" name="Text Box 110"/>
          <p:cNvSpPr txBox="1">
            <a:spLocks noChangeArrowheads="1"/>
          </p:cNvSpPr>
          <p:nvPr/>
        </p:nvSpPr>
        <p:spPr bwMode="auto">
          <a:xfrm>
            <a:off x="6300788" y="2565400"/>
            <a:ext cx="863600" cy="336550"/>
          </a:xfrm>
          <a:prstGeom prst="rect">
            <a:avLst/>
          </a:prstGeom>
          <a:noFill/>
          <a:ln w="9525">
            <a:noFill/>
            <a:miter lim="800000"/>
            <a:headEnd/>
            <a:tailEnd/>
          </a:ln>
        </p:spPr>
        <p:txBody>
          <a:bodyPr>
            <a:spAutoFit/>
          </a:bodyPr>
          <a:lstStyle/>
          <a:p>
            <a:pPr>
              <a:spcBef>
                <a:spcPct val="50000"/>
              </a:spcBef>
            </a:pPr>
            <a:endParaRPr lang="en-US"/>
          </a:p>
        </p:txBody>
      </p:sp>
      <p:sp>
        <p:nvSpPr>
          <p:cNvPr id="3085" name="AutoShape 112"/>
          <p:cNvSpPr>
            <a:spLocks noChangeArrowheads="1"/>
          </p:cNvSpPr>
          <p:nvPr/>
        </p:nvSpPr>
        <p:spPr bwMode="auto">
          <a:xfrm>
            <a:off x="6227763" y="3213100"/>
            <a:ext cx="71437" cy="73025"/>
          </a:xfrm>
          <a:prstGeom prst="flowChartConnector">
            <a:avLst/>
          </a:prstGeom>
          <a:solidFill>
            <a:srgbClr val="FF0000"/>
          </a:solidFill>
          <a:ln w="9525">
            <a:noFill/>
            <a:round/>
            <a:headEnd/>
            <a:tailEnd/>
          </a:ln>
        </p:spPr>
        <p:txBody>
          <a:bodyPr wrap="none" anchor="ctr"/>
          <a:lstStyle/>
          <a:p>
            <a:endParaRPr lang="en-US"/>
          </a:p>
        </p:txBody>
      </p:sp>
      <p:sp>
        <p:nvSpPr>
          <p:cNvPr id="3086" name="AutoShape 114"/>
          <p:cNvSpPr>
            <a:spLocks noChangeArrowheads="1"/>
          </p:cNvSpPr>
          <p:nvPr/>
        </p:nvSpPr>
        <p:spPr bwMode="auto">
          <a:xfrm>
            <a:off x="6659563" y="3213100"/>
            <a:ext cx="71437" cy="73025"/>
          </a:xfrm>
          <a:prstGeom prst="flowChartConnector">
            <a:avLst/>
          </a:prstGeom>
          <a:solidFill>
            <a:srgbClr val="FF0000"/>
          </a:solidFill>
          <a:ln w="9525">
            <a:noFill/>
            <a:round/>
            <a:headEnd/>
            <a:tailEnd/>
          </a:ln>
        </p:spPr>
        <p:txBody>
          <a:bodyPr wrap="none" anchor="ctr"/>
          <a:lstStyle/>
          <a:p>
            <a:endParaRPr lang="en-US"/>
          </a:p>
        </p:txBody>
      </p:sp>
      <p:sp>
        <p:nvSpPr>
          <p:cNvPr id="3087" name="AutoShape 115"/>
          <p:cNvSpPr>
            <a:spLocks noChangeArrowheads="1"/>
          </p:cNvSpPr>
          <p:nvPr/>
        </p:nvSpPr>
        <p:spPr bwMode="auto">
          <a:xfrm>
            <a:off x="7164388" y="3429000"/>
            <a:ext cx="71437" cy="73025"/>
          </a:xfrm>
          <a:prstGeom prst="flowChartConnector">
            <a:avLst/>
          </a:prstGeom>
          <a:solidFill>
            <a:srgbClr val="FF0000"/>
          </a:solidFill>
          <a:ln w="9525">
            <a:noFill/>
            <a:round/>
            <a:headEnd/>
            <a:tailEnd/>
          </a:ln>
        </p:spPr>
        <p:txBody>
          <a:bodyPr wrap="none" anchor="ctr"/>
          <a:lstStyle/>
          <a:p>
            <a:endParaRPr lang="en-US"/>
          </a:p>
        </p:txBody>
      </p:sp>
      <p:sp>
        <p:nvSpPr>
          <p:cNvPr id="3088" name="AutoShape 116"/>
          <p:cNvSpPr>
            <a:spLocks noChangeArrowheads="1"/>
          </p:cNvSpPr>
          <p:nvPr/>
        </p:nvSpPr>
        <p:spPr bwMode="auto">
          <a:xfrm>
            <a:off x="7596188" y="3716338"/>
            <a:ext cx="71437" cy="73025"/>
          </a:xfrm>
          <a:prstGeom prst="flowChartConnector">
            <a:avLst/>
          </a:prstGeom>
          <a:solidFill>
            <a:srgbClr val="FF0000"/>
          </a:solidFill>
          <a:ln w="9525">
            <a:noFill/>
            <a:round/>
            <a:headEnd/>
            <a:tailEnd/>
          </a:ln>
        </p:spPr>
        <p:txBody>
          <a:bodyPr wrap="none" anchor="ctr"/>
          <a:lstStyle/>
          <a:p>
            <a:endParaRPr lang="en-US"/>
          </a:p>
        </p:txBody>
      </p:sp>
      <p:sp>
        <p:nvSpPr>
          <p:cNvPr id="3089" name="AutoShape 117"/>
          <p:cNvSpPr>
            <a:spLocks noChangeArrowheads="1"/>
          </p:cNvSpPr>
          <p:nvPr/>
        </p:nvSpPr>
        <p:spPr bwMode="auto">
          <a:xfrm>
            <a:off x="8101013" y="3860800"/>
            <a:ext cx="71437" cy="73025"/>
          </a:xfrm>
          <a:prstGeom prst="flowChartConnector">
            <a:avLst/>
          </a:prstGeom>
          <a:solidFill>
            <a:srgbClr val="FF0000"/>
          </a:solidFill>
          <a:ln w="9525">
            <a:noFill/>
            <a:round/>
            <a:headEnd/>
            <a:tailEnd/>
          </a:ln>
        </p:spPr>
        <p:txBody>
          <a:bodyPr wrap="none" anchor="ctr"/>
          <a:lstStyle/>
          <a:p>
            <a:endParaRPr lang="en-US"/>
          </a:p>
        </p:txBody>
      </p:sp>
      <p:sp>
        <p:nvSpPr>
          <p:cNvPr id="3090" name="AutoShape 118"/>
          <p:cNvSpPr>
            <a:spLocks noChangeArrowheads="1"/>
          </p:cNvSpPr>
          <p:nvPr/>
        </p:nvSpPr>
        <p:spPr bwMode="auto">
          <a:xfrm>
            <a:off x="1403350" y="4076700"/>
            <a:ext cx="71438" cy="73025"/>
          </a:xfrm>
          <a:prstGeom prst="flowChartConnector">
            <a:avLst/>
          </a:prstGeom>
          <a:solidFill>
            <a:srgbClr val="FF0000"/>
          </a:solidFill>
          <a:ln w="9525">
            <a:noFill/>
            <a:round/>
            <a:headEnd/>
            <a:tailEnd/>
          </a:ln>
        </p:spPr>
        <p:txBody>
          <a:bodyPr wrap="none" anchor="ctr"/>
          <a:lstStyle/>
          <a:p>
            <a:endParaRPr lang="en-US"/>
          </a:p>
        </p:txBody>
      </p:sp>
      <p:sp>
        <p:nvSpPr>
          <p:cNvPr id="3091" name="AutoShape 119"/>
          <p:cNvSpPr>
            <a:spLocks noChangeArrowheads="1"/>
          </p:cNvSpPr>
          <p:nvPr/>
        </p:nvSpPr>
        <p:spPr bwMode="auto">
          <a:xfrm>
            <a:off x="1763713" y="4221163"/>
            <a:ext cx="71437" cy="73025"/>
          </a:xfrm>
          <a:prstGeom prst="flowChartConnector">
            <a:avLst/>
          </a:prstGeom>
          <a:solidFill>
            <a:srgbClr val="FF0000"/>
          </a:solidFill>
          <a:ln w="9525">
            <a:noFill/>
            <a:round/>
            <a:headEnd/>
            <a:tailEnd/>
          </a:ln>
        </p:spPr>
        <p:txBody>
          <a:bodyPr wrap="none" anchor="ctr"/>
          <a:lstStyle/>
          <a:p>
            <a:endParaRPr lang="en-US"/>
          </a:p>
        </p:txBody>
      </p:sp>
      <p:sp>
        <p:nvSpPr>
          <p:cNvPr id="3092" name="AutoShape 120"/>
          <p:cNvSpPr>
            <a:spLocks noChangeArrowheads="1"/>
          </p:cNvSpPr>
          <p:nvPr/>
        </p:nvSpPr>
        <p:spPr bwMode="auto">
          <a:xfrm>
            <a:off x="2268538" y="4508500"/>
            <a:ext cx="69850" cy="73025"/>
          </a:xfrm>
          <a:prstGeom prst="flowChartConnector">
            <a:avLst/>
          </a:prstGeom>
          <a:solidFill>
            <a:srgbClr val="FF0000"/>
          </a:solidFill>
          <a:ln w="9525">
            <a:noFill/>
            <a:round/>
            <a:headEnd/>
            <a:tailEnd/>
          </a:ln>
        </p:spPr>
        <p:txBody>
          <a:bodyPr wrap="none" anchor="ctr"/>
          <a:lstStyle/>
          <a:p>
            <a:endParaRPr lang="en-US"/>
          </a:p>
        </p:txBody>
      </p:sp>
      <p:sp>
        <p:nvSpPr>
          <p:cNvPr id="3093" name="AutoShape 121"/>
          <p:cNvSpPr>
            <a:spLocks noChangeArrowheads="1"/>
          </p:cNvSpPr>
          <p:nvPr/>
        </p:nvSpPr>
        <p:spPr bwMode="auto">
          <a:xfrm>
            <a:off x="2627313" y="4724400"/>
            <a:ext cx="71437" cy="73025"/>
          </a:xfrm>
          <a:prstGeom prst="flowChartConnector">
            <a:avLst/>
          </a:prstGeom>
          <a:solidFill>
            <a:srgbClr val="FF0000"/>
          </a:solidFill>
          <a:ln w="9525">
            <a:noFill/>
            <a:round/>
            <a:headEnd/>
            <a:tailEnd/>
          </a:ln>
        </p:spPr>
        <p:txBody>
          <a:bodyPr wrap="none" anchor="ctr"/>
          <a:lstStyle/>
          <a:p>
            <a:endParaRPr lang="en-US"/>
          </a:p>
        </p:txBody>
      </p:sp>
      <p:sp>
        <p:nvSpPr>
          <p:cNvPr id="3094" name="AutoShape 122"/>
          <p:cNvSpPr>
            <a:spLocks noChangeArrowheads="1"/>
          </p:cNvSpPr>
          <p:nvPr/>
        </p:nvSpPr>
        <p:spPr bwMode="auto">
          <a:xfrm>
            <a:off x="3348038" y="5157788"/>
            <a:ext cx="71437" cy="73025"/>
          </a:xfrm>
          <a:prstGeom prst="flowChartConnector">
            <a:avLst/>
          </a:prstGeom>
          <a:solidFill>
            <a:srgbClr val="FF0000"/>
          </a:solidFill>
          <a:ln w="9525">
            <a:noFill/>
            <a:round/>
            <a:headEnd/>
            <a:tailEnd/>
          </a:ln>
        </p:spPr>
        <p:txBody>
          <a:bodyPr wrap="none" anchor="ctr"/>
          <a:lstStyle/>
          <a:p>
            <a:endParaRPr lang="en-US"/>
          </a:p>
        </p:txBody>
      </p:sp>
      <p:sp>
        <p:nvSpPr>
          <p:cNvPr id="3095" name="Rectangle 29"/>
          <p:cNvSpPr>
            <a:spLocks noChangeArrowheads="1"/>
          </p:cNvSpPr>
          <p:nvPr/>
        </p:nvSpPr>
        <p:spPr bwMode="auto">
          <a:xfrm>
            <a:off x="5219700" y="4941888"/>
            <a:ext cx="3744913" cy="1076325"/>
          </a:xfrm>
          <a:prstGeom prst="rect">
            <a:avLst/>
          </a:prstGeom>
          <a:noFill/>
          <a:ln w="9525">
            <a:noFill/>
            <a:miter lim="800000"/>
            <a:headEnd/>
            <a:tailEnd/>
          </a:ln>
        </p:spPr>
        <p:txBody>
          <a:bodyPr>
            <a:spAutoFit/>
          </a:bodyPr>
          <a:lstStyle/>
          <a:p>
            <a:pPr>
              <a:spcBef>
                <a:spcPct val="50000"/>
              </a:spcBef>
            </a:pPr>
            <a:r>
              <a:rPr lang="en-CA" sz="1600" b="1" dirty="0" smtClean="0">
                <a:solidFill>
                  <a:srgbClr val="FFFF66"/>
                </a:solidFill>
                <a:latin typeface="Candara" pitchFamily="34" charset="0"/>
              </a:rPr>
              <a:t>22+ </a:t>
            </a:r>
            <a:r>
              <a:rPr lang="en-CA" sz="1600" b="1" dirty="0">
                <a:solidFill>
                  <a:srgbClr val="FFFF66"/>
                </a:solidFill>
                <a:latin typeface="Candara" pitchFamily="34" charset="0"/>
              </a:rPr>
              <a:t>years of  public perception research in BC suggests that the public almost always likes </a:t>
            </a:r>
            <a:r>
              <a:rPr lang="en-CA" sz="1600" b="1" dirty="0">
                <a:solidFill>
                  <a:srgbClr val="92D050"/>
                </a:solidFill>
                <a:latin typeface="Candara" pitchFamily="34" charset="0"/>
              </a:rPr>
              <a:t>natural </a:t>
            </a:r>
            <a:r>
              <a:rPr lang="en-CA" sz="1600" b="1" dirty="0">
                <a:solidFill>
                  <a:srgbClr val="FFFF66"/>
                </a:solidFill>
                <a:latin typeface="Candara" pitchFamily="34" charset="0"/>
              </a:rPr>
              <a:t>scenes and almost always dislikes </a:t>
            </a:r>
            <a:r>
              <a:rPr lang="en-CA" sz="1600" b="1" dirty="0">
                <a:solidFill>
                  <a:srgbClr val="FFCC66"/>
                </a:solidFill>
                <a:latin typeface="Candara" pitchFamily="34" charset="0"/>
              </a:rPr>
              <a:t>modified</a:t>
            </a:r>
            <a:r>
              <a:rPr lang="en-CA" sz="1600" b="1" dirty="0">
                <a:solidFill>
                  <a:srgbClr val="FFFF66"/>
                </a:solidFill>
                <a:latin typeface="Candara" pitchFamily="34" charset="0"/>
              </a:rPr>
              <a:t> scenes.</a:t>
            </a:r>
          </a:p>
        </p:txBody>
      </p:sp>
    </p:spTree>
  </p:cSld>
  <p:clrMapOvr>
    <a:masterClrMapping/>
  </p:clrMapOvr>
  <p:transition spd="med">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3"/>
          <p:cNvSpPr>
            <a:spLocks noGrp="1"/>
          </p:cNvSpPr>
          <p:nvPr>
            <p:ph sz="half" idx="1"/>
          </p:nvPr>
        </p:nvSpPr>
        <p:spPr>
          <a:xfrm>
            <a:off x="539750" y="908050"/>
            <a:ext cx="8002588" cy="2185988"/>
          </a:xfrm>
        </p:spPr>
        <p:txBody>
          <a:bodyPr/>
          <a:lstStyle/>
          <a:p>
            <a:pPr eaLnBrk="1" hangingPunct="1">
              <a:buFontTx/>
              <a:buNone/>
            </a:pPr>
            <a:r>
              <a:rPr lang="en-CA" sz="2000" dirty="0" smtClean="0"/>
              <a:t>	Much of our research is aimed at developing predictor tables. </a:t>
            </a:r>
          </a:p>
          <a:p>
            <a:pPr eaLnBrk="1" hangingPunct="1"/>
            <a:endParaRPr lang="en-CA" sz="2000" dirty="0" smtClean="0"/>
          </a:p>
        </p:txBody>
      </p:sp>
      <p:sp>
        <p:nvSpPr>
          <p:cNvPr id="6" name="Rectangle 5"/>
          <p:cNvSpPr txBox="1">
            <a:spLocks noChangeArrowheads="1"/>
          </p:cNvSpPr>
          <p:nvPr/>
        </p:nvSpPr>
        <p:spPr bwMode="auto">
          <a:xfrm>
            <a:off x="457200" y="260350"/>
            <a:ext cx="8229600" cy="1143000"/>
          </a:xfrm>
          <a:prstGeom prst="rect">
            <a:avLst/>
          </a:prstGeom>
          <a:ln>
            <a:miter lim="800000"/>
            <a:headEnd/>
            <a:tailEnd/>
          </a:ln>
        </p:spPr>
        <p:txBody>
          <a:bodyPr/>
          <a:lstStyle/>
          <a:p>
            <a:pPr algn="ctr">
              <a:defRPr/>
            </a:pPr>
            <a:r>
              <a:rPr lang="en-CA" sz="3200" b="1" kern="0" dirty="0">
                <a:solidFill>
                  <a:srgbClr val="FFC000"/>
                </a:solidFill>
                <a:effectLst>
                  <a:outerShdw blurRad="38100" dist="38100" dir="2700000" algn="tl">
                    <a:srgbClr val="000000"/>
                  </a:outerShdw>
                </a:effectLst>
                <a:latin typeface="Times New Roman" pitchFamily="18" charset="0"/>
                <a:ea typeface="+mj-ea"/>
                <a:cs typeface="+mj-cs"/>
              </a:rPr>
              <a:t>Applied Research</a:t>
            </a:r>
          </a:p>
        </p:txBody>
      </p:sp>
      <p:pic>
        <p:nvPicPr>
          <p:cNvPr id="4101" name="Picture 97" descr="Part Cut Table 3"/>
          <p:cNvPicPr>
            <a:picLocks noChangeAspect="1" noChangeArrowheads="1"/>
          </p:cNvPicPr>
          <p:nvPr/>
        </p:nvPicPr>
        <p:blipFill>
          <a:blip r:embed="rId3" cstate="print"/>
          <a:srcRect t="2242" r="1495" b="1346"/>
          <a:stretch>
            <a:fillRect/>
          </a:stretch>
        </p:blipFill>
        <p:spPr bwMode="auto">
          <a:xfrm>
            <a:off x="5508625" y="3213100"/>
            <a:ext cx="3384550" cy="2205038"/>
          </a:xfrm>
          <a:prstGeom prst="rect">
            <a:avLst/>
          </a:prstGeom>
          <a:noFill/>
          <a:ln w="9525">
            <a:solidFill>
              <a:schemeClr val="tx1"/>
            </a:solidFill>
            <a:miter lim="800000"/>
            <a:headEnd/>
            <a:tailEnd/>
          </a:ln>
        </p:spPr>
      </p:pic>
      <p:pic>
        <p:nvPicPr>
          <p:cNvPr id="4102" name="Picture 4" descr="scan"/>
          <p:cNvPicPr>
            <a:picLocks noChangeAspect="1" noChangeArrowheads="1"/>
          </p:cNvPicPr>
          <p:nvPr/>
        </p:nvPicPr>
        <p:blipFill>
          <a:blip r:embed="rId4" cstate="print">
            <a:lum bright="-6000" contrast="6000"/>
          </a:blip>
          <a:srcRect r="18839"/>
          <a:stretch>
            <a:fillRect/>
          </a:stretch>
        </p:blipFill>
        <p:spPr bwMode="auto">
          <a:xfrm>
            <a:off x="3492500" y="1628775"/>
            <a:ext cx="2592388" cy="1868488"/>
          </a:xfrm>
          <a:prstGeom prst="rect">
            <a:avLst/>
          </a:prstGeom>
          <a:noFill/>
          <a:ln w="9525">
            <a:solidFill>
              <a:schemeClr val="bg2"/>
            </a:solidFill>
            <a:miter lim="800000"/>
            <a:headEnd/>
            <a:tailEnd/>
          </a:ln>
        </p:spPr>
      </p:pic>
      <p:graphicFrame>
        <p:nvGraphicFramePr>
          <p:cNvPr id="4098" name="Object 4"/>
          <p:cNvGraphicFramePr>
            <a:graphicFrameLocks noChangeAspect="1"/>
          </p:cNvGraphicFramePr>
          <p:nvPr/>
        </p:nvGraphicFramePr>
        <p:xfrm>
          <a:off x="323850" y="3068638"/>
          <a:ext cx="3384550" cy="2239962"/>
        </p:xfrm>
        <a:graphic>
          <a:graphicData uri="http://schemas.openxmlformats.org/presentationml/2006/ole">
            <p:oleObj spid="_x0000_s4098" name="Picture" r:id="rId5" imgW="4991100" imgH="3695700" progId="Word.Picture.8">
              <p:embed/>
            </p:oleObj>
          </a:graphicData>
        </a:graphic>
      </p:graphicFrame>
      <p:sp>
        <p:nvSpPr>
          <p:cNvPr id="4103" name="Rectangle 10"/>
          <p:cNvSpPr>
            <a:spLocks noChangeArrowheads="1"/>
          </p:cNvSpPr>
          <p:nvPr/>
        </p:nvSpPr>
        <p:spPr bwMode="auto">
          <a:xfrm>
            <a:off x="323850" y="2565400"/>
            <a:ext cx="3384550" cy="522288"/>
          </a:xfrm>
          <a:prstGeom prst="rect">
            <a:avLst/>
          </a:prstGeom>
          <a:noFill/>
          <a:ln w="9525">
            <a:noFill/>
            <a:miter lim="800000"/>
            <a:headEnd/>
            <a:tailEnd/>
          </a:ln>
        </p:spPr>
        <p:txBody>
          <a:bodyPr>
            <a:spAutoFit/>
          </a:bodyPr>
          <a:lstStyle/>
          <a:p>
            <a:r>
              <a:rPr lang="en-CA" sz="1400" b="1">
                <a:solidFill>
                  <a:schemeClr val="bg1"/>
                </a:solidFill>
                <a:latin typeface="Candara" pitchFamily="34" charset="0"/>
              </a:rPr>
              <a:t>What does the public think of different Silvicultural Systems?</a:t>
            </a:r>
          </a:p>
        </p:txBody>
      </p:sp>
      <p:sp>
        <p:nvSpPr>
          <p:cNvPr id="4104" name="Rectangle 11"/>
          <p:cNvSpPr>
            <a:spLocks noChangeArrowheads="1"/>
          </p:cNvSpPr>
          <p:nvPr/>
        </p:nvSpPr>
        <p:spPr bwMode="auto">
          <a:xfrm>
            <a:off x="6084888" y="1562100"/>
            <a:ext cx="2519362" cy="522288"/>
          </a:xfrm>
          <a:prstGeom prst="rect">
            <a:avLst/>
          </a:prstGeom>
          <a:noFill/>
          <a:ln w="9525">
            <a:noFill/>
            <a:miter lim="800000"/>
            <a:headEnd/>
            <a:tailEnd/>
          </a:ln>
        </p:spPr>
        <p:txBody>
          <a:bodyPr>
            <a:spAutoFit/>
          </a:bodyPr>
          <a:lstStyle/>
          <a:p>
            <a:r>
              <a:rPr lang="en-CA" sz="1400" b="1">
                <a:solidFill>
                  <a:schemeClr val="bg1"/>
                </a:solidFill>
                <a:latin typeface="Candara" pitchFamily="34" charset="0"/>
              </a:rPr>
              <a:t>What level of % alteration predicts a VQO?</a:t>
            </a:r>
          </a:p>
        </p:txBody>
      </p:sp>
      <p:sp>
        <p:nvSpPr>
          <p:cNvPr id="4105" name="Line 93"/>
          <p:cNvSpPr>
            <a:spLocks noChangeShapeType="1"/>
          </p:cNvSpPr>
          <p:nvPr/>
        </p:nvSpPr>
        <p:spPr bwMode="auto">
          <a:xfrm flipH="1">
            <a:off x="2051050" y="3151188"/>
            <a:ext cx="0" cy="1636712"/>
          </a:xfrm>
          <a:prstGeom prst="line">
            <a:avLst/>
          </a:prstGeom>
          <a:noFill/>
          <a:ln w="9525">
            <a:solidFill>
              <a:srgbClr val="FF0000"/>
            </a:solidFill>
            <a:round/>
            <a:headEnd/>
            <a:tailEnd/>
          </a:ln>
        </p:spPr>
        <p:txBody>
          <a:bodyPr/>
          <a:lstStyle/>
          <a:p>
            <a:endParaRPr lang="en-CA"/>
          </a:p>
        </p:txBody>
      </p:sp>
      <p:sp>
        <p:nvSpPr>
          <p:cNvPr id="4106" name="Rectangle 13"/>
          <p:cNvSpPr>
            <a:spLocks noChangeArrowheads="1"/>
          </p:cNvSpPr>
          <p:nvPr/>
        </p:nvSpPr>
        <p:spPr bwMode="auto">
          <a:xfrm>
            <a:off x="5435600" y="5445125"/>
            <a:ext cx="3529013" cy="523875"/>
          </a:xfrm>
          <a:prstGeom prst="rect">
            <a:avLst/>
          </a:prstGeom>
          <a:noFill/>
          <a:ln w="9525">
            <a:noFill/>
            <a:miter lim="800000"/>
            <a:headEnd/>
            <a:tailEnd/>
          </a:ln>
        </p:spPr>
        <p:txBody>
          <a:bodyPr>
            <a:spAutoFit/>
          </a:bodyPr>
          <a:lstStyle/>
          <a:p>
            <a:r>
              <a:rPr lang="en-CA" sz="1400" b="1">
                <a:solidFill>
                  <a:schemeClr val="bg1"/>
                </a:solidFill>
                <a:latin typeface="Candara" pitchFamily="34" charset="0"/>
              </a:rPr>
              <a:t>How much volume/stems can be removed and achieve a VQO?</a:t>
            </a:r>
          </a:p>
        </p:txBody>
      </p:sp>
      <p:pic>
        <p:nvPicPr>
          <p:cNvPr id="4107" name="Picture 79"/>
          <p:cNvPicPr>
            <a:picLocks noChangeAspect="1" noChangeArrowheads="1"/>
          </p:cNvPicPr>
          <p:nvPr/>
        </p:nvPicPr>
        <p:blipFill>
          <a:blip r:embed="rId6" cstate="print"/>
          <a:srcRect/>
          <a:stretch>
            <a:fillRect/>
          </a:stretch>
        </p:blipFill>
        <p:spPr bwMode="auto">
          <a:xfrm>
            <a:off x="7885113" y="5876925"/>
            <a:ext cx="914400" cy="781050"/>
          </a:xfrm>
          <a:prstGeom prst="rect">
            <a:avLst/>
          </a:prstGeom>
          <a:noFill/>
          <a:ln w="9525">
            <a:noFill/>
            <a:miter lim="800000"/>
            <a:headEnd/>
            <a:tailEnd/>
          </a:ln>
        </p:spPr>
      </p:pic>
      <p:sp>
        <p:nvSpPr>
          <p:cNvPr id="4108" name="TextBox 11"/>
          <p:cNvSpPr txBox="1">
            <a:spLocks noChangeArrowheads="1"/>
          </p:cNvSpPr>
          <p:nvPr/>
        </p:nvSpPr>
        <p:spPr bwMode="auto">
          <a:xfrm>
            <a:off x="1187624" y="5589240"/>
            <a:ext cx="3455988" cy="738188"/>
          </a:xfrm>
          <a:prstGeom prst="rect">
            <a:avLst/>
          </a:prstGeom>
          <a:noFill/>
          <a:ln w="9525">
            <a:noFill/>
            <a:miter lim="800000"/>
            <a:headEnd/>
            <a:tailEnd/>
          </a:ln>
        </p:spPr>
        <p:txBody>
          <a:bodyPr>
            <a:spAutoFit/>
          </a:bodyPr>
          <a:lstStyle/>
          <a:p>
            <a:r>
              <a:rPr lang="en-CA" sz="1400" b="1" dirty="0">
                <a:solidFill>
                  <a:srgbClr val="FFFF00"/>
                </a:solidFill>
                <a:latin typeface="Candara" pitchFamily="34" charset="0"/>
              </a:rPr>
              <a:t>Recent Research:</a:t>
            </a:r>
          </a:p>
          <a:p>
            <a:pPr>
              <a:buClr>
                <a:schemeClr val="bg1"/>
              </a:buClr>
              <a:buFont typeface="Arial" charset="0"/>
              <a:buChar char="•"/>
            </a:pPr>
            <a:r>
              <a:rPr lang="en-CA" sz="1400" dirty="0">
                <a:solidFill>
                  <a:srgbClr val="FFFF00"/>
                </a:solidFill>
                <a:latin typeface="Candara" pitchFamily="34" charset="0"/>
              </a:rPr>
              <a:t> Mountain Pine Beetle</a:t>
            </a:r>
          </a:p>
          <a:p>
            <a:pPr>
              <a:buClr>
                <a:schemeClr val="bg1"/>
              </a:buClr>
              <a:buFont typeface="Arial" charset="0"/>
              <a:buChar char="•"/>
            </a:pPr>
            <a:r>
              <a:rPr lang="en-CA" sz="1400" dirty="0">
                <a:solidFill>
                  <a:srgbClr val="FFFF00"/>
                </a:solidFill>
                <a:latin typeface="Candara" pitchFamily="34" charset="0"/>
              </a:rPr>
              <a:t> Roadside foreground</a:t>
            </a:r>
          </a:p>
        </p:txBody>
      </p:sp>
    </p:spTree>
  </p:cSld>
  <p:clrMapOvr>
    <a:masterClrMapping/>
  </p:clrMapOvr>
  <p:transition spd="med">
    <p:circl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title"/>
          </p:nvPr>
        </p:nvSpPr>
        <p:spPr/>
        <p:txBody>
          <a:bodyPr/>
          <a:lstStyle/>
          <a:p>
            <a:pPr eaLnBrk="1" hangingPunct="1">
              <a:defRPr/>
            </a:pPr>
            <a:r>
              <a:rPr lang="en-GB" sz="3600" b="1" dirty="0" smtClean="0">
                <a:solidFill>
                  <a:schemeClr val="bg1"/>
                </a:solidFill>
                <a:effectLst>
                  <a:outerShdw blurRad="38100" dist="38100" dir="2700000" algn="tl">
                    <a:srgbClr val="000000"/>
                  </a:outerShdw>
                </a:effectLst>
                <a:latin typeface="Times New Roman" pitchFamily="18" charset="0"/>
              </a:rPr>
              <a:t>What do people like/not like?</a:t>
            </a:r>
            <a:br>
              <a:rPr lang="en-GB" sz="3600" b="1" dirty="0" smtClean="0">
                <a:solidFill>
                  <a:schemeClr val="bg1"/>
                </a:solidFill>
                <a:effectLst>
                  <a:outerShdw blurRad="38100" dist="38100" dir="2700000" algn="tl">
                    <a:srgbClr val="000000"/>
                  </a:outerShdw>
                </a:effectLst>
                <a:latin typeface="Times New Roman" pitchFamily="18" charset="0"/>
              </a:rPr>
            </a:br>
            <a:endParaRPr lang="en-GB" sz="3600" b="1" dirty="0" smtClean="0">
              <a:solidFill>
                <a:schemeClr val="bg1"/>
              </a:solidFill>
              <a:effectLst>
                <a:outerShdw blurRad="38100" dist="38100" dir="2700000" algn="tl">
                  <a:srgbClr val="000000"/>
                </a:outerShdw>
              </a:effectLst>
              <a:latin typeface="Times New Roman" pitchFamily="18" charset="0"/>
            </a:endParaRPr>
          </a:p>
        </p:txBody>
      </p:sp>
      <p:pic>
        <p:nvPicPr>
          <p:cNvPr id="27651" name="Picture 4" descr="Magill"/>
          <p:cNvPicPr>
            <a:picLocks noChangeAspect="1" noChangeArrowheads="1"/>
          </p:cNvPicPr>
          <p:nvPr/>
        </p:nvPicPr>
        <p:blipFill>
          <a:blip r:embed="rId2" cstate="print"/>
          <a:srcRect/>
          <a:stretch>
            <a:fillRect/>
          </a:stretch>
        </p:blipFill>
        <p:spPr bwMode="auto">
          <a:xfrm>
            <a:off x="904875" y="1676400"/>
            <a:ext cx="3203575" cy="4191000"/>
          </a:xfrm>
          <a:prstGeom prst="rect">
            <a:avLst/>
          </a:prstGeom>
          <a:noFill/>
          <a:ln w="9525">
            <a:solidFill>
              <a:schemeClr val="tx2"/>
            </a:solidFill>
            <a:miter lim="800000"/>
            <a:headEnd/>
            <a:tailEnd/>
          </a:ln>
        </p:spPr>
      </p:pic>
      <p:sp>
        <p:nvSpPr>
          <p:cNvPr id="27652" name="Text Box 5"/>
          <p:cNvSpPr txBox="1">
            <a:spLocks noChangeArrowheads="1"/>
          </p:cNvSpPr>
          <p:nvPr/>
        </p:nvSpPr>
        <p:spPr bwMode="auto">
          <a:xfrm>
            <a:off x="4495800" y="1600200"/>
            <a:ext cx="3505200" cy="1323975"/>
          </a:xfrm>
          <a:prstGeom prst="rect">
            <a:avLst/>
          </a:prstGeom>
          <a:noFill/>
          <a:ln w="9525">
            <a:noFill/>
            <a:miter lim="800000"/>
            <a:headEnd/>
            <a:tailEnd/>
          </a:ln>
        </p:spPr>
        <p:txBody>
          <a:bodyPr>
            <a:spAutoFit/>
          </a:bodyPr>
          <a:lstStyle/>
          <a:p>
            <a:pPr eaLnBrk="0" hangingPunct="0">
              <a:spcBef>
                <a:spcPct val="50000"/>
              </a:spcBef>
            </a:pPr>
            <a:r>
              <a:rPr lang="en-GB" b="1">
                <a:solidFill>
                  <a:srgbClr val="FFFF66"/>
                </a:solidFill>
                <a:latin typeface="Candara" pitchFamily="34" charset="0"/>
              </a:rPr>
              <a:t>Magill found people are attracted to natural landscape features with and without a management presence.</a:t>
            </a:r>
            <a:endParaRPr lang="en-GB" sz="2400">
              <a:solidFill>
                <a:srgbClr val="FFFF66"/>
              </a:solidFill>
              <a:latin typeface="Candara" pitchFamily="34" charset="0"/>
            </a:endParaRPr>
          </a:p>
        </p:txBody>
      </p:sp>
      <p:pic>
        <p:nvPicPr>
          <p:cNvPr id="27653" name="Picture 6" descr="Larrys-Presentation"/>
          <p:cNvPicPr>
            <a:picLocks noChangeAspect="1" noChangeArrowheads="1"/>
          </p:cNvPicPr>
          <p:nvPr/>
        </p:nvPicPr>
        <p:blipFill>
          <a:blip r:embed="rId3" cstate="print"/>
          <a:srcRect/>
          <a:stretch>
            <a:fillRect/>
          </a:stretch>
        </p:blipFill>
        <p:spPr bwMode="auto">
          <a:xfrm>
            <a:off x="4572000" y="3425825"/>
            <a:ext cx="3124200" cy="2381250"/>
          </a:xfrm>
          <a:prstGeom prst="rect">
            <a:avLst/>
          </a:prstGeom>
          <a:noFill/>
          <a:ln w="9525">
            <a:solidFill>
              <a:srgbClr val="FFC081"/>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762000"/>
            <a:ext cx="8305800" cy="762000"/>
          </a:xfrm>
        </p:spPr>
        <p:txBody>
          <a:bodyPr/>
          <a:lstStyle/>
          <a:p>
            <a:pPr algn="l" eaLnBrk="1" hangingPunct="1">
              <a:defRPr/>
            </a:pPr>
            <a:r>
              <a:rPr lang="en-GB" sz="2000" b="1" dirty="0" smtClean="0">
                <a:solidFill>
                  <a:srgbClr val="F5E677"/>
                </a:solidFill>
                <a:effectLst>
                  <a:outerShdw blurRad="38100" dist="38100" dir="2700000" algn="tl">
                    <a:srgbClr val="000000">
                      <a:alpha val="43137"/>
                    </a:srgbClr>
                  </a:outerShdw>
                </a:effectLst>
                <a:latin typeface="Candara" pitchFamily="34" charset="0"/>
              </a:rPr>
              <a:t>Magill and others have also found the more elements and diversity you have in a scene the better people like it.</a:t>
            </a:r>
            <a:endParaRPr lang="en-GB" dirty="0" smtClean="0">
              <a:solidFill>
                <a:srgbClr val="F5E677"/>
              </a:solidFill>
              <a:effectLst>
                <a:outerShdw blurRad="38100" dist="38100" dir="2700000" algn="tl">
                  <a:srgbClr val="000000">
                    <a:alpha val="43137"/>
                  </a:srgbClr>
                </a:outerShdw>
              </a:effectLst>
              <a:latin typeface="Candara" pitchFamily="34" charset="0"/>
            </a:endParaRPr>
          </a:p>
        </p:txBody>
      </p:sp>
      <p:grpSp>
        <p:nvGrpSpPr>
          <p:cNvPr id="28675" name="Group 3"/>
          <p:cNvGrpSpPr>
            <a:grpSpLocks/>
          </p:cNvGrpSpPr>
          <p:nvPr/>
        </p:nvGrpSpPr>
        <p:grpSpPr bwMode="auto">
          <a:xfrm>
            <a:off x="381000" y="2133600"/>
            <a:ext cx="8458200" cy="3429000"/>
            <a:chOff x="240" y="1008"/>
            <a:chExt cx="5328" cy="2160"/>
          </a:xfrm>
        </p:grpSpPr>
        <p:grpSp>
          <p:nvGrpSpPr>
            <p:cNvPr id="28682" name="Group 4"/>
            <p:cNvGrpSpPr>
              <a:grpSpLocks/>
            </p:cNvGrpSpPr>
            <p:nvPr/>
          </p:nvGrpSpPr>
          <p:grpSpPr bwMode="auto">
            <a:xfrm>
              <a:off x="3886" y="1008"/>
              <a:ext cx="1682" cy="2160"/>
              <a:chOff x="3886" y="1008"/>
              <a:chExt cx="1682" cy="2205"/>
            </a:xfrm>
          </p:grpSpPr>
          <p:pic>
            <p:nvPicPr>
              <p:cNvPr id="28689" name="Picture 5" descr="Joffre"/>
              <p:cNvPicPr>
                <a:picLocks noChangeAspect="1" noChangeArrowheads="1"/>
              </p:cNvPicPr>
              <p:nvPr/>
            </p:nvPicPr>
            <p:blipFill>
              <a:blip r:embed="rId2" cstate="print"/>
              <a:srcRect/>
              <a:stretch>
                <a:fillRect/>
              </a:stretch>
            </p:blipFill>
            <p:spPr bwMode="auto">
              <a:xfrm>
                <a:off x="3888" y="1008"/>
                <a:ext cx="1680" cy="1200"/>
              </a:xfrm>
              <a:prstGeom prst="rect">
                <a:avLst/>
              </a:prstGeom>
              <a:noFill/>
              <a:ln w="9525">
                <a:solidFill>
                  <a:srgbClr val="FFC081"/>
                </a:solidFill>
                <a:miter lim="800000"/>
                <a:headEnd/>
                <a:tailEnd/>
              </a:ln>
            </p:spPr>
          </p:pic>
          <p:pic>
            <p:nvPicPr>
              <p:cNvPr id="28690" name="Picture 6" descr="slide 25"/>
              <p:cNvPicPr>
                <a:picLocks noChangeAspect="1" noChangeArrowheads="1"/>
              </p:cNvPicPr>
              <p:nvPr/>
            </p:nvPicPr>
            <p:blipFill>
              <a:blip r:embed="rId3" cstate="print"/>
              <a:srcRect l="24721" t="29367" r="26523" b="31770"/>
              <a:stretch>
                <a:fillRect/>
              </a:stretch>
            </p:blipFill>
            <p:spPr bwMode="auto">
              <a:xfrm>
                <a:off x="3886" y="2159"/>
                <a:ext cx="1682" cy="1054"/>
              </a:xfrm>
              <a:prstGeom prst="rect">
                <a:avLst/>
              </a:prstGeom>
              <a:noFill/>
              <a:ln w="9525">
                <a:solidFill>
                  <a:srgbClr val="FFC081"/>
                </a:solidFill>
                <a:miter lim="800000"/>
                <a:headEnd/>
                <a:tailEnd/>
              </a:ln>
            </p:spPr>
          </p:pic>
        </p:grpSp>
        <p:grpSp>
          <p:nvGrpSpPr>
            <p:cNvPr id="28683" name="Group 7"/>
            <p:cNvGrpSpPr>
              <a:grpSpLocks/>
            </p:cNvGrpSpPr>
            <p:nvPr/>
          </p:nvGrpSpPr>
          <p:grpSpPr bwMode="auto">
            <a:xfrm>
              <a:off x="2064" y="1008"/>
              <a:ext cx="1680" cy="2160"/>
              <a:chOff x="2064" y="1008"/>
              <a:chExt cx="1680" cy="2160"/>
            </a:xfrm>
          </p:grpSpPr>
          <p:pic>
            <p:nvPicPr>
              <p:cNvPr id="28687" name="Picture 8" descr="007"/>
              <p:cNvPicPr>
                <a:picLocks noChangeAspect="1" noChangeArrowheads="1"/>
              </p:cNvPicPr>
              <p:nvPr/>
            </p:nvPicPr>
            <p:blipFill>
              <a:blip r:embed="rId4" cstate="print"/>
              <a:srcRect/>
              <a:stretch>
                <a:fillRect/>
              </a:stretch>
            </p:blipFill>
            <p:spPr bwMode="auto">
              <a:xfrm>
                <a:off x="2064" y="1008"/>
                <a:ext cx="1680" cy="1152"/>
              </a:xfrm>
              <a:prstGeom prst="rect">
                <a:avLst/>
              </a:prstGeom>
              <a:noFill/>
              <a:ln w="9525">
                <a:solidFill>
                  <a:srgbClr val="FFC081"/>
                </a:solidFill>
                <a:miter lim="800000"/>
                <a:headEnd/>
                <a:tailEnd/>
              </a:ln>
            </p:spPr>
          </p:pic>
          <p:pic>
            <p:nvPicPr>
              <p:cNvPr id="28688" name="Picture 9" descr="slide p4"/>
              <p:cNvPicPr>
                <a:picLocks noChangeAspect="1" noChangeArrowheads="1"/>
              </p:cNvPicPr>
              <p:nvPr/>
            </p:nvPicPr>
            <p:blipFill>
              <a:blip r:embed="rId5" cstate="print"/>
              <a:srcRect l="24821" t="28967" r="26424" b="31503"/>
              <a:stretch>
                <a:fillRect/>
              </a:stretch>
            </p:blipFill>
            <p:spPr bwMode="auto">
              <a:xfrm>
                <a:off x="2064" y="2139"/>
                <a:ext cx="1680" cy="1029"/>
              </a:xfrm>
              <a:prstGeom prst="rect">
                <a:avLst/>
              </a:prstGeom>
              <a:noFill/>
              <a:ln w="9525">
                <a:solidFill>
                  <a:srgbClr val="FFC081"/>
                </a:solidFill>
                <a:miter lim="800000"/>
                <a:headEnd/>
                <a:tailEnd/>
              </a:ln>
            </p:spPr>
          </p:pic>
        </p:grpSp>
        <p:grpSp>
          <p:nvGrpSpPr>
            <p:cNvPr id="28684" name="Group 10"/>
            <p:cNvGrpSpPr>
              <a:grpSpLocks/>
            </p:cNvGrpSpPr>
            <p:nvPr/>
          </p:nvGrpSpPr>
          <p:grpSpPr bwMode="auto">
            <a:xfrm>
              <a:off x="240" y="1008"/>
              <a:ext cx="1680" cy="2155"/>
              <a:chOff x="192" y="1008"/>
              <a:chExt cx="1680" cy="2155"/>
            </a:xfrm>
          </p:grpSpPr>
          <p:pic>
            <p:nvPicPr>
              <p:cNvPr id="28685" name="Picture 11" descr="009"/>
              <p:cNvPicPr>
                <a:picLocks noChangeAspect="1" noChangeArrowheads="1"/>
              </p:cNvPicPr>
              <p:nvPr/>
            </p:nvPicPr>
            <p:blipFill>
              <a:blip r:embed="rId6" cstate="print"/>
              <a:srcRect/>
              <a:stretch>
                <a:fillRect/>
              </a:stretch>
            </p:blipFill>
            <p:spPr bwMode="auto">
              <a:xfrm>
                <a:off x="192" y="1008"/>
                <a:ext cx="1680" cy="1108"/>
              </a:xfrm>
              <a:prstGeom prst="rect">
                <a:avLst/>
              </a:prstGeom>
              <a:noFill/>
              <a:ln w="9525">
                <a:solidFill>
                  <a:srgbClr val="FFC081"/>
                </a:solidFill>
                <a:miter lim="800000"/>
                <a:headEnd/>
                <a:tailEnd/>
              </a:ln>
            </p:spPr>
          </p:pic>
          <p:pic>
            <p:nvPicPr>
              <p:cNvPr id="28686" name="Picture 12" descr="slide 06"/>
              <p:cNvPicPr>
                <a:picLocks noChangeAspect="1" noChangeArrowheads="1"/>
              </p:cNvPicPr>
              <p:nvPr/>
            </p:nvPicPr>
            <p:blipFill>
              <a:blip r:embed="rId7" cstate="print"/>
              <a:srcRect l="25322" t="28967" r="26923" b="34973"/>
              <a:stretch>
                <a:fillRect/>
              </a:stretch>
            </p:blipFill>
            <p:spPr bwMode="auto">
              <a:xfrm>
                <a:off x="192" y="2124"/>
                <a:ext cx="1680" cy="1039"/>
              </a:xfrm>
              <a:prstGeom prst="rect">
                <a:avLst/>
              </a:prstGeom>
              <a:noFill/>
              <a:ln w="9525">
                <a:solidFill>
                  <a:srgbClr val="FFC081"/>
                </a:solidFill>
                <a:miter lim="800000"/>
                <a:headEnd/>
                <a:tailEnd/>
              </a:ln>
            </p:spPr>
          </p:pic>
        </p:grpSp>
      </p:grpSp>
      <p:sp>
        <p:nvSpPr>
          <p:cNvPr id="28676" name="Text Box 13"/>
          <p:cNvSpPr txBox="1">
            <a:spLocks noChangeArrowheads="1"/>
          </p:cNvSpPr>
          <p:nvPr/>
        </p:nvSpPr>
        <p:spPr bwMode="auto">
          <a:xfrm>
            <a:off x="381000" y="5622925"/>
            <a:ext cx="2590800" cy="396875"/>
          </a:xfrm>
          <a:prstGeom prst="rect">
            <a:avLst/>
          </a:prstGeom>
          <a:noFill/>
          <a:ln w="9525">
            <a:noFill/>
            <a:miter lim="800000"/>
            <a:headEnd/>
            <a:tailEnd/>
          </a:ln>
        </p:spPr>
        <p:txBody>
          <a:bodyPr>
            <a:spAutoFit/>
          </a:bodyPr>
          <a:lstStyle/>
          <a:p>
            <a:pPr algn="ctr" eaLnBrk="0" hangingPunct="0">
              <a:spcBef>
                <a:spcPct val="50000"/>
              </a:spcBef>
            </a:pPr>
            <a:r>
              <a:rPr lang="en-GB" b="1">
                <a:solidFill>
                  <a:srgbClr val="F5E677"/>
                </a:solidFill>
                <a:latin typeface="Candara" pitchFamily="34" charset="0"/>
              </a:rPr>
              <a:t>+1.39</a:t>
            </a:r>
          </a:p>
        </p:txBody>
      </p:sp>
      <p:sp>
        <p:nvSpPr>
          <p:cNvPr id="28677" name="Text Box 14"/>
          <p:cNvSpPr txBox="1">
            <a:spLocks noChangeArrowheads="1"/>
          </p:cNvSpPr>
          <p:nvPr/>
        </p:nvSpPr>
        <p:spPr bwMode="auto">
          <a:xfrm>
            <a:off x="3276600" y="5622925"/>
            <a:ext cx="2590800" cy="396875"/>
          </a:xfrm>
          <a:prstGeom prst="rect">
            <a:avLst/>
          </a:prstGeom>
          <a:noFill/>
          <a:ln w="9525">
            <a:noFill/>
            <a:miter lim="800000"/>
            <a:headEnd/>
            <a:tailEnd/>
          </a:ln>
        </p:spPr>
        <p:txBody>
          <a:bodyPr>
            <a:spAutoFit/>
          </a:bodyPr>
          <a:lstStyle/>
          <a:p>
            <a:pPr algn="ctr" eaLnBrk="0" hangingPunct="0">
              <a:spcBef>
                <a:spcPct val="50000"/>
              </a:spcBef>
            </a:pPr>
            <a:r>
              <a:rPr lang="en-GB" b="1">
                <a:solidFill>
                  <a:srgbClr val="F5E677"/>
                </a:solidFill>
                <a:latin typeface="Candara" pitchFamily="34" charset="0"/>
              </a:rPr>
              <a:t>+1.42</a:t>
            </a:r>
          </a:p>
        </p:txBody>
      </p:sp>
      <p:sp>
        <p:nvSpPr>
          <p:cNvPr id="28678" name="Text Box 15"/>
          <p:cNvSpPr txBox="1">
            <a:spLocks noChangeArrowheads="1"/>
          </p:cNvSpPr>
          <p:nvPr/>
        </p:nvSpPr>
        <p:spPr bwMode="auto">
          <a:xfrm>
            <a:off x="6172200" y="5622925"/>
            <a:ext cx="2667000" cy="396875"/>
          </a:xfrm>
          <a:prstGeom prst="rect">
            <a:avLst/>
          </a:prstGeom>
          <a:noFill/>
          <a:ln w="9525">
            <a:noFill/>
            <a:miter lim="800000"/>
            <a:headEnd/>
            <a:tailEnd/>
          </a:ln>
        </p:spPr>
        <p:txBody>
          <a:bodyPr>
            <a:spAutoFit/>
          </a:bodyPr>
          <a:lstStyle/>
          <a:p>
            <a:pPr algn="ctr" eaLnBrk="0" hangingPunct="0">
              <a:spcBef>
                <a:spcPct val="50000"/>
              </a:spcBef>
            </a:pPr>
            <a:r>
              <a:rPr lang="en-GB" b="1">
                <a:solidFill>
                  <a:srgbClr val="F5E677"/>
                </a:solidFill>
                <a:latin typeface="Candara" pitchFamily="34" charset="0"/>
              </a:rPr>
              <a:t>+2.19</a:t>
            </a:r>
          </a:p>
        </p:txBody>
      </p:sp>
      <p:sp>
        <p:nvSpPr>
          <p:cNvPr id="36871" name="Text Box 16"/>
          <p:cNvSpPr txBox="1">
            <a:spLocks noChangeArrowheads="1"/>
          </p:cNvSpPr>
          <p:nvPr/>
        </p:nvSpPr>
        <p:spPr bwMode="auto">
          <a:xfrm>
            <a:off x="309563" y="1676400"/>
            <a:ext cx="2667000" cy="336550"/>
          </a:xfrm>
          <a:prstGeom prst="rect">
            <a:avLst/>
          </a:prstGeom>
          <a:noFill/>
          <a:ln w="9525">
            <a:noFill/>
            <a:miter lim="800000"/>
            <a:headEnd/>
            <a:tailEnd/>
          </a:ln>
        </p:spPr>
        <p:txBody>
          <a:bodyPr>
            <a:spAutoFit/>
          </a:bodyPr>
          <a:lstStyle/>
          <a:p>
            <a:pPr eaLnBrk="0" hangingPunct="0">
              <a:spcBef>
                <a:spcPct val="50000"/>
              </a:spcBef>
              <a:defRPr/>
            </a:pPr>
            <a:r>
              <a:rPr lang="en-GB" sz="1600" b="1" dirty="0">
                <a:solidFill>
                  <a:schemeClr val="bg1"/>
                </a:solidFill>
                <a:effectLst>
                  <a:outerShdw blurRad="38100" dist="38100" dir="2700000" algn="tl">
                    <a:srgbClr val="000000">
                      <a:alpha val="43137"/>
                    </a:srgbClr>
                  </a:outerShdw>
                </a:effectLst>
                <a:latin typeface="Candara" pitchFamily="34" charset="0"/>
                <a:cs typeface="+mn-cs"/>
              </a:rPr>
              <a:t>Forest</a:t>
            </a:r>
            <a:endParaRPr lang="en-GB" sz="1800" b="1" dirty="0">
              <a:solidFill>
                <a:schemeClr val="bg1"/>
              </a:solidFill>
              <a:effectLst>
                <a:outerShdw blurRad="38100" dist="38100" dir="2700000" algn="tl">
                  <a:srgbClr val="000000">
                    <a:alpha val="43137"/>
                  </a:srgbClr>
                </a:outerShdw>
              </a:effectLst>
              <a:latin typeface="Candara" pitchFamily="34" charset="0"/>
              <a:cs typeface="+mn-cs"/>
            </a:endParaRPr>
          </a:p>
        </p:txBody>
      </p:sp>
      <p:sp>
        <p:nvSpPr>
          <p:cNvPr id="36872" name="Text Box 17"/>
          <p:cNvSpPr txBox="1">
            <a:spLocks noChangeArrowheads="1"/>
          </p:cNvSpPr>
          <p:nvPr/>
        </p:nvSpPr>
        <p:spPr bwMode="auto">
          <a:xfrm>
            <a:off x="3190875" y="1676400"/>
            <a:ext cx="2667000" cy="336550"/>
          </a:xfrm>
          <a:prstGeom prst="rect">
            <a:avLst/>
          </a:prstGeom>
          <a:noFill/>
          <a:ln w="9525">
            <a:noFill/>
            <a:miter lim="800000"/>
            <a:headEnd/>
            <a:tailEnd/>
          </a:ln>
        </p:spPr>
        <p:txBody>
          <a:bodyPr>
            <a:spAutoFit/>
          </a:bodyPr>
          <a:lstStyle/>
          <a:p>
            <a:pPr eaLnBrk="0" hangingPunct="0">
              <a:spcBef>
                <a:spcPct val="50000"/>
              </a:spcBef>
              <a:defRPr/>
            </a:pPr>
            <a:r>
              <a:rPr lang="en-GB" sz="1600" b="1" dirty="0">
                <a:solidFill>
                  <a:schemeClr val="bg1"/>
                </a:solidFill>
                <a:effectLst>
                  <a:outerShdw blurRad="38100" dist="38100" dir="2700000" algn="tl">
                    <a:srgbClr val="000000">
                      <a:alpha val="43137"/>
                    </a:srgbClr>
                  </a:outerShdw>
                </a:effectLst>
                <a:latin typeface="Candara" pitchFamily="34" charset="0"/>
                <a:cs typeface="+mn-cs"/>
              </a:rPr>
              <a:t>Forest &amp; Water</a:t>
            </a:r>
          </a:p>
        </p:txBody>
      </p:sp>
      <p:sp>
        <p:nvSpPr>
          <p:cNvPr id="36873" name="Text Box 18"/>
          <p:cNvSpPr txBox="1">
            <a:spLocks noChangeArrowheads="1"/>
          </p:cNvSpPr>
          <p:nvPr/>
        </p:nvSpPr>
        <p:spPr bwMode="auto">
          <a:xfrm>
            <a:off x="6096000" y="1676400"/>
            <a:ext cx="2895600" cy="336550"/>
          </a:xfrm>
          <a:prstGeom prst="rect">
            <a:avLst/>
          </a:prstGeom>
          <a:noFill/>
          <a:ln w="9525">
            <a:noFill/>
            <a:miter lim="800000"/>
            <a:headEnd/>
            <a:tailEnd/>
          </a:ln>
        </p:spPr>
        <p:txBody>
          <a:bodyPr>
            <a:spAutoFit/>
          </a:bodyPr>
          <a:lstStyle/>
          <a:p>
            <a:pPr eaLnBrk="0" hangingPunct="0">
              <a:spcBef>
                <a:spcPct val="50000"/>
              </a:spcBef>
              <a:defRPr/>
            </a:pPr>
            <a:r>
              <a:rPr lang="en-GB" sz="1600" b="1" dirty="0">
                <a:solidFill>
                  <a:schemeClr val="bg1"/>
                </a:solidFill>
                <a:effectLst>
                  <a:outerShdw blurRad="38100" dist="38100" dir="2700000" algn="tl">
                    <a:srgbClr val="000000">
                      <a:alpha val="43137"/>
                    </a:srgbClr>
                  </a:outerShdw>
                </a:effectLst>
                <a:latin typeface="Candara" pitchFamily="34" charset="0"/>
                <a:cs typeface="+mn-cs"/>
              </a:rPr>
              <a:t>Forest, Water &amp; Mountains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Grp="1" noChangeArrowheads="1"/>
          </p:cNvSpPr>
          <p:nvPr>
            <p:ph type="title"/>
          </p:nvPr>
        </p:nvSpPr>
        <p:spPr>
          <a:xfrm>
            <a:off x="685800" y="533400"/>
            <a:ext cx="3429000" cy="762000"/>
          </a:xfrm>
        </p:spPr>
        <p:txBody>
          <a:bodyPr/>
          <a:lstStyle/>
          <a:p>
            <a:pPr algn="l" eaLnBrk="1" hangingPunct="1"/>
            <a:r>
              <a:rPr lang="en-GB" sz="2400" b="1" smtClean="0">
                <a:solidFill>
                  <a:srgbClr val="F5E677"/>
                </a:solidFill>
                <a:latin typeface="Candara" pitchFamily="34" charset="0"/>
              </a:rPr>
              <a:t>He also found:</a:t>
            </a:r>
            <a:endParaRPr lang="en-GB" sz="2400" smtClean="0">
              <a:solidFill>
                <a:srgbClr val="F5E677"/>
              </a:solidFill>
              <a:latin typeface="Candara" pitchFamily="34" charset="0"/>
            </a:endParaRPr>
          </a:p>
        </p:txBody>
      </p:sp>
      <p:sp>
        <p:nvSpPr>
          <p:cNvPr id="29699" name="Rectangle 3"/>
          <p:cNvSpPr>
            <a:spLocks noGrp="1" noChangeArrowheads="1"/>
          </p:cNvSpPr>
          <p:nvPr>
            <p:ph idx="1"/>
          </p:nvPr>
        </p:nvSpPr>
        <p:spPr>
          <a:xfrm>
            <a:off x="4572000" y="4495800"/>
            <a:ext cx="3962400" cy="1219200"/>
          </a:xfrm>
        </p:spPr>
        <p:txBody>
          <a:bodyPr/>
          <a:lstStyle/>
          <a:p>
            <a:pPr lvl="1" eaLnBrk="1" hangingPunct="1">
              <a:buFontTx/>
              <a:buNone/>
            </a:pPr>
            <a:r>
              <a:rPr lang="en-GB" sz="1800" b="1" smtClean="0">
                <a:solidFill>
                  <a:srgbClr val="FFC081"/>
                </a:solidFill>
              </a:rPr>
              <a:t>	</a:t>
            </a:r>
            <a:r>
              <a:rPr lang="en-GB" sz="1800" b="1" smtClean="0">
                <a:solidFill>
                  <a:schemeClr val="bg1"/>
                </a:solidFill>
                <a:latin typeface="Candara" pitchFamily="34" charset="0"/>
              </a:rPr>
              <a:t>Clear-cuts were the second management activity reported and were disliked even more than roads</a:t>
            </a:r>
            <a:r>
              <a:rPr lang="en-GB" sz="1600" smtClean="0">
                <a:solidFill>
                  <a:schemeClr val="bg1"/>
                </a:solidFill>
                <a:latin typeface="Candara" pitchFamily="34" charset="0"/>
              </a:rPr>
              <a:t>.</a:t>
            </a:r>
          </a:p>
        </p:txBody>
      </p:sp>
      <p:sp>
        <p:nvSpPr>
          <p:cNvPr id="29700" name="Text Box 4"/>
          <p:cNvSpPr txBox="1">
            <a:spLocks noChangeArrowheads="1"/>
          </p:cNvSpPr>
          <p:nvPr/>
        </p:nvSpPr>
        <p:spPr bwMode="auto">
          <a:xfrm>
            <a:off x="685800" y="1533525"/>
            <a:ext cx="3094038" cy="830263"/>
          </a:xfrm>
          <a:prstGeom prst="rect">
            <a:avLst/>
          </a:prstGeom>
          <a:noFill/>
          <a:ln w="9525">
            <a:noFill/>
            <a:miter lim="800000"/>
            <a:headEnd/>
            <a:tailEnd/>
          </a:ln>
        </p:spPr>
        <p:txBody>
          <a:bodyPr>
            <a:spAutoFit/>
          </a:bodyPr>
          <a:lstStyle/>
          <a:p>
            <a:pPr eaLnBrk="0" hangingPunct="0">
              <a:spcBef>
                <a:spcPct val="50000"/>
              </a:spcBef>
            </a:pPr>
            <a:r>
              <a:rPr lang="en-GB" sz="1600" b="1">
                <a:solidFill>
                  <a:schemeClr val="bg1"/>
                </a:solidFill>
                <a:latin typeface="Candara" pitchFamily="34" charset="0"/>
              </a:rPr>
              <a:t>Roads were the most frequently reported evidence of management and were disliked.</a:t>
            </a:r>
          </a:p>
        </p:txBody>
      </p:sp>
      <p:pic>
        <p:nvPicPr>
          <p:cNvPr id="29701" name="Picture 6" descr="Clearcut"/>
          <p:cNvPicPr>
            <a:picLocks noChangeAspect="1" noChangeArrowheads="1"/>
          </p:cNvPicPr>
          <p:nvPr/>
        </p:nvPicPr>
        <p:blipFill>
          <a:blip r:embed="rId2" cstate="print">
            <a:lum bright="12000" contrast="12000"/>
          </a:blip>
          <a:srcRect/>
          <a:stretch>
            <a:fillRect/>
          </a:stretch>
        </p:blipFill>
        <p:spPr bwMode="auto">
          <a:xfrm>
            <a:off x="762000" y="3886200"/>
            <a:ext cx="3657600" cy="2438400"/>
          </a:xfrm>
          <a:prstGeom prst="rect">
            <a:avLst/>
          </a:prstGeom>
          <a:noFill/>
          <a:ln w="9525">
            <a:solidFill>
              <a:srgbClr val="FFC081"/>
            </a:solidFill>
            <a:miter lim="800000"/>
            <a:headEnd/>
            <a:tailEnd/>
          </a:ln>
        </p:spPr>
      </p:pic>
      <p:pic>
        <p:nvPicPr>
          <p:cNvPr id="29702" name="Picture 7" descr="Road Impacts3"/>
          <p:cNvPicPr>
            <a:picLocks noChangeAspect="1" noChangeArrowheads="1"/>
          </p:cNvPicPr>
          <p:nvPr/>
        </p:nvPicPr>
        <p:blipFill>
          <a:blip r:embed="rId3" cstate="print"/>
          <a:srcRect/>
          <a:stretch>
            <a:fillRect/>
          </a:stretch>
        </p:blipFill>
        <p:spPr bwMode="auto">
          <a:xfrm>
            <a:off x="4876800" y="930275"/>
            <a:ext cx="3667125" cy="2422525"/>
          </a:xfrm>
          <a:prstGeom prst="rect">
            <a:avLst/>
          </a:prstGeom>
          <a:noFill/>
          <a:ln w="9525">
            <a:solidFill>
              <a:srgbClr val="FFC081"/>
            </a:solidFill>
            <a:miter lim="800000"/>
            <a:headEnd/>
            <a:tailEnd/>
          </a:ln>
        </p:spPr>
      </p:pic>
      <p:sp>
        <p:nvSpPr>
          <p:cNvPr id="29703" name="AutoShape 8"/>
          <p:cNvSpPr>
            <a:spLocks noChangeArrowheads="1"/>
          </p:cNvSpPr>
          <p:nvPr/>
        </p:nvSpPr>
        <p:spPr bwMode="auto">
          <a:xfrm>
            <a:off x="4572000" y="4953000"/>
            <a:ext cx="609600" cy="304800"/>
          </a:xfrm>
          <a:prstGeom prst="leftArrow">
            <a:avLst>
              <a:gd name="adj1" fmla="val 50000"/>
              <a:gd name="adj2" fmla="val 50000"/>
            </a:avLst>
          </a:prstGeom>
          <a:solidFill>
            <a:srgbClr val="FFC081"/>
          </a:solidFill>
          <a:ln w="9525">
            <a:solidFill>
              <a:schemeClr val="tx1"/>
            </a:solidFill>
            <a:miter lim="800000"/>
            <a:headEnd/>
            <a:tailEnd/>
          </a:ln>
        </p:spPr>
        <p:txBody>
          <a:bodyPr wrap="none" anchor="ctr"/>
          <a:lstStyle/>
          <a:p>
            <a:endParaRPr lang="en-US"/>
          </a:p>
        </p:txBody>
      </p:sp>
      <p:sp>
        <p:nvSpPr>
          <p:cNvPr id="29704" name="AutoShape 9"/>
          <p:cNvSpPr>
            <a:spLocks noChangeArrowheads="1"/>
          </p:cNvSpPr>
          <p:nvPr/>
        </p:nvSpPr>
        <p:spPr bwMode="auto">
          <a:xfrm>
            <a:off x="3962400" y="1981200"/>
            <a:ext cx="685800" cy="304800"/>
          </a:xfrm>
          <a:prstGeom prst="rightArrow">
            <a:avLst>
              <a:gd name="adj1" fmla="val 50000"/>
              <a:gd name="adj2" fmla="val 56250"/>
            </a:avLst>
          </a:prstGeom>
          <a:solidFill>
            <a:srgbClr val="FFC081"/>
          </a:solidFill>
          <a:ln w="9525">
            <a:solidFill>
              <a:schemeClr val="tx1"/>
            </a:solidFill>
            <a:miter lim="800000"/>
            <a:headEnd/>
            <a:tailEnd/>
          </a:ln>
        </p:spPr>
        <p:txBody>
          <a:bodyPr wrap="none" anchor="ct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4419600" y="1104900"/>
            <a:ext cx="4473575" cy="4340225"/>
          </a:xfrm>
        </p:spPr>
        <p:txBody>
          <a:bodyPr/>
          <a:lstStyle/>
          <a:p>
            <a:pPr lvl="1" eaLnBrk="1" hangingPunct="1">
              <a:buFontTx/>
              <a:buNone/>
            </a:pPr>
            <a:r>
              <a:rPr lang="en-GB" sz="1600" b="1" dirty="0" smtClean="0">
                <a:solidFill>
                  <a:srgbClr val="FFFF00"/>
                </a:solidFill>
                <a:latin typeface="Candara" pitchFamily="34" charset="0"/>
              </a:rPr>
              <a:t>Gordon Bradley </a:t>
            </a:r>
            <a:r>
              <a:rPr lang="en-GB" sz="1600" b="1" dirty="0" smtClean="0">
                <a:latin typeface="Candara" pitchFamily="34" charset="0"/>
              </a:rPr>
              <a:t>of the</a:t>
            </a:r>
          </a:p>
          <a:p>
            <a:pPr lvl="1" eaLnBrk="1" hangingPunct="1">
              <a:buFontTx/>
              <a:buNone/>
            </a:pPr>
            <a:r>
              <a:rPr lang="en-GB" sz="1600" b="1" dirty="0" smtClean="0">
                <a:latin typeface="Candara" pitchFamily="34" charset="0"/>
              </a:rPr>
              <a:t> University of Washington has</a:t>
            </a:r>
          </a:p>
          <a:p>
            <a:pPr lvl="1" eaLnBrk="1" hangingPunct="1">
              <a:buFontTx/>
              <a:buNone/>
            </a:pPr>
            <a:r>
              <a:rPr lang="en-GB" sz="1600" b="1" dirty="0" smtClean="0">
                <a:latin typeface="Candara" pitchFamily="34" charset="0"/>
              </a:rPr>
              <a:t> tried to shed some light on</a:t>
            </a:r>
          </a:p>
          <a:p>
            <a:pPr lvl="1" eaLnBrk="1" hangingPunct="1">
              <a:buFontTx/>
              <a:buNone/>
            </a:pPr>
            <a:r>
              <a:rPr lang="en-GB" sz="1600" b="1" dirty="0" smtClean="0">
                <a:latin typeface="Candara" pitchFamily="34" charset="0"/>
              </a:rPr>
              <a:t> why people respond negatively </a:t>
            </a:r>
          </a:p>
          <a:p>
            <a:pPr lvl="1" eaLnBrk="1" hangingPunct="1">
              <a:buFontTx/>
              <a:buNone/>
            </a:pPr>
            <a:r>
              <a:rPr lang="en-GB" sz="1600" b="1" dirty="0" smtClean="0">
                <a:latin typeface="Candara" pitchFamily="34" charset="0"/>
              </a:rPr>
              <a:t> to Forest Management </a:t>
            </a:r>
          </a:p>
          <a:p>
            <a:pPr lvl="1" eaLnBrk="1" hangingPunct="1">
              <a:buFontTx/>
              <a:buNone/>
            </a:pPr>
            <a:r>
              <a:rPr lang="en-GB" sz="1600" b="1" dirty="0" smtClean="0">
                <a:latin typeface="Candara" pitchFamily="34" charset="0"/>
              </a:rPr>
              <a:t>activities. </a:t>
            </a:r>
          </a:p>
          <a:p>
            <a:pPr lvl="1" eaLnBrk="1" hangingPunct="1"/>
            <a:endParaRPr lang="en-GB" sz="1600" b="1" dirty="0" smtClean="0">
              <a:latin typeface="Candara" pitchFamily="34" charset="0"/>
            </a:endParaRPr>
          </a:p>
          <a:p>
            <a:pPr lvl="1" eaLnBrk="1" hangingPunct="1">
              <a:buFontTx/>
              <a:buNone/>
            </a:pPr>
            <a:r>
              <a:rPr lang="en-GB" sz="1600" b="1" dirty="0" smtClean="0">
                <a:latin typeface="Candara" pitchFamily="34" charset="0"/>
              </a:rPr>
              <a:t>He concluded the reason why</a:t>
            </a:r>
          </a:p>
          <a:p>
            <a:pPr lvl="1" eaLnBrk="1" hangingPunct="1">
              <a:buFontTx/>
              <a:buNone/>
            </a:pPr>
            <a:r>
              <a:rPr lang="en-GB" sz="1600" b="1" dirty="0" smtClean="0">
                <a:latin typeface="Candara" pitchFamily="34" charset="0"/>
              </a:rPr>
              <a:t> people do not like what they</a:t>
            </a:r>
          </a:p>
          <a:p>
            <a:pPr lvl="1" eaLnBrk="1" hangingPunct="1">
              <a:buFontTx/>
              <a:buNone/>
            </a:pPr>
            <a:r>
              <a:rPr lang="en-GB" sz="1600" b="1" dirty="0" smtClean="0">
                <a:latin typeface="Candara" pitchFamily="34" charset="0"/>
              </a:rPr>
              <a:t> see on the landscape, is </a:t>
            </a:r>
          </a:p>
          <a:p>
            <a:pPr lvl="1" eaLnBrk="1" hangingPunct="1">
              <a:buFontTx/>
              <a:buNone/>
            </a:pPr>
            <a:r>
              <a:rPr lang="en-GB" sz="1600" b="1" dirty="0" smtClean="0">
                <a:latin typeface="Candara" pitchFamily="34" charset="0"/>
              </a:rPr>
              <a:t>because the</a:t>
            </a:r>
            <a:r>
              <a:rPr lang="en-GB" sz="1600" b="1" dirty="0" smtClean="0">
                <a:solidFill>
                  <a:srgbClr val="FFC081"/>
                </a:solidFill>
                <a:latin typeface="Candara" pitchFamily="34" charset="0"/>
              </a:rPr>
              <a:t> </a:t>
            </a:r>
            <a:r>
              <a:rPr lang="en-GB" sz="1600" b="1" dirty="0" smtClean="0">
                <a:solidFill>
                  <a:schemeClr val="bg1"/>
                </a:solidFill>
                <a:latin typeface="Candara" pitchFamily="34" charset="0"/>
              </a:rPr>
              <a:t>activity does not fit, </a:t>
            </a:r>
          </a:p>
          <a:p>
            <a:pPr lvl="1" eaLnBrk="1" hangingPunct="1">
              <a:buFontTx/>
              <a:buNone/>
            </a:pPr>
            <a:r>
              <a:rPr lang="en-GB" sz="1600" b="1" dirty="0" smtClean="0">
                <a:solidFill>
                  <a:schemeClr val="bg1"/>
                </a:solidFill>
                <a:latin typeface="Candara" pitchFamily="34" charset="0"/>
              </a:rPr>
              <a:t> is not natural or does not appear to belong</a:t>
            </a:r>
            <a:r>
              <a:rPr lang="en-GB" sz="1600" b="1" dirty="0" smtClean="0">
                <a:solidFill>
                  <a:srgbClr val="FFC081"/>
                </a:solidFill>
                <a:latin typeface="Candara" pitchFamily="34" charset="0"/>
              </a:rPr>
              <a:t>.</a:t>
            </a:r>
            <a:r>
              <a:rPr lang="en-GB" sz="1600" dirty="0" smtClean="0">
                <a:latin typeface="Candara" pitchFamily="34" charset="0"/>
              </a:rPr>
              <a:t> </a:t>
            </a:r>
          </a:p>
        </p:txBody>
      </p:sp>
      <p:pic>
        <p:nvPicPr>
          <p:cNvPr id="30723" name="Picture 4" descr="Bradley"/>
          <p:cNvPicPr>
            <a:picLocks noChangeAspect="1" noChangeArrowheads="1"/>
          </p:cNvPicPr>
          <p:nvPr/>
        </p:nvPicPr>
        <p:blipFill>
          <a:blip r:embed="rId2" cstate="print"/>
          <a:srcRect/>
          <a:stretch>
            <a:fillRect/>
          </a:stretch>
        </p:blipFill>
        <p:spPr bwMode="auto">
          <a:xfrm>
            <a:off x="990600" y="1143000"/>
            <a:ext cx="3446463" cy="4572000"/>
          </a:xfrm>
          <a:prstGeom prst="rect">
            <a:avLst/>
          </a:prstGeom>
          <a:noFill/>
          <a:ln w="12700">
            <a:solidFill>
              <a:schemeClr val="tx2"/>
            </a:solid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orest_l-r"/>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8234363" y="5876925"/>
            <a:ext cx="495300" cy="625475"/>
          </a:xfrm>
          <a:prstGeom prst="rect">
            <a:avLst/>
          </a:prstGeom>
          <a:noFill/>
          <a:ln w="9525">
            <a:noFill/>
            <a:miter lim="800000"/>
            <a:headEnd/>
            <a:tailEnd/>
          </a:ln>
        </p:spPr>
      </p:pic>
      <p:sp>
        <p:nvSpPr>
          <p:cNvPr id="64515" name="Rectangle 3"/>
          <p:cNvSpPr>
            <a:spLocks noGrp="1" noChangeArrowheads="1"/>
          </p:cNvSpPr>
          <p:nvPr>
            <p:ph type="title"/>
          </p:nvPr>
        </p:nvSpPr>
        <p:spPr>
          <a:xfrm>
            <a:off x="468313" y="476250"/>
            <a:ext cx="8229600" cy="1143000"/>
          </a:xfrm>
        </p:spPr>
        <p:txBody>
          <a:bodyPr/>
          <a:lstStyle/>
          <a:p>
            <a:pPr eaLnBrk="1" hangingPunct="1">
              <a:defRPr/>
            </a:pPr>
            <a:r>
              <a:rPr lang="en-GB" sz="3200" b="1" dirty="0" smtClean="0">
                <a:effectLst>
                  <a:outerShdw blurRad="38100" dist="38100" dir="2700000" algn="tl">
                    <a:srgbClr val="000000"/>
                  </a:outerShdw>
                </a:effectLst>
                <a:latin typeface="Candara" pitchFamily="34" charset="0"/>
              </a:rPr>
              <a:t>Things that people find offensive:</a:t>
            </a:r>
            <a:r>
              <a:rPr lang="en-GB" sz="3600" b="1" dirty="0" smtClean="0">
                <a:effectLst>
                  <a:outerShdw blurRad="38100" dist="38100" dir="2700000" algn="tl">
                    <a:srgbClr val="000000"/>
                  </a:outerShdw>
                </a:effectLst>
                <a:latin typeface="Candara" pitchFamily="34" charset="0"/>
              </a:rPr>
              <a:t/>
            </a:r>
            <a:br>
              <a:rPr lang="en-GB" sz="3600" b="1" dirty="0" smtClean="0">
                <a:effectLst>
                  <a:outerShdw blurRad="38100" dist="38100" dir="2700000" algn="tl">
                    <a:srgbClr val="000000"/>
                  </a:outerShdw>
                </a:effectLst>
                <a:latin typeface="Candara" pitchFamily="34" charset="0"/>
              </a:rPr>
            </a:br>
            <a:endParaRPr lang="en-GB" sz="3600" b="1" dirty="0" smtClean="0">
              <a:effectLst>
                <a:outerShdw blurRad="38100" dist="38100" dir="2700000" algn="tl">
                  <a:srgbClr val="000000"/>
                </a:outerShdw>
              </a:effectLst>
              <a:latin typeface="Candara" pitchFamily="34" charset="0"/>
            </a:endParaRPr>
          </a:p>
        </p:txBody>
      </p:sp>
      <p:sp>
        <p:nvSpPr>
          <p:cNvPr id="31748" name="Rectangle 4"/>
          <p:cNvSpPr>
            <a:spLocks noGrp="1" noChangeArrowheads="1"/>
          </p:cNvSpPr>
          <p:nvPr>
            <p:ph idx="1"/>
          </p:nvPr>
        </p:nvSpPr>
        <p:spPr/>
        <p:txBody>
          <a:bodyPr/>
          <a:lstStyle/>
          <a:p>
            <a:pPr lvl="1" eaLnBrk="1" hangingPunct="1">
              <a:buFontTx/>
              <a:buNone/>
            </a:pPr>
            <a:r>
              <a:rPr lang="en-GB" sz="2400" b="1" smtClean="0">
                <a:solidFill>
                  <a:srgbClr val="FFC081"/>
                </a:solidFill>
              </a:rPr>
              <a:t>           </a:t>
            </a:r>
            <a:endParaRPr lang="en-GB" smtClean="0"/>
          </a:p>
        </p:txBody>
      </p:sp>
      <p:sp>
        <p:nvSpPr>
          <p:cNvPr id="31749" name="Rectangle 5"/>
          <p:cNvSpPr>
            <a:spLocks noChangeArrowheads="1"/>
          </p:cNvSpPr>
          <p:nvPr/>
        </p:nvSpPr>
        <p:spPr bwMode="auto">
          <a:xfrm>
            <a:off x="419100" y="1752600"/>
            <a:ext cx="3505200" cy="396875"/>
          </a:xfrm>
          <a:prstGeom prst="rect">
            <a:avLst/>
          </a:prstGeom>
          <a:noFill/>
          <a:ln w="9525">
            <a:noFill/>
            <a:miter lim="800000"/>
            <a:headEnd/>
            <a:tailEnd/>
          </a:ln>
        </p:spPr>
        <p:txBody>
          <a:bodyPr>
            <a:spAutoFit/>
          </a:bodyPr>
          <a:lstStyle/>
          <a:p>
            <a:pPr lvl="1" eaLnBrk="0" hangingPunct="0"/>
            <a:r>
              <a:rPr lang="en-GB" b="1">
                <a:solidFill>
                  <a:srgbClr val="FFFFFF"/>
                </a:solidFill>
                <a:latin typeface="Candara" pitchFamily="34" charset="0"/>
              </a:rPr>
              <a:t>Large scale openings.</a:t>
            </a:r>
          </a:p>
        </p:txBody>
      </p:sp>
      <p:pic>
        <p:nvPicPr>
          <p:cNvPr id="31750" name="Picture 6" descr="North Island Block"/>
          <p:cNvPicPr>
            <a:picLocks noChangeAspect="1" noChangeArrowheads="1"/>
          </p:cNvPicPr>
          <p:nvPr/>
        </p:nvPicPr>
        <p:blipFill>
          <a:blip r:embed="rId3" cstate="print"/>
          <a:srcRect/>
          <a:stretch>
            <a:fillRect/>
          </a:stretch>
        </p:blipFill>
        <p:spPr bwMode="auto">
          <a:xfrm>
            <a:off x="914400" y="2205038"/>
            <a:ext cx="5516563" cy="3629025"/>
          </a:xfrm>
          <a:prstGeom prst="rect">
            <a:avLst/>
          </a:prstGeom>
          <a:noFill/>
          <a:ln w="9525">
            <a:solidFill>
              <a:srgbClr val="FFC081"/>
            </a:solidFill>
            <a:miter lim="800000"/>
            <a:headEnd/>
            <a:tailEnd/>
          </a:ln>
        </p:spPr>
      </p:pic>
      <p:sp>
        <p:nvSpPr>
          <p:cNvPr id="31751" name="Text Box 7"/>
          <p:cNvSpPr txBox="1">
            <a:spLocks noChangeArrowheads="1"/>
          </p:cNvSpPr>
          <p:nvPr/>
        </p:nvSpPr>
        <p:spPr bwMode="auto">
          <a:xfrm>
            <a:off x="1116013" y="5949950"/>
            <a:ext cx="5040312" cy="307975"/>
          </a:xfrm>
          <a:prstGeom prst="rect">
            <a:avLst/>
          </a:prstGeom>
          <a:noFill/>
          <a:ln w="9525">
            <a:noFill/>
            <a:miter lim="800000"/>
            <a:headEnd/>
            <a:tailEnd/>
          </a:ln>
        </p:spPr>
        <p:txBody>
          <a:bodyPr>
            <a:spAutoFit/>
          </a:bodyPr>
          <a:lstStyle/>
          <a:p>
            <a:pPr>
              <a:spcBef>
                <a:spcPct val="50000"/>
              </a:spcBef>
            </a:pPr>
            <a:r>
              <a:rPr lang="en-CA" sz="1400">
                <a:solidFill>
                  <a:schemeClr val="bg1"/>
                </a:solidFill>
                <a:latin typeface="Candara" pitchFamily="34" charset="0"/>
              </a:rPr>
              <a:t>Highway 19, Northern Vancouver Island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Forest_l-r"/>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8291513" y="5949950"/>
            <a:ext cx="438150" cy="552450"/>
          </a:xfrm>
          <a:prstGeom prst="rect">
            <a:avLst/>
          </a:prstGeom>
          <a:noFill/>
          <a:ln w="9525">
            <a:noFill/>
            <a:miter lim="800000"/>
            <a:headEnd/>
            <a:tailEnd/>
          </a:ln>
        </p:spPr>
      </p:pic>
      <p:sp>
        <p:nvSpPr>
          <p:cNvPr id="65539" name="Rectangle 3"/>
          <p:cNvSpPr>
            <a:spLocks noGrp="1" noChangeArrowheads="1"/>
          </p:cNvSpPr>
          <p:nvPr>
            <p:ph type="title"/>
          </p:nvPr>
        </p:nvSpPr>
        <p:spPr>
          <a:xfrm>
            <a:off x="468313" y="260350"/>
            <a:ext cx="8229600" cy="1143000"/>
          </a:xfrm>
        </p:spPr>
        <p:txBody>
          <a:bodyPr/>
          <a:lstStyle/>
          <a:p>
            <a:pPr eaLnBrk="1" hangingPunct="1">
              <a:defRPr/>
            </a:pPr>
            <a:r>
              <a:rPr lang="en-GB" sz="2800" b="1" dirty="0" smtClean="0">
                <a:solidFill>
                  <a:srgbClr val="FFFF00"/>
                </a:solidFill>
                <a:effectLst>
                  <a:outerShdw blurRad="38100" dist="38100" dir="2700000" algn="tl">
                    <a:srgbClr val="000000"/>
                  </a:outerShdw>
                </a:effectLst>
                <a:latin typeface="Candara" pitchFamily="34" charset="0"/>
              </a:rPr>
              <a:t>Things that people find offensive:</a:t>
            </a:r>
            <a:r>
              <a:rPr lang="en-GB" sz="3600" b="1" dirty="0" smtClean="0">
                <a:solidFill>
                  <a:srgbClr val="FFD0A1"/>
                </a:solidFill>
                <a:effectLst>
                  <a:outerShdw blurRad="38100" dist="38100" dir="2700000" algn="tl">
                    <a:srgbClr val="000000"/>
                  </a:outerShdw>
                </a:effectLst>
              </a:rPr>
              <a:t/>
            </a:r>
            <a:br>
              <a:rPr lang="en-GB" sz="3600" b="1" dirty="0" smtClean="0">
                <a:solidFill>
                  <a:srgbClr val="FFD0A1"/>
                </a:solidFill>
                <a:effectLst>
                  <a:outerShdw blurRad="38100" dist="38100" dir="2700000" algn="tl">
                    <a:srgbClr val="000000"/>
                  </a:outerShdw>
                </a:effectLst>
              </a:rPr>
            </a:br>
            <a:endParaRPr lang="en-GB" sz="3600" b="1" dirty="0" smtClean="0">
              <a:solidFill>
                <a:srgbClr val="FFD0A1"/>
              </a:solidFill>
              <a:effectLst>
                <a:outerShdw blurRad="38100" dist="38100" dir="2700000" algn="tl">
                  <a:srgbClr val="000000"/>
                </a:outerShdw>
              </a:effectLst>
            </a:endParaRPr>
          </a:p>
        </p:txBody>
      </p:sp>
      <p:sp>
        <p:nvSpPr>
          <p:cNvPr id="32772" name="Rectangle 4"/>
          <p:cNvSpPr>
            <a:spLocks noGrp="1" noChangeArrowheads="1"/>
          </p:cNvSpPr>
          <p:nvPr>
            <p:ph idx="1"/>
          </p:nvPr>
        </p:nvSpPr>
        <p:spPr/>
        <p:txBody>
          <a:bodyPr/>
          <a:lstStyle/>
          <a:p>
            <a:pPr lvl="1" eaLnBrk="1" hangingPunct="1">
              <a:buFontTx/>
              <a:buNone/>
            </a:pPr>
            <a:r>
              <a:rPr lang="en-GB" sz="2400" b="1" smtClean="0">
                <a:solidFill>
                  <a:srgbClr val="FFC081"/>
                </a:solidFill>
              </a:rPr>
              <a:t>           </a:t>
            </a:r>
            <a:endParaRPr lang="en-GB" smtClean="0"/>
          </a:p>
        </p:txBody>
      </p:sp>
      <p:sp>
        <p:nvSpPr>
          <p:cNvPr id="32773" name="Rectangle 5"/>
          <p:cNvSpPr>
            <a:spLocks noChangeArrowheads="1"/>
          </p:cNvSpPr>
          <p:nvPr/>
        </p:nvSpPr>
        <p:spPr bwMode="auto">
          <a:xfrm>
            <a:off x="323850" y="1557338"/>
            <a:ext cx="7543800" cy="369887"/>
          </a:xfrm>
          <a:prstGeom prst="rect">
            <a:avLst/>
          </a:prstGeom>
          <a:noFill/>
          <a:ln w="9525">
            <a:noFill/>
            <a:miter lim="800000"/>
            <a:headEnd/>
            <a:tailEnd/>
          </a:ln>
        </p:spPr>
        <p:txBody>
          <a:bodyPr>
            <a:spAutoFit/>
          </a:bodyPr>
          <a:lstStyle/>
          <a:p>
            <a:pPr lvl="1" eaLnBrk="0" hangingPunct="0"/>
            <a:r>
              <a:rPr lang="en-GB" sz="1800" b="1">
                <a:solidFill>
                  <a:schemeClr val="bg1"/>
                </a:solidFill>
                <a:latin typeface="Candara" pitchFamily="34" charset="0"/>
              </a:rPr>
              <a:t>Geometric shapes with vertical &amp; horizontal lines</a:t>
            </a:r>
          </a:p>
        </p:txBody>
      </p:sp>
      <p:pic>
        <p:nvPicPr>
          <p:cNvPr id="32774" name="Picture 6" descr="Hwy 16"/>
          <p:cNvPicPr>
            <a:picLocks noChangeAspect="1" noChangeArrowheads="1"/>
          </p:cNvPicPr>
          <p:nvPr/>
        </p:nvPicPr>
        <p:blipFill>
          <a:blip r:embed="rId3" cstate="print">
            <a:lum bright="6000"/>
          </a:blip>
          <a:srcRect/>
          <a:stretch>
            <a:fillRect/>
          </a:stretch>
        </p:blipFill>
        <p:spPr bwMode="auto">
          <a:xfrm>
            <a:off x="914400" y="2209800"/>
            <a:ext cx="5562600" cy="3708400"/>
          </a:xfrm>
          <a:prstGeom prst="rect">
            <a:avLst/>
          </a:prstGeom>
          <a:noFill/>
          <a:ln w="9525">
            <a:solidFill>
              <a:srgbClr val="FFC081"/>
            </a:solid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orest_l-r"/>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8242300" y="5876925"/>
            <a:ext cx="519113" cy="655638"/>
          </a:xfrm>
          <a:prstGeom prst="rect">
            <a:avLst/>
          </a:prstGeom>
          <a:noFill/>
          <a:ln w="9525">
            <a:noFill/>
            <a:miter lim="800000"/>
            <a:headEnd/>
            <a:tailEnd/>
          </a:ln>
        </p:spPr>
      </p:pic>
      <p:sp>
        <p:nvSpPr>
          <p:cNvPr id="66563" name="Rectangle 3"/>
          <p:cNvSpPr>
            <a:spLocks noChangeArrowheads="1"/>
          </p:cNvSpPr>
          <p:nvPr/>
        </p:nvSpPr>
        <p:spPr bwMode="auto">
          <a:xfrm>
            <a:off x="395288" y="620713"/>
            <a:ext cx="7772400" cy="1143000"/>
          </a:xfrm>
          <a:prstGeom prst="rect">
            <a:avLst/>
          </a:prstGeom>
          <a:noFill/>
          <a:ln w="9525">
            <a:noFill/>
            <a:miter lim="800000"/>
            <a:headEnd/>
            <a:tailEnd/>
          </a:ln>
          <a:effectLst/>
        </p:spPr>
        <p:txBody>
          <a:bodyPr anchor="ctr"/>
          <a:lstStyle/>
          <a:p>
            <a:pPr algn="ctr">
              <a:defRPr/>
            </a:pPr>
            <a:r>
              <a:rPr lang="en-GB" sz="2400" b="1" dirty="0">
                <a:solidFill>
                  <a:srgbClr val="FFFF00"/>
                </a:solidFill>
                <a:effectLst>
                  <a:outerShdw blurRad="38100" dist="38100" dir="2700000" algn="tl">
                    <a:srgbClr val="000000"/>
                  </a:outerShdw>
                </a:effectLst>
                <a:latin typeface="+mj-lt"/>
                <a:cs typeface="+mn-cs"/>
              </a:rPr>
              <a:t>Things that people find offensive:</a:t>
            </a:r>
            <a:r>
              <a:rPr lang="en-GB" sz="3600" b="1" dirty="0">
                <a:solidFill>
                  <a:srgbClr val="FFCC00"/>
                </a:solidFill>
                <a:effectLst>
                  <a:outerShdw blurRad="38100" dist="38100" dir="2700000" algn="tl">
                    <a:srgbClr val="000000"/>
                  </a:outerShdw>
                </a:effectLst>
                <a:latin typeface="Arial" pitchFamily="34" charset="0"/>
                <a:cs typeface="+mn-cs"/>
              </a:rPr>
              <a:t/>
            </a:r>
            <a:br>
              <a:rPr lang="en-GB" sz="3600" b="1" dirty="0">
                <a:solidFill>
                  <a:srgbClr val="FFCC00"/>
                </a:solidFill>
                <a:effectLst>
                  <a:outerShdw blurRad="38100" dist="38100" dir="2700000" algn="tl">
                    <a:srgbClr val="000000"/>
                  </a:outerShdw>
                </a:effectLst>
                <a:latin typeface="Arial" pitchFamily="34" charset="0"/>
                <a:cs typeface="+mn-cs"/>
              </a:rPr>
            </a:br>
            <a:endParaRPr lang="en-GB" sz="3600" b="1" dirty="0">
              <a:solidFill>
                <a:srgbClr val="FFCC00"/>
              </a:solidFill>
              <a:effectLst>
                <a:outerShdw blurRad="38100" dist="38100" dir="2700000" algn="tl">
                  <a:srgbClr val="000000"/>
                </a:outerShdw>
              </a:effectLst>
              <a:latin typeface="Arial" pitchFamily="34" charset="0"/>
              <a:cs typeface="+mn-cs"/>
            </a:endParaRPr>
          </a:p>
        </p:txBody>
      </p:sp>
      <p:sp>
        <p:nvSpPr>
          <p:cNvPr id="33796" name="Rectangle 4"/>
          <p:cNvSpPr>
            <a:spLocks noChangeArrowheads="1"/>
          </p:cNvSpPr>
          <p:nvPr/>
        </p:nvSpPr>
        <p:spPr bwMode="auto">
          <a:xfrm>
            <a:off x="304800" y="1752600"/>
            <a:ext cx="3505200" cy="396875"/>
          </a:xfrm>
          <a:prstGeom prst="rect">
            <a:avLst/>
          </a:prstGeom>
          <a:noFill/>
          <a:ln w="9525">
            <a:noFill/>
            <a:miter lim="800000"/>
            <a:headEnd/>
            <a:tailEnd/>
          </a:ln>
        </p:spPr>
        <p:txBody>
          <a:bodyPr>
            <a:spAutoFit/>
          </a:bodyPr>
          <a:lstStyle/>
          <a:p>
            <a:pPr lvl="1" eaLnBrk="0" hangingPunct="0"/>
            <a:r>
              <a:rPr lang="en-GB" b="1">
                <a:solidFill>
                  <a:srgbClr val="FFFFFF"/>
                </a:solidFill>
                <a:latin typeface="Arial" charset="0"/>
              </a:rPr>
              <a:t> </a:t>
            </a:r>
            <a:r>
              <a:rPr lang="en-GB" b="1">
                <a:solidFill>
                  <a:srgbClr val="FFFFFF"/>
                </a:solidFill>
                <a:latin typeface="Candara" pitchFamily="34" charset="0"/>
              </a:rPr>
              <a:t>Mid Slope Roads</a:t>
            </a:r>
          </a:p>
        </p:txBody>
      </p:sp>
      <p:pic>
        <p:nvPicPr>
          <p:cNvPr id="33797" name="Picture 5" descr="road impacts"/>
          <p:cNvPicPr>
            <a:picLocks noChangeAspect="1" noChangeArrowheads="1"/>
          </p:cNvPicPr>
          <p:nvPr/>
        </p:nvPicPr>
        <p:blipFill>
          <a:blip r:embed="rId3" cstate="print"/>
          <a:srcRect/>
          <a:stretch>
            <a:fillRect/>
          </a:stretch>
        </p:blipFill>
        <p:spPr bwMode="auto">
          <a:xfrm>
            <a:off x="685800" y="2233613"/>
            <a:ext cx="5680075" cy="3783012"/>
          </a:xfrm>
          <a:prstGeom prst="rect">
            <a:avLst/>
          </a:prstGeom>
          <a:noFill/>
          <a:ln w="9525">
            <a:solidFill>
              <a:srgbClr val="FFC081"/>
            </a:solid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Forest_l-r"/>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8291513" y="5949950"/>
            <a:ext cx="438150" cy="552450"/>
          </a:xfrm>
          <a:prstGeom prst="rect">
            <a:avLst/>
          </a:prstGeom>
          <a:noFill/>
          <a:ln w="9525">
            <a:noFill/>
            <a:miter lim="800000"/>
            <a:headEnd/>
            <a:tailEnd/>
          </a:ln>
        </p:spPr>
      </p:pic>
      <p:sp>
        <p:nvSpPr>
          <p:cNvPr id="34819" name="Rectangle 3"/>
          <p:cNvSpPr>
            <a:spLocks noChangeArrowheads="1"/>
          </p:cNvSpPr>
          <p:nvPr/>
        </p:nvSpPr>
        <p:spPr bwMode="auto">
          <a:xfrm>
            <a:off x="304800" y="1752600"/>
            <a:ext cx="4267200" cy="396875"/>
          </a:xfrm>
          <a:prstGeom prst="rect">
            <a:avLst/>
          </a:prstGeom>
          <a:noFill/>
          <a:ln w="9525">
            <a:noFill/>
            <a:miter lim="800000"/>
            <a:headEnd/>
            <a:tailEnd/>
          </a:ln>
        </p:spPr>
        <p:txBody>
          <a:bodyPr>
            <a:spAutoFit/>
          </a:bodyPr>
          <a:lstStyle/>
          <a:p>
            <a:pPr lvl="1" eaLnBrk="0" hangingPunct="0"/>
            <a:r>
              <a:rPr lang="en-GB" b="1">
                <a:solidFill>
                  <a:srgbClr val="FFFFFF"/>
                </a:solidFill>
                <a:latin typeface="Arial" charset="0"/>
              </a:rPr>
              <a:t> </a:t>
            </a:r>
            <a:r>
              <a:rPr lang="en-GB" b="1">
                <a:solidFill>
                  <a:srgbClr val="FFFFFF"/>
                </a:solidFill>
                <a:latin typeface="Candara" pitchFamily="34" charset="0"/>
              </a:rPr>
              <a:t>Side Cast &amp; Mass Wasting</a:t>
            </a:r>
          </a:p>
        </p:txBody>
      </p:sp>
      <p:sp>
        <p:nvSpPr>
          <p:cNvPr id="67588" name="Rectangle 4"/>
          <p:cNvSpPr>
            <a:spLocks noGrp="1" noChangeArrowheads="1"/>
          </p:cNvSpPr>
          <p:nvPr>
            <p:ph type="title"/>
          </p:nvPr>
        </p:nvSpPr>
        <p:spPr>
          <a:xfrm>
            <a:off x="468313" y="404813"/>
            <a:ext cx="8229600" cy="1143000"/>
          </a:xfrm>
        </p:spPr>
        <p:txBody>
          <a:bodyPr/>
          <a:lstStyle/>
          <a:p>
            <a:pPr eaLnBrk="1" hangingPunct="1">
              <a:defRPr/>
            </a:pPr>
            <a:r>
              <a:rPr lang="en-GB" sz="2800" b="1" dirty="0" smtClean="0">
                <a:solidFill>
                  <a:srgbClr val="FFFF00"/>
                </a:solidFill>
                <a:effectLst>
                  <a:outerShdw blurRad="38100" dist="38100" dir="2700000" algn="tl">
                    <a:srgbClr val="000000"/>
                  </a:outerShdw>
                </a:effectLst>
                <a:latin typeface="Candara" pitchFamily="34" charset="0"/>
              </a:rPr>
              <a:t>Things that people find offensive:</a:t>
            </a:r>
            <a:r>
              <a:rPr lang="en-GB" sz="3600" b="1" dirty="0" smtClean="0">
                <a:solidFill>
                  <a:srgbClr val="FFC081"/>
                </a:solidFill>
                <a:effectLst>
                  <a:outerShdw blurRad="38100" dist="38100" dir="2700000" algn="tl">
                    <a:srgbClr val="000000"/>
                  </a:outerShdw>
                </a:effectLst>
              </a:rPr>
              <a:t/>
            </a:r>
            <a:br>
              <a:rPr lang="en-GB" sz="3600" b="1" dirty="0" smtClean="0">
                <a:solidFill>
                  <a:srgbClr val="FFC081"/>
                </a:solidFill>
                <a:effectLst>
                  <a:outerShdw blurRad="38100" dist="38100" dir="2700000" algn="tl">
                    <a:srgbClr val="000000"/>
                  </a:outerShdw>
                </a:effectLst>
              </a:rPr>
            </a:br>
            <a:endParaRPr lang="en-GB" sz="3600" b="1" dirty="0" smtClean="0">
              <a:solidFill>
                <a:srgbClr val="FFC081"/>
              </a:solidFill>
              <a:effectLst>
                <a:outerShdw blurRad="38100" dist="38100" dir="2700000" algn="tl">
                  <a:srgbClr val="000000"/>
                </a:outerShdw>
              </a:effectLst>
            </a:endParaRPr>
          </a:p>
        </p:txBody>
      </p:sp>
      <p:pic>
        <p:nvPicPr>
          <p:cNvPr id="34821" name="Picture 5" descr="Tsileuh Creek"/>
          <p:cNvPicPr>
            <a:picLocks noChangeAspect="1" noChangeArrowheads="1"/>
          </p:cNvPicPr>
          <p:nvPr/>
        </p:nvPicPr>
        <p:blipFill>
          <a:blip r:embed="rId3" cstate="print"/>
          <a:srcRect/>
          <a:stretch>
            <a:fillRect/>
          </a:stretch>
        </p:blipFill>
        <p:spPr bwMode="auto">
          <a:xfrm>
            <a:off x="914400" y="2228850"/>
            <a:ext cx="5475288" cy="3614738"/>
          </a:xfrm>
          <a:prstGeom prst="rect">
            <a:avLst/>
          </a:prstGeom>
          <a:noFill/>
          <a:ln w="9525">
            <a:solidFill>
              <a:srgbClr val="FFC081"/>
            </a:solidFill>
            <a:miter lim="800000"/>
            <a:headEnd/>
            <a:tailEnd/>
          </a:ln>
        </p:spPr>
      </p:pic>
      <p:sp>
        <p:nvSpPr>
          <p:cNvPr id="34822" name="Text Box 6"/>
          <p:cNvSpPr txBox="1">
            <a:spLocks noChangeArrowheads="1"/>
          </p:cNvSpPr>
          <p:nvPr/>
        </p:nvSpPr>
        <p:spPr bwMode="auto">
          <a:xfrm>
            <a:off x="1187450" y="5949950"/>
            <a:ext cx="4897438" cy="338138"/>
          </a:xfrm>
          <a:prstGeom prst="rect">
            <a:avLst/>
          </a:prstGeom>
          <a:noFill/>
          <a:ln w="9525">
            <a:noFill/>
            <a:miter lim="800000"/>
            <a:headEnd/>
            <a:tailEnd/>
          </a:ln>
        </p:spPr>
        <p:txBody>
          <a:bodyPr>
            <a:spAutoFit/>
          </a:bodyPr>
          <a:lstStyle/>
          <a:p>
            <a:pPr>
              <a:spcBef>
                <a:spcPct val="50000"/>
              </a:spcBef>
            </a:pPr>
            <a:r>
              <a:rPr lang="en-CA" sz="1600">
                <a:solidFill>
                  <a:schemeClr val="bg1"/>
                </a:solidFill>
                <a:latin typeface="Candara" pitchFamily="34" charset="0"/>
              </a:rPr>
              <a:t>Trans Canada Highway 1,  Fraser Canyon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Forest_l-r"/>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8234363" y="5876925"/>
            <a:ext cx="495300" cy="625475"/>
          </a:xfrm>
          <a:prstGeom prst="rect">
            <a:avLst/>
          </a:prstGeom>
          <a:noFill/>
          <a:ln w="9525">
            <a:noFill/>
            <a:miter lim="800000"/>
            <a:headEnd/>
            <a:tailEnd/>
          </a:ln>
        </p:spPr>
      </p:pic>
      <p:pic>
        <p:nvPicPr>
          <p:cNvPr id="5124" name="Picture 3" descr="Edge Contrast Block"/>
          <p:cNvPicPr>
            <a:picLocks noChangeAspect="1" noChangeArrowheads="1"/>
          </p:cNvPicPr>
          <p:nvPr/>
        </p:nvPicPr>
        <p:blipFill>
          <a:blip r:embed="rId4" cstate="print"/>
          <a:srcRect/>
          <a:stretch>
            <a:fillRect/>
          </a:stretch>
        </p:blipFill>
        <p:spPr bwMode="auto">
          <a:xfrm>
            <a:off x="914400" y="2265363"/>
            <a:ext cx="5867400" cy="3830637"/>
          </a:xfrm>
          <a:prstGeom prst="rect">
            <a:avLst/>
          </a:prstGeom>
          <a:noFill/>
          <a:ln w="9525">
            <a:solidFill>
              <a:srgbClr val="FFC081"/>
            </a:solidFill>
            <a:miter lim="800000"/>
            <a:headEnd/>
            <a:tailEnd/>
          </a:ln>
        </p:spPr>
      </p:pic>
      <p:sp>
        <p:nvSpPr>
          <p:cNvPr id="68612" name="Rectangle 4"/>
          <p:cNvSpPr>
            <a:spLocks noChangeArrowheads="1"/>
          </p:cNvSpPr>
          <p:nvPr/>
        </p:nvSpPr>
        <p:spPr bwMode="auto">
          <a:xfrm>
            <a:off x="838200" y="762000"/>
            <a:ext cx="7772400" cy="1143000"/>
          </a:xfrm>
          <a:prstGeom prst="rect">
            <a:avLst/>
          </a:prstGeom>
          <a:noFill/>
          <a:ln w="9525">
            <a:noFill/>
            <a:miter lim="800000"/>
            <a:headEnd/>
            <a:tailEnd/>
          </a:ln>
          <a:effectLst/>
        </p:spPr>
        <p:txBody>
          <a:bodyPr anchor="ctr"/>
          <a:lstStyle/>
          <a:p>
            <a:pPr>
              <a:defRPr/>
            </a:pPr>
            <a:r>
              <a:rPr lang="en-GB" sz="2400" b="1" dirty="0">
                <a:solidFill>
                  <a:srgbClr val="FFFF00"/>
                </a:solidFill>
                <a:effectLst>
                  <a:outerShdw blurRad="38100" dist="38100" dir="2700000" algn="tl">
                    <a:srgbClr val="000000"/>
                  </a:outerShdw>
                </a:effectLst>
                <a:latin typeface="Candara" pitchFamily="34" charset="0"/>
                <a:cs typeface="+mn-cs"/>
              </a:rPr>
              <a:t>Things that people find offensive:</a:t>
            </a:r>
            <a:r>
              <a:rPr lang="en-GB" sz="3600" b="1" dirty="0">
                <a:solidFill>
                  <a:srgbClr val="FFC081"/>
                </a:solidFill>
                <a:effectLst>
                  <a:outerShdw blurRad="38100" dist="38100" dir="2700000" algn="tl">
                    <a:srgbClr val="000000"/>
                  </a:outerShdw>
                </a:effectLst>
                <a:latin typeface="Arial" pitchFamily="34" charset="0"/>
                <a:cs typeface="+mn-cs"/>
              </a:rPr>
              <a:t/>
            </a:r>
            <a:br>
              <a:rPr lang="en-GB" sz="3600" b="1" dirty="0">
                <a:solidFill>
                  <a:srgbClr val="FFC081"/>
                </a:solidFill>
                <a:effectLst>
                  <a:outerShdw blurRad="38100" dist="38100" dir="2700000" algn="tl">
                    <a:srgbClr val="000000"/>
                  </a:outerShdw>
                </a:effectLst>
                <a:latin typeface="Arial" pitchFamily="34" charset="0"/>
                <a:cs typeface="+mn-cs"/>
              </a:rPr>
            </a:br>
            <a:endParaRPr lang="en-GB" sz="3600" b="1" dirty="0">
              <a:solidFill>
                <a:srgbClr val="FFC081"/>
              </a:solidFill>
              <a:effectLst>
                <a:outerShdw blurRad="38100" dist="38100" dir="2700000" algn="tl">
                  <a:srgbClr val="000000"/>
                </a:outerShdw>
              </a:effectLst>
              <a:latin typeface="Arial" pitchFamily="34" charset="0"/>
              <a:cs typeface="+mn-cs"/>
            </a:endParaRPr>
          </a:p>
        </p:txBody>
      </p:sp>
      <p:sp>
        <p:nvSpPr>
          <p:cNvPr id="5126" name="Rectangle 5"/>
          <p:cNvSpPr>
            <a:spLocks noChangeArrowheads="1"/>
          </p:cNvSpPr>
          <p:nvPr/>
        </p:nvSpPr>
        <p:spPr bwMode="auto">
          <a:xfrm>
            <a:off x="381000" y="1752600"/>
            <a:ext cx="3974976" cy="400110"/>
          </a:xfrm>
          <a:prstGeom prst="rect">
            <a:avLst/>
          </a:prstGeom>
          <a:noFill/>
          <a:ln w="9525">
            <a:noFill/>
            <a:miter lim="800000"/>
            <a:headEnd/>
            <a:tailEnd/>
          </a:ln>
        </p:spPr>
        <p:txBody>
          <a:bodyPr wrap="square">
            <a:spAutoFit/>
          </a:bodyPr>
          <a:lstStyle/>
          <a:p>
            <a:pPr lvl="1" eaLnBrk="0" hangingPunct="0"/>
            <a:r>
              <a:rPr lang="en-GB" b="1" dirty="0">
                <a:solidFill>
                  <a:srgbClr val="FFFFFF"/>
                </a:solidFill>
                <a:latin typeface="Candara" pitchFamily="34" charset="0"/>
              </a:rPr>
              <a:t>Sharp </a:t>
            </a:r>
            <a:r>
              <a:rPr lang="en-GB" b="1" dirty="0" smtClean="0">
                <a:solidFill>
                  <a:srgbClr val="FFFFFF"/>
                </a:solidFill>
                <a:latin typeface="Candara" pitchFamily="34" charset="0"/>
              </a:rPr>
              <a:t>Contrasts   </a:t>
            </a:r>
            <a:r>
              <a:rPr lang="en-GB" sz="1600" b="1" dirty="0" smtClean="0">
                <a:solidFill>
                  <a:srgbClr val="FFFFFF"/>
                </a:solidFill>
                <a:latin typeface="Candara" pitchFamily="34" charset="0"/>
              </a:rPr>
              <a:t>“hard edges”</a:t>
            </a:r>
            <a:endParaRPr lang="en-GB" sz="1600" b="1" dirty="0">
              <a:solidFill>
                <a:schemeClr val="accent1"/>
              </a:solidFill>
              <a:latin typeface="Candara" pitchFamily="34" charset="0"/>
            </a:endParaRPr>
          </a:p>
        </p:txBody>
      </p:sp>
      <p:graphicFrame>
        <p:nvGraphicFramePr>
          <p:cNvPr id="5122" name="Object 6"/>
          <p:cNvGraphicFramePr>
            <a:graphicFrameLocks noChangeAspect="1"/>
          </p:cNvGraphicFramePr>
          <p:nvPr/>
        </p:nvGraphicFramePr>
        <p:xfrm>
          <a:off x="5334000" y="1447800"/>
          <a:ext cx="2982913" cy="1687513"/>
        </p:xfrm>
        <a:graphic>
          <a:graphicData uri="http://schemas.openxmlformats.org/presentationml/2006/ole">
            <p:oleObj spid="_x0000_s5122" name="Worksheet" r:id="rId5" imgW="7862400" imgH="4449600" progId="Excel.Sheet.8">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DCR Hwy 19 Foreground.JPG"/>
          <p:cNvPicPr>
            <a:picLocks noChangeAspect="1"/>
          </p:cNvPicPr>
          <p:nvPr/>
        </p:nvPicPr>
        <p:blipFill>
          <a:blip r:embed="rId2" cstate="print"/>
          <a:srcRect/>
          <a:stretch>
            <a:fillRect/>
          </a:stretch>
        </p:blipFill>
        <p:spPr bwMode="auto">
          <a:xfrm>
            <a:off x="436563" y="290513"/>
            <a:ext cx="8312150" cy="6234112"/>
          </a:xfrm>
          <a:prstGeom prst="rect">
            <a:avLst/>
          </a:prstGeom>
          <a:noFill/>
          <a:ln w="9525">
            <a:noFill/>
            <a:miter lim="800000"/>
            <a:headEnd/>
            <a:tailEnd/>
          </a:ln>
        </p:spPr>
      </p:pic>
      <p:sp>
        <p:nvSpPr>
          <p:cNvPr id="69635" name="Rectangle 3"/>
          <p:cNvSpPr>
            <a:spLocks noChangeArrowheads="1"/>
          </p:cNvSpPr>
          <p:nvPr/>
        </p:nvSpPr>
        <p:spPr bwMode="auto">
          <a:xfrm>
            <a:off x="838200" y="762000"/>
            <a:ext cx="7772400" cy="1143000"/>
          </a:xfrm>
          <a:prstGeom prst="rect">
            <a:avLst/>
          </a:prstGeom>
          <a:noFill/>
          <a:ln w="9525">
            <a:noFill/>
            <a:miter lim="800000"/>
            <a:headEnd/>
            <a:tailEnd/>
          </a:ln>
          <a:effectLst/>
        </p:spPr>
        <p:txBody>
          <a:bodyPr anchor="ctr"/>
          <a:lstStyle/>
          <a:p>
            <a:pPr algn="ctr">
              <a:defRPr/>
            </a:pPr>
            <a:r>
              <a:rPr lang="en-GB" sz="2800" b="1" dirty="0">
                <a:solidFill>
                  <a:srgbClr val="FFFF00"/>
                </a:solidFill>
                <a:effectLst>
                  <a:outerShdw blurRad="38100" dist="38100" dir="2700000" algn="tl">
                    <a:srgbClr val="000000"/>
                  </a:outerShdw>
                </a:effectLst>
                <a:latin typeface="Candara" pitchFamily="34" charset="0"/>
                <a:cs typeface="+mn-cs"/>
              </a:rPr>
              <a:t>Things that people find offensive:</a:t>
            </a:r>
            <a:r>
              <a:rPr lang="en-GB" sz="3600" b="1" dirty="0">
                <a:solidFill>
                  <a:srgbClr val="FFC081"/>
                </a:solidFill>
                <a:effectLst>
                  <a:outerShdw blurRad="38100" dist="38100" dir="2700000" algn="tl">
                    <a:srgbClr val="000000"/>
                  </a:outerShdw>
                </a:effectLst>
                <a:latin typeface="Arial" pitchFamily="34" charset="0"/>
                <a:cs typeface="+mn-cs"/>
              </a:rPr>
              <a:t/>
            </a:r>
            <a:br>
              <a:rPr lang="en-GB" sz="3600" b="1" dirty="0">
                <a:solidFill>
                  <a:srgbClr val="FFC081"/>
                </a:solidFill>
                <a:effectLst>
                  <a:outerShdw blurRad="38100" dist="38100" dir="2700000" algn="tl">
                    <a:srgbClr val="000000"/>
                  </a:outerShdw>
                </a:effectLst>
                <a:latin typeface="Arial" pitchFamily="34" charset="0"/>
                <a:cs typeface="+mn-cs"/>
              </a:rPr>
            </a:br>
            <a:endParaRPr lang="en-GB" sz="3600" b="1" dirty="0">
              <a:solidFill>
                <a:srgbClr val="FFC081"/>
              </a:solidFill>
              <a:effectLst>
                <a:outerShdw blurRad="38100" dist="38100" dir="2700000" algn="tl">
                  <a:srgbClr val="000000"/>
                </a:outerShdw>
              </a:effectLst>
              <a:latin typeface="Arial" pitchFamily="34" charset="0"/>
              <a:cs typeface="+mn-cs"/>
            </a:endParaRPr>
          </a:p>
        </p:txBody>
      </p:sp>
      <p:sp>
        <p:nvSpPr>
          <p:cNvPr id="44036" name="Rectangle 4"/>
          <p:cNvSpPr>
            <a:spLocks noChangeArrowheads="1"/>
          </p:cNvSpPr>
          <p:nvPr/>
        </p:nvSpPr>
        <p:spPr bwMode="auto">
          <a:xfrm>
            <a:off x="2555875" y="1557338"/>
            <a:ext cx="4267200" cy="396875"/>
          </a:xfrm>
          <a:prstGeom prst="rect">
            <a:avLst/>
          </a:prstGeom>
          <a:noFill/>
          <a:ln w="9525">
            <a:noFill/>
            <a:miter lim="800000"/>
            <a:headEnd/>
            <a:tailEnd/>
          </a:ln>
        </p:spPr>
        <p:txBody>
          <a:bodyPr>
            <a:spAutoFit/>
          </a:bodyPr>
          <a:lstStyle/>
          <a:p>
            <a:pPr lvl="1" eaLnBrk="0" hangingPunct="0">
              <a:defRPr/>
            </a:pPr>
            <a:r>
              <a:rPr lang="en-GB" b="1" dirty="0">
                <a:solidFill>
                  <a:schemeClr val="accent1"/>
                </a:solidFill>
                <a:latin typeface="Candara" pitchFamily="34" charset="0"/>
                <a:cs typeface="+mn-cs"/>
              </a:rPr>
              <a:t> </a:t>
            </a:r>
            <a:r>
              <a:rPr lang="en-GB" b="1" dirty="0">
                <a:solidFill>
                  <a:srgbClr val="FFFFFF"/>
                </a:solidFill>
                <a:effectLst>
                  <a:outerShdw blurRad="38100" dist="38100" dir="2700000" algn="tl">
                    <a:srgbClr val="000000">
                      <a:alpha val="43137"/>
                    </a:srgbClr>
                  </a:outerShdw>
                </a:effectLst>
                <a:latin typeface="Candara" pitchFamily="34" charset="0"/>
                <a:cs typeface="+mn-cs"/>
              </a:rPr>
              <a:t>Roadside Debris/logging slash</a:t>
            </a:r>
            <a:endParaRPr lang="en-GB" b="1" dirty="0">
              <a:solidFill>
                <a:schemeClr val="accent1"/>
              </a:solidFill>
              <a:effectLst>
                <a:outerShdw blurRad="38100" dist="38100" dir="2700000" algn="tl">
                  <a:srgbClr val="000000">
                    <a:alpha val="43137"/>
                  </a:srgbClr>
                </a:outerShdw>
              </a:effectLst>
              <a:latin typeface="Candara" pitchFamily="34" charset="0"/>
              <a:cs typeface="+mn-cs"/>
            </a:endParaRPr>
          </a:p>
        </p:txBody>
      </p:sp>
      <p:sp>
        <p:nvSpPr>
          <p:cNvPr id="35845" name="TextBox 6"/>
          <p:cNvSpPr txBox="1">
            <a:spLocks noChangeArrowheads="1"/>
          </p:cNvSpPr>
          <p:nvPr/>
        </p:nvSpPr>
        <p:spPr bwMode="auto">
          <a:xfrm>
            <a:off x="2268538" y="6092825"/>
            <a:ext cx="6191250" cy="277813"/>
          </a:xfrm>
          <a:prstGeom prst="rect">
            <a:avLst/>
          </a:prstGeom>
          <a:noFill/>
          <a:ln w="9525">
            <a:noFill/>
            <a:miter lim="800000"/>
            <a:headEnd/>
            <a:tailEnd/>
          </a:ln>
        </p:spPr>
        <p:txBody>
          <a:bodyPr>
            <a:spAutoFit/>
          </a:bodyPr>
          <a:lstStyle/>
          <a:p>
            <a:r>
              <a:rPr lang="en-CA" sz="1200" i="1" dirty="0">
                <a:solidFill>
                  <a:schemeClr val="bg1"/>
                </a:solidFill>
                <a:latin typeface="Candara" pitchFamily="34" charset="0"/>
              </a:rPr>
              <a:t>Note- </a:t>
            </a:r>
            <a:r>
              <a:rPr lang="en-CA" sz="1200" i="1" dirty="0">
                <a:solidFill>
                  <a:srgbClr val="F5E677"/>
                </a:solidFill>
                <a:latin typeface="Candara" pitchFamily="34" charset="0"/>
              </a:rPr>
              <a:t>Forest Practices Board </a:t>
            </a:r>
            <a:r>
              <a:rPr lang="en-CA" sz="1200" i="1" dirty="0">
                <a:solidFill>
                  <a:schemeClr val="bg1"/>
                </a:solidFill>
                <a:latin typeface="Candara" pitchFamily="34" charset="0"/>
              </a:rPr>
              <a:t>audit Campbell River District </a:t>
            </a:r>
            <a:r>
              <a:rPr lang="en-CA" sz="1200" i="1" dirty="0" smtClean="0">
                <a:solidFill>
                  <a:schemeClr val="bg1"/>
                </a:solidFill>
                <a:latin typeface="Candara" pitchFamily="34" charset="0"/>
              </a:rPr>
              <a:t>(2005) </a:t>
            </a:r>
            <a:r>
              <a:rPr lang="en-CA" sz="1200" i="1" dirty="0">
                <a:solidFill>
                  <a:schemeClr val="bg1"/>
                </a:solidFill>
                <a:latin typeface="Candara" pitchFamily="34" charset="0"/>
              </a:rPr>
              <a:t>critical of roadside harvesting.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Text Box 2"/>
          <p:cNvSpPr txBox="1">
            <a:spLocks noChangeArrowheads="1"/>
          </p:cNvSpPr>
          <p:nvPr/>
        </p:nvSpPr>
        <p:spPr bwMode="auto">
          <a:xfrm>
            <a:off x="0" y="28892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Candara" pitchFamily="34" charset="0"/>
                <a:cs typeface="+mn-cs"/>
              </a:rPr>
              <a:t>Visual Landscape Inventory - What is it?</a:t>
            </a:r>
          </a:p>
        </p:txBody>
      </p:sp>
      <p:grpSp>
        <p:nvGrpSpPr>
          <p:cNvPr id="36867" name="Group 76"/>
          <p:cNvGrpSpPr>
            <a:grpSpLocks/>
          </p:cNvGrpSpPr>
          <p:nvPr/>
        </p:nvGrpSpPr>
        <p:grpSpPr bwMode="auto">
          <a:xfrm>
            <a:off x="1066800" y="3197225"/>
            <a:ext cx="2493963" cy="2517775"/>
            <a:chOff x="672" y="816"/>
            <a:chExt cx="1571" cy="1586"/>
          </a:xfrm>
        </p:grpSpPr>
        <p:grpSp>
          <p:nvGrpSpPr>
            <p:cNvPr id="36875" name="Group 77"/>
            <p:cNvGrpSpPr>
              <a:grpSpLocks/>
            </p:cNvGrpSpPr>
            <p:nvPr/>
          </p:nvGrpSpPr>
          <p:grpSpPr bwMode="auto">
            <a:xfrm>
              <a:off x="672" y="816"/>
              <a:ext cx="1571" cy="1586"/>
              <a:chOff x="672" y="816"/>
              <a:chExt cx="1571" cy="1586"/>
            </a:xfrm>
          </p:grpSpPr>
          <p:pic>
            <p:nvPicPr>
              <p:cNvPr id="36883" name="Picture 78" descr="Shuswap Lake Inventory"/>
              <p:cNvPicPr>
                <a:picLocks noChangeAspect="1" noChangeArrowheads="1"/>
              </p:cNvPicPr>
              <p:nvPr/>
            </p:nvPicPr>
            <p:blipFill>
              <a:blip r:embed="rId2" cstate="print">
                <a:lum bright="12000"/>
              </a:blip>
              <a:srcRect/>
              <a:stretch>
                <a:fillRect/>
              </a:stretch>
            </p:blipFill>
            <p:spPr bwMode="auto">
              <a:xfrm>
                <a:off x="672" y="816"/>
                <a:ext cx="1571" cy="1586"/>
              </a:xfrm>
              <a:prstGeom prst="rect">
                <a:avLst/>
              </a:prstGeom>
              <a:noFill/>
              <a:ln w="9525">
                <a:solidFill>
                  <a:schemeClr val="tx1"/>
                </a:solidFill>
                <a:miter lim="800000"/>
                <a:headEnd/>
                <a:tailEnd/>
              </a:ln>
            </p:spPr>
          </p:pic>
          <p:sp>
            <p:nvSpPr>
              <p:cNvPr id="36884" name="Text Box 79"/>
              <p:cNvSpPr txBox="1">
                <a:spLocks noChangeArrowheads="1"/>
              </p:cNvSpPr>
              <p:nvPr/>
            </p:nvSpPr>
            <p:spPr bwMode="auto">
              <a:xfrm>
                <a:off x="1356" y="1008"/>
                <a:ext cx="116" cy="135"/>
              </a:xfrm>
              <a:prstGeom prst="rect">
                <a:avLst/>
              </a:prstGeom>
              <a:noFill/>
              <a:ln w="9525">
                <a:noFill/>
                <a:miter lim="800000"/>
                <a:headEnd/>
                <a:tailEnd/>
              </a:ln>
            </p:spPr>
            <p:txBody>
              <a:bodyPr>
                <a:spAutoFit/>
              </a:bodyPr>
              <a:lstStyle/>
              <a:p>
                <a:pPr>
                  <a:spcBef>
                    <a:spcPct val="50000"/>
                  </a:spcBef>
                </a:pPr>
                <a:r>
                  <a:rPr lang="en-GB" sz="800" b="1">
                    <a:solidFill>
                      <a:srgbClr val="800000"/>
                    </a:solidFill>
                    <a:latin typeface="Arial" charset="0"/>
                  </a:rPr>
                  <a:t>A</a:t>
                </a:r>
              </a:p>
            </p:txBody>
          </p:sp>
          <p:sp>
            <p:nvSpPr>
              <p:cNvPr id="36885" name="Line 80"/>
              <p:cNvSpPr>
                <a:spLocks noChangeShapeType="1"/>
              </p:cNvSpPr>
              <p:nvPr/>
            </p:nvSpPr>
            <p:spPr bwMode="auto">
              <a:xfrm flipV="1">
                <a:off x="1488" y="1680"/>
                <a:ext cx="480" cy="720"/>
              </a:xfrm>
              <a:prstGeom prst="line">
                <a:avLst/>
              </a:prstGeom>
              <a:noFill/>
              <a:ln w="12700">
                <a:solidFill>
                  <a:srgbClr val="800000"/>
                </a:solidFill>
                <a:round/>
                <a:headEnd/>
                <a:tailEnd type="triangle" w="med" len="med"/>
              </a:ln>
            </p:spPr>
            <p:txBody>
              <a:bodyPr wrap="none" anchor="ctr"/>
              <a:lstStyle/>
              <a:p>
                <a:endParaRPr lang="en-CA"/>
              </a:p>
            </p:txBody>
          </p:sp>
          <p:sp>
            <p:nvSpPr>
              <p:cNvPr id="36886" name="Line 81"/>
              <p:cNvSpPr>
                <a:spLocks noChangeShapeType="1"/>
              </p:cNvSpPr>
              <p:nvPr/>
            </p:nvSpPr>
            <p:spPr bwMode="auto">
              <a:xfrm flipH="1" flipV="1">
                <a:off x="912" y="1680"/>
                <a:ext cx="480" cy="720"/>
              </a:xfrm>
              <a:prstGeom prst="line">
                <a:avLst/>
              </a:prstGeom>
              <a:noFill/>
              <a:ln w="12700">
                <a:solidFill>
                  <a:srgbClr val="800000"/>
                </a:solidFill>
                <a:round/>
                <a:headEnd/>
                <a:tailEnd type="triangle" w="med" len="med"/>
              </a:ln>
            </p:spPr>
            <p:txBody>
              <a:bodyPr wrap="none" anchor="ctr"/>
              <a:lstStyle/>
              <a:p>
                <a:endParaRPr lang="en-CA"/>
              </a:p>
            </p:txBody>
          </p:sp>
        </p:grpSp>
        <p:grpSp>
          <p:nvGrpSpPr>
            <p:cNvPr id="36876" name="Group 82"/>
            <p:cNvGrpSpPr>
              <a:grpSpLocks/>
            </p:cNvGrpSpPr>
            <p:nvPr/>
          </p:nvGrpSpPr>
          <p:grpSpPr bwMode="auto">
            <a:xfrm>
              <a:off x="1058" y="1116"/>
              <a:ext cx="384" cy="266"/>
              <a:chOff x="1056" y="1116"/>
              <a:chExt cx="384" cy="266"/>
            </a:xfrm>
          </p:grpSpPr>
          <p:sp>
            <p:nvSpPr>
              <p:cNvPr id="36878" name="Text Box 83"/>
              <p:cNvSpPr txBox="1">
                <a:spLocks noChangeArrowheads="1"/>
              </p:cNvSpPr>
              <p:nvPr/>
            </p:nvSpPr>
            <p:spPr bwMode="auto">
              <a:xfrm>
                <a:off x="1107" y="1116"/>
                <a:ext cx="288" cy="116"/>
              </a:xfrm>
              <a:prstGeom prst="rect">
                <a:avLst/>
              </a:prstGeom>
              <a:noFill/>
              <a:ln w="9525">
                <a:noFill/>
                <a:miter lim="800000"/>
                <a:headEnd/>
                <a:tailEnd/>
              </a:ln>
            </p:spPr>
            <p:txBody>
              <a:bodyPr>
                <a:spAutoFit/>
              </a:bodyPr>
              <a:lstStyle/>
              <a:p>
                <a:pPr algn="ctr">
                  <a:spcBef>
                    <a:spcPct val="50000"/>
                  </a:spcBef>
                </a:pPr>
                <a:r>
                  <a:rPr lang="en-GB" sz="600">
                    <a:solidFill>
                      <a:srgbClr val="336600"/>
                    </a:solidFill>
                    <a:latin typeface="Arial" charset="0"/>
                  </a:rPr>
                  <a:t>0005</a:t>
                </a:r>
              </a:p>
            </p:txBody>
          </p:sp>
          <p:sp>
            <p:nvSpPr>
              <p:cNvPr id="36879" name="Text Box 84"/>
              <p:cNvSpPr txBox="1">
                <a:spLocks noChangeArrowheads="1"/>
              </p:cNvSpPr>
              <p:nvPr/>
            </p:nvSpPr>
            <p:spPr bwMode="auto">
              <a:xfrm>
                <a:off x="1143" y="1191"/>
                <a:ext cx="207" cy="116"/>
              </a:xfrm>
              <a:prstGeom prst="rect">
                <a:avLst/>
              </a:prstGeom>
              <a:noFill/>
              <a:ln w="9525">
                <a:noFill/>
                <a:miter lim="800000"/>
                <a:headEnd/>
                <a:tailEnd/>
              </a:ln>
            </p:spPr>
            <p:txBody>
              <a:bodyPr>
                <a:spAutoFit/>
              </a:bodyPr>
              <a:lstStyle/>
              <a:p>
                <a:pPr algn="ctr">
                  <a:spcBef>
                    <a:spcPct val="50000"/>
                  </a:spcBef>
                </a:pPr>
                <a:r>
                  <a:rPr lang="en-GB" sz="600">
                    <a:solidFill>
                      <a:srgbClr val="336600"/>
                    </a:solidFill>
                    <a:latin typeface="Arial" charset="0"/>
                  </a:rPr>
                  <a:t>PR</a:t>
                </a:r>
              </a:p>
            </p:txBody>
          </p:sp>
          <p:sp>
            <p:nvSpPr>
              <p:cNvPr id="36880" name="Text Box 85"/>
              <p:cNvSpPr txBox="1">
                <a:spLocks noChangeArrowheads="1"/>
              </p:cNvSpPr>
              <p:nvPr/>
            </p:nvSpPr>
            <p:spPr bwMode="auto">
              <a:xfrm>
                <a:off x="1056" y="1266"/>
                <a:ext cx="384" cy="116"/>
              </a:xfrm>
              <a:prstGeom prst="rect">
                <a:avLst/>
              </a:prstGeom>
              <a:noFill/>
              <a:ln w="9525">
                <a:noFill/>
                <a:miter lim="800000"/>
                <a:headEnd/>
                <a:tailEnd/>
              </a:ln>
            </p:spPr>
            <p:txBody>
              <a:bodyPr>
                <a:spAutoFit/>
              </a:bodyPr>
              <a:lstStyle/>
              <a:p>
                <a:pPr algn="ctr">
                  <a:spcBef>
                    <a:spcPct val="50000"/>
                  </a:spcBef>
                </a:pPr>
                <a:r>
                  <a:rPr lang="en-GB" sz="600">
                    <a:solidFill>
                      <a:srgbClr val="336600"/>
                    </a:solidFill>
                    <a:latin typeface="Arial" charset="0"/>
                  </a:rPr>
                  <a:t>M/H/H/H</a:t>
                </a:r>
              </a:p>
            </p:txBody>
          </p:sp>
          <p:sp>
            <p:nvSpPr>
              <p:cNvPr id="36881" name="Line 86"/>
              <p:cNvSpPr>
                <a:spLocks noChangeShapeType="1"/>
              </p:cNvSpPr>
              <p:nvPr/>
            </p:nvSpPr>
            <p:spPr bwMode="auto">
              <a:xfrm>
                <a:off x="1068" y="1299"/>
                <a:ext cx="336" cy="0"/>
              </a:xfrm>
              <a:prstGeom prst="line">
                <a:avLst/>
              </a:prstGeom>
              <a:noFill/>
              <a:ln w="9525">
                <a:solidFill>
                  <a:srgbClr val="006600"/>
                </a:solidFill>
                <a:round/>
                <a:headEnd/>
                <a:tailEnd/>
              </a:ln>
            </p:spPr>
            <p:txBody>
              <a:bodyPr wrap="none" anchor="ctr"/>
              <a:lstStyle/>
              <a:p>
                <a:endParaRPr lang="en-CA"/>
              </a:p>
            </p:txBody>
          </p:sp>
          <p:sp>
            <p:nvSpPr>
              <p:cNvPr id="36882" name="Line 87"/>
              <p:cNvSpPr>
                <a:spLocks noChangeShapeType="1"/>
              </p:cNvSpPr>
              <p:nvPr/>
            </p:nvSpPr>
            <p:spPr bwMode="auto">
              <a:xfrm>
                <a:off x="1056" y="1371"/>
                <a:ext cx="345" cy="0"/>
              </a:xfrm>
              <a:prstGeom prst="line">
                <a:avLst/>
              </a:prstGeom>
              <a:noFill/>
              <a:ln w="9525">
                <a:solidFill>
                  <a:srgbClr val="006600"/>
                </a:solidFill>
                <a:round/>
                <a:headEnd/>
                <a:tailEnd/>
              </a:ln>
            </p:spPr>
            <p:txBody>
              <a:bodyPr wrap="none" anchor="ctr"/>
              <a:lstStyle/>
              <a:p>
                <a:endParaRPr lang="en-CA"/>
              </a:p>
            </p:txBody>
          </p:sp>
        </p:grpSp>
        <p:sp>
          <p:nvSpPr>
            <p:cNvPr id="36877" name="Text Box 88"/>
            <p:cNvSpPr txBox="1">
              <a:spLocks noChangeArrowheads="1"/>
            </p:cNvSpPr>
            <p:nvPr/>
          </p:nvSpPr>
          <p:spPr bwMode="auto">
            <a:xfrm>
              <a:off x="1172" y="1348"/>
              <a:ext cx="144" cy="116"/>
            </a:xfrm>
            <a:prstGeom prst="rect">
              <a:avLst/>
            </a:prstGeom>
            <a:noFill/>
            <a:ln w="9525">
              <a:noFill/>
              <a:miter lim="800000"/>
              <a:headEnd/>
              <a:tailEnd/>
            </a:ln>
          </p:spPr>
          <p:txBody>
            <a:bodyPr>
              <a:spAutoFit/>
            </a:bodyPr>
            <a:lstStyle/>
            <a:p>
              <a:pPr>
                <a:spcBef>
                  <a:spcPct val="50000"/>
                </a:spcBef>
              </a:pPr>
              <a:r>
                <a:rPr lang="en-GB" sz="600">
                  <a:solidFill>
                    <a:srgbClr val="336600"/>
                  </a:solidFill>
                  <a:latin typeface="Arial" charset="0"/>
                </a:rPr>
                <a:t>3</a:t>
              </a:r>
            </a:p>
          </p:txBody>
        </p:sp>
      </p:grpSp>
      <p:grpSp>
        <p:nvGrpSpPr>
          <p:cNvPr id="36868" name="Group 89"/>
          <p:cNvGrpSpPr>
            <a:grpSpLocks/>
          </p:cNvGrpSpPr>
          <p:nvPr/>
        </p:nvGrpSpPr>
        <p:grpSpPr bwMode="auto">
          <a:xfrm>
            <a:off x="990600" y="1143000"/>
            <a:ext cx="2870200" cy="1819275"/>
            <a:chOff x="544" y="2448"/>
            <a:chExt cx="1808" cy="1146"/>
          </a:xfrm>
        </p:grpSpPr>
        <p:pic>
          <p:nvPicPr>
            <p:cNvPr id="36871" name="Picture 90" descr="Shuswap Lake Perspective View"/>
            <p:cNvPicPr>
              <a:picLocks noChangeAspect="1" noChangeArrowheads="1"/>
            </p:cNvPicPr>
            <p:nvPr/>
          </p:nvPicPr>
          <p:blipFill>
            <a:blip r:embed="rId3" cstate="print"/>
            <a:srcRect/>
            <a:stretch>
              <a:fillRect/>
            </a:stretch>
          </p:blipFill>
          <p:spPr bwMode="auto">
            <a:xfrm>
              <a:off x="544" y="2448"/>
              <a:ext cx="1808" cy="1142"/>
            </a:xfrm>
            <a:prstGeom prst="rect">
              <a:avLst/>
            </a:prstGeom>
            <a:noFill/>
            <a:ln w="9525">
              <a:solidFill>
                <a:schemeClr val="tx2"/>
              </a:solidFill>
              <a:miter lim="800000"/>
              <a:headEnd/>
              <a:tailEnd/>
            </a:ln>
          </p:spPr>
        </p:pic>
        <p:sp>
          <p:nvSpPr>
            <p:cNvPr id="36872" name="Text Box 91"/>
            <p:cNvSpPr txBox="1">
              <a:spLocks noChangeArrowheads="1"/>
            </p:cNvSpPr>
            <p:nvPr/>
          </p:nvSpPr>
          <p:spPr bwMode="auto">
            <a:xfrm>
              <a:off x="1356" y="2547"/>
              <a:ext cx="116" cy="135"/>
            </a:xfrm>
            <a:prstGeom prst="rect">
              <a:avLst/>
            </a:prstGeom>
            <a:noFill/>
            <a:ln w="9525">
              <a:noFill/>
              <a:miter lim="800000"/>
              <a:headEnd/>
              <a:tailEnd/>
            </a:ln>
          </p:spPr>
          <p:txBody>
            <a:bodyPr>
              <a:spAutoFit/>
            </a:bodyPr>
            <a:lstStyle/>
            <a:p>
              <a:pPr>
                <a:spcBef>
                  <a:spcPct val="50000"/>
                </a:spcBef>
              </a:pPr>
              <a:r>
                <a:rPr lang="en-GB" sz="800" b="1">
                  <a:solidFill>
                    <a:srgbClr val="800000"/>
                  </a:solidFill>
                  <a:latin typeface="Arial" charset="0"/>
                </a:rPr>
                <a:t>A</a:t>
              </a:r>
            </a:p>
          </p:txBody>
        </p:sp>
        <p:sp>
          <p:nvSpPr>
            <p:cNvPr id="36873" name="Line 92"/>
            <p:cNvSpPr>
              <a:spLocks noChangeShapeType="1"/>
            </p:cNvSpPr>
            <p:nvPr/>
          </p:nvSpPr>
          <p:spPr bwMode="auto">
            <a:xfrm flipH="1" flipV="1">
              <a:off x="675" y="3018"/>
              <a:ext cx="672" cy="576"/>
            </a:xfrm>
            <a:prstGeom prst="line">
              <a:avLst/>
            </a:prstGeom>
            <a:noFill/>
            <a:ln w="12700">
              <a:solidFill>
                <a:srgbClr val="800000"/>
              </a:solidFill>
              <a:round/>
              <a:headEnd/>
              <a:tailEnd type="triangle" w="med" len="med"/>
            </a:ln>
          </p:spPr>
          <p:txBody>
            <a:bodyPr wrap="none" anchor="ctr"/>
            <a:lstStyle/>
            <a:p>
              <a:endParaRPr lang="en-CA"/>
            </a:p>
          </p:txBody>
        </p:sp>
        <p:sp>
          <p:nvSpPr>
            <p:cNvPr id="36874" name="Line 93"/>
            <p:cNvSpPr>
              <a:spLocks noChangeShapeType="1"/>
            </p:cNvSpPr>
            <p:nvPr/>
          </p:nvSpPr>
          <p:spPr bwMode="auto">
            <a:xfrm flipV="1">
              <a:off x="1536" y="3018"/>
              <a:ext cx="720" cy="576"/>
            </a:xfrm>
            <a:prstGeom prst="line">
              <a:avLst/>
            </a:prstGeom>
            <a:noFill/>
            <a:ln w="12700">
              <a:solidFill>
                <a:srgbClr val="800000"/>
              </a:solidFill>
              <a:round/>
              <a:headEnd/>
              <a:tailEnd type="triangle" w="med" len="med"/>
            </a:ln>
          </p:spPr>
          <p:txBody>
            <a:bodyPr wrap="none" anchor="ctr"/>
            <a:lstStyle/>
            <a:p>
              <a:endParaRPr lang="en-CA"/>
            </a:p>
          </p:txBody>
        </p:sp>
      </p:grpSp>
      <p:sp>
        <p:nvSpPr>
          <p:cNvPr id="36869" name="Rectangle 94"/>
          <p:cNvSpPr>
            <a:spLocks noChangeArrowheads="1"/>
          </p:cNvSpPr>
          <p:nvPr/>
        </p:nvSpPr>
        <p:spPr bwMode="auto">
          <a:xfrm>
            <a:off x="4191000" y="1143000"/>
            <a:ext cx="4572000" cy="4953000"/>
          </a:xfrm>
          <a:prstGeom prst="rect">
            <a:avLst/>
          </a:prstGeom>
          <a:noFill/>
          <a:ln w="12700">
            <a:noFill/>
            <a:miter lim="800000"/>
            <a:headEnd/>
            <a:tailEnd/>
          </a:ln>
        </p:spPr>
        <p:txBody>
          <a:bodyPr/>
          <a:lstStyle/>
          <a:p>
            <a:pPr>
              <a:spcBef>
                <a:spcPct val="20000"/>
              </a:spcBef>
              <a:buClr>
                <a:schemeClr val="tx2"/>
              </a:buClr>
              <a:buFont typeface="Monotype Sorts" pitchFamily="-112" charset="2"/>
              <a:buNone/>
            </a:pPr>
            <a:r>
              <a:rPr lang="en-GB" sz="1800">
                <a:solidFill>
                  <a:srgbClr val="F5E677"/>
                </a:solidFill>
                <a:latin typeface="Candara" pitchFamily="34" charset="0"/>
              </a:rPr>
              <a:t>It is the identification, classification and recording of visual values on maps.</a:t>
            </a:r>
          </a:p>
          <a:p>
            <a:pPr>
              <a:spcBef>
                <a:spcPct val="20000"/>
              </a:spcBef>
              <a:buClr>
                <a:srgbClr val="800000"/>
              </a:buClr>
              <a:buSzPct val="50000"/>
              <a:buFont typeface="Monotype Sorts" pitchFamily="-112" charset="2"/>
              <a:buNone/>
            </a:pPr>
            <a:endParaRPr lang="en-GB" sz="1800">
              <a:solidFill>
                <a:srgbClr val="F5E677"/>
              </a:solidFill>
              <a:latin typeface="Candara" pitchFamily="34" charset="0"/>
            </a:endParaRPr>
          </a:p>
          <a:p>
            <a:pPr>
              <a:spcBef>
                <a:spcPct val="20000"/>
              </a:spcBef>
              <a:buClr>
                <a:srgbClr val="800000"/>
              </a:buClr>
              <a:buSzPct val="50000"/>
              <a:buFont typeface="Monotype Sorts" pitchFamily="-112" charset="2"/>
              <a:buNone/>
            </a:pPr>
            <a:r>
              <a:rPr lang="en-GB" sz="1800">
                <a:solidFill>
                  <a:srgbClr val="F5E677"/>
                </a:solidFill>
                <a:latin typeface="Candara" pitchFamily="34" charset="0"/>
              </a:rPr>
              <a:t>In the case of Visuals, the visible landscape is physically mapped from specific view locations and by travelling waterways and highway corridors.</a:t>
            </a:r>
          </a:p>
          <a:p>
            <a:pPr>
              <a:spcBef>
                <a:spcPct val="20000"/>
              </a:spcBef>
              <a:buClr>
                <a:srgbClr val="800000"/>
              </a:buClr>
              <a:buSzPct val="50000"/>
              <a:buFont typeface="Monotype Sorts" pitchFamily="-112" charset="2"/>
              <a:buNone/>
            </a:pPr>
            <a:endParaRPr lang="en-GB" sz="1800">
              <a:solidFill>
                <a:srgbClr val="F5E677"/>
              </a:solidFill>
              <a:latin typeface="Candara" pitchFamily="34" charset="0"/>
            </a:endParaRPr>
          </a:p>
          <a:p>
            <a:pPr>
              <a:spcBef>
                <a:spcPct val="20000"/>
              </a:spcBef>
              <a:buClr>
                <a:srgbClr val="800000"/>
              </a:buClr>
              <a:buSzPct val="50000"/>
              <a:buFont typeface="Monotype Sorts" pitchFamily="-112" charset="2"/>
              <a:buNone/>
            </a:pPr>
            <a:r>
              <a:rPr lang="en-GB" sz="1800">
                <a:solidFill>
                  <a:srgbClr val="F5E677"/>
                </a:solidFill>
                <a:latin typeface="Candara" pitchFamily="34" charset="0"/>
              </a:rPr>
              <a:t>As the landscape is mapped, it is assessed using </a:t>
            </a:r>
            <a:r>
              <a:rPr lang="en-GB" sz="1800" b="1">
                <a:solidFill>
                  <a:srgbClr val="FFFF00"/>
                </a:solidFill>
                <a:latin typeface="Candara" pitchFamily="34" charset="0"/>
              </a:rPr>
              <a:t>35</a:t>
            </a:r>
            <a:r>
              <a:rPr lang="en-GB" sz="1800">
                <a:solidFill>
                  <a:srgbClr val="F5E677"/>
                </a:solidFill>
                <a:latin typeface="Candara" pitchFamily="34" charset="0"/>
              </a:rPr>
              <a:t> factors and rated for its visual sensitivity to forest alterations.  Culminates in an assigned </a:t>
            </a:r>
            <a:r>
              <a:rPr lang="en-GB" sz="1800">
                <a:solidFill>
                  <a:srgbClr val="FFFF00"/>
                </a:solidFill>
                <a:latin typeface="Candara" pitchFamily="34" charset="0"/>
              </a:rPr>
              <a:t>Visual Sensitivity Class, </a:t>
            </a:r>
            <a:r>
              <a:rPr lang="en-GB" sz="1800">
                <a:solidFill>
                  <a:srgbClr val="F5E677"/>
                </a:solidFill>
                <a:latin typeface="Candara" pitchFamily="34" charset="0"/>
              </a:rPr>
              <a:t>1-5 score. </a:t>
            </a:r>
          </a:p>
        </p:txBody>
      </p:sp>
      <p:sp>
        <p:nvSpPr>
          <p:cNvPr id="36870" name="Rectangle 25"/>
          <p:cNvSpPr>
            <a:spLocks noChangeArrowheads="1"/>
          </p:cNvSpPr>
          <p:nvPr/>
        </p:nvSpPr>
        <p:spPr bwMode="auto">
          <a:xfrm>
            <a:off x="4284663" y="5229225"/>
            <a:ext cx="4319587" cy="1108075"/>
          </a:xfrm>
          <a:prstGeom prst="rect">
            <a:avLst/>
          </a:prstGeom>
          <a:noFill/>
          <a:ln w="9525">
            <a:noFill/>
            <a:miter lim="800000"/>
            <a:headEnd/>
            <a:tailEnd/>
          </a:ln>
        </p:spPr>
        <p:txBody>
          <a:bodyPr>
            <a:spAutoFit/>
          </a:bodyPr>
          <a:lstStyle/>
          <a:p>
            <a:pPr eaLnBrk="0" hangingPunct="0">
              <a:spcBef>
                <a:spcPct val="50000"/>
              </a:spcBef>
              <a:buClr>
                <a:srgbClr val="FFFF66"/>
              </a:buClr>
              <a:buFont typeface="Wingdings" pitchFamily="-112" charset="2"/>
              <a:buChar char="§"/>
            </a:pPr>
            <a:r>
              <a:rPr lang="en-GB" sz="1200" b="1" dirty="0">
                <a:solidFill>
                  <a:srgbClr val="ECEA94"/>
                </a:solidFill>
              </a:rPr>
              <a:t> </a:t>
            </a:r>
            <a:r>
              <a:rPr lang="en-GB" sz="1200" b="1" dirty="0">
                <a:solidFill>
                  <a:schemeClr val="bg1"/>
                </a:solidFill>
                <a:latin typeface="Garamond" pitchFamily="18" charset="0"/>
              </a:rPr>
              <a:t>Inventories on TSAs are done by licensees using FIA funds or by </a:t>
            </a:r>
            <a:r>
              <a:rPr lang="en-GB" sz="1200" b="1" dirty="0" smtClean="0">
                <a:solidFill>
                  <a:schemeClr val="bg1"/>
                </a:solidFill>
                <a:latin typeface="Garamond" pitchFamily="18" charset="0"/>
              </a:rPr>
              <a:t>MFLNRO </a:t>
            </a:r>
            <a:r>
              <a:rPr lang="en-GB" sz="1200" b="1" dirty="0">
                <a:solidFill>
                  <a:schemeClr val="bg1"/>
                </a:solidFill>
                <a:latin typeface="Garamond" pitchFamily="18" charset="0"/>
              </a:rPr>
              <a:t>where required.  </a:t>
            </a:r>
            <a:r>
              <a:rPr lang="en-GB" sz="1200" b="1" dirty="0">
                <a:solidFill>
                  <a:schemeClr val="bg1"/>
                </a:solidFill>
                <a:latin typeface="Candara" pitchFamily="34" charset="0"/>
              </a:rPr>
              <a:t>TFL Licensees are required to maintain an Inventory of forest resources at own expense.</a:t>
            </a:r>
          </a:p>
          <a:p>
            <a:pPr eaLnBrk="0" hangingPunct="0">
              <a:spcBef>
                <a:spcPct val="50000"/>
              </a:spcBef>
              <a:buClr>
                <a:srgbClr val="FFFF66"/>
              </a:buClr>
              <a:buFont typeface="Wingdings" pitchFamily="-112" charset="2"/>
              <a:buChar char="§"/>
            </a:pPr>
            <a:r>
              <a:rPr lang="en-GB" sz="1200" b="1" dirty="0">
                <a:solidFill>
                  <a:schemeClr val="bg1"/>
                </a:solidFill>
                <a:latin typeface="Candara" pitchFamily="34" charset="0"/>
              </a:rPr>
              <a:t> Government maintains VLI inventory in </a:t>
            </a:r>
            <a:r>
              <a:rPr lang="en-GB" sz="1200" b="1" dirty="0" smtClean="0">
                <a:solidFill>
                  <a:schemeClr val="bg1"/>
                </a:solidFill>
                <a:latin typeface="Candara" pitchFamily="34" charset="0"/>
              </a:rPr>
              <a:t>BC Geographic </a:t>
            </a:r>
            <a:r>
              <a:rPr lang="en-GB" sz="1200" b="1" dirty="0">
                <a:solidFill>
                  <a:schemeClr val="bg1"/>
                </a:solidFill>
                <a:latin typeface="Candara" pitchFamily="34" charset="0"/>
              </a:rPr>
              <a:t>Data Warehouse.</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nchor="t"/>
          <a:lstStyle/>
          <a:p>
            <a:pPr eaLnBrk="1" hangingPunct="1">
              <a:defRPr/>
            </a:pPr>
            <a:r>
              <a:rPr lang="en-CA" sz="32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Visual Sensitivity Class (VSC)</a:t>
            </a:r>
          </a:p>
        </p:txBody>
      </p:sp>
      <p:sp>
        <p:nvSpPr>
          <p:cNvPr id="37891" name="Rectangle 3"/>
          <p:cNvSpPr>
            <a:spLocks noGrp="1" noChangeArrowheads="1"/>
          </p:cNvSpPr>
          <p:nvPr>
            <p:ph idx="1"/>
          </p:nvPr>
        </p:nvSpPr>
        <p:spPr>
          <a:xfrm>
            <a:off x="611188" y="1052513"/>
            <a:ext cx="8137525" cy="936625"/>
          </a:xfrm>
        </p:spPr>
        <p:txBody>
          <a:bodyPr/>
          <a:lstStyle/>
          <a:p>
            <a:pPr eaLnBrk="1" hangingPunct="1">
              <a:buFontTx/>
              <a:buNone/>
            </a:pPr>
            <a:r>
              <a:rPr lang="en-CA" sz="1800" dirty="0" smtClean="0">
                <a:solidFill>
                  <a:schemeClr val="bg1"/>
                </a:solidFill>
                <a:latin typeface="Candara" pitchFamily="34" charset="0"/>
              </a:rPr>
              <a:t>Rates the sensitivity of the landscape to visual alteration based on the</a:t>
            </a:r>
          </a:p>
          <a:p>
            <a:pPr eaLnBrk="1" hangingPunct="1">
              <a:buFontTx/>
              <a:buNone/>
            </a:pPr>
            <a:r>
              <a:rPr lang="en-CA" sz="1800" dirty="0" smtClean="0">
                <a:solidFill>
                  <a:schemeClr val="bg1"/>
                </a:solidFill>
                <a:latin typeface="Candara" pitchFamily="34" charset="0"/>
              </a:rPr>
              <a:t>biophysical , viewing and viewer-related characteristics. </a:t>
            </a:r>
          </a:p>
          <a:p>
            <a:pPr eaLnBrk="1" hangingPunct="1">
              <a:buFontTx/>
              <a:buNone/>
            </a:pPr>
            <a:endParaRPr lang="en-CA" sz="2400" dirty="0" smtClean="0"/>
          </a:p>
          <a:p>
            <a:pPr eaLnBrk="1" hangingPunct="1">
              <a:buFontTx/>
              <a:buNone/>
            </a:pPr>
            <a:endParaRPr lang="en-CA" sz="2400" b="1" dirty="0" smtClean="0"/>
          </a:p>
          <a:p>
            <a:pPr eaLnBrk="1" hangingPunct="1">
              <a:buFontTx/>
              <a:buNone/>
            </a:pPr>
            <a:endParaRPr lang="en-CA" sz="2400" dirty="0" smtClean="0"/>
          </a:p>
        </p:txBody>
      </p:sp>
      <p:sp>
        <p:nvSpPr>
          <p:cNvPr id="37892" name="Rectangle 79"/>
          <p:cNvSpPr>
            <a:spLocks noChangeArrowheads="1"/>
          </p:cNvSpPr>
          <p:nvPr/>
        </p:nvSpPr>
        <p:spPr bwMode="auto">
          <a:xfrm>
            <a:off x="6142038" y="1989138"/>
            <a:ext cx="2087562" cy="923925"/>
          </a:xfrm>
          <a:prstGeom prst="rect">
            <a:avLst/>
          </a:prstGeom>
          <a:noFill/>
          <a:ln w="9525">
            <a:noFill/>
            <a:miter lim="800000"/>
            <a:headEnd/>
            <a:tailEnd/>
          </a:ln>
        </p:spPr>
        <p:txBody>
          <a:bodyPr>
            <a:spAutoFit/>
          </a:bodyPr>
          <a:lstStyle/>
          <a:p>
            <a:r>
              <a:rPr lang="en-CA" sz="1800" b="1">
                <a:solidFill>
                  <a:srgbClr val="00B050"/>
                </a:solidFill>
                <a:latin typeface="Candara" pitchFamily="34" charset="0"/>
              </a:rPr>
              <a:t>Class 5 </a:t>
            </a:r>
          </a:p>
          <a:p>
            <a:r>
              <a:rPr lang="en-CA" sz="1800" b="1">
                <a:solidFill>
                  <a:srgbClr val="00B050"/>
                </a:solidFill>
                <a:latin typeface="Candara" pitchFamily="34" charset="0"/>
              </a:rPr>
              <a:t>Very low sensitivity to alteration.</a:t>
            </a:r>
          </a:p>
        </p:txBody>
      </p:sp>
      <p:sp>
        <p:nvSpPr>
          <p:cNvPr id="37893" name="Rectangle 81"/>
          <p:cNvSpPr>
            <a:spLocks noChangeArrowheads="1"/>
          </p:cNvSpPr>
          <p:nvPr/>
        </p:nvSpPr>
        <p:spPr bwMode="auto">
          <a:xfrm>
            <a:off x="611188" y="1989138"/>
            <a:ext cx="2305050" cy="923925"/>
          </a:xfrm>
          <a:prstGeom prst="rect">
            <a:avLst/>
          </a:prstGeom>
          <a:noFill/>
          <a:ln w="9525">
            <a:noFill/>
            <a:miter lim="800000"/>
            <a:headEnd/>
            <a:tailEnd/>
          </a:ln>
        </p:spPr>
        <p:txBody>
          <a:bodyPr>
            <a:spAutoFit/>
          </a:bodyPr>
          <a:lstStyle/>
          <a:p>
            <a:r>
              <a:rPr lang="en-CA" sz="1800" b="1">
                <a:solidFill>
                  <a:srgbClr val="FF0000"/>
                </a:solidFill>
                <a:latin typeface="Candara" pitchFamily="34" charset="0"/>
              </a:rPr>
              <a:t>Class 1 </a:t>
            </a:r>
          </a:p>
          <a:p>
            <a:r>
              <a:rPr lang="en-CA" sz="1800" b="1">
                <a:solidFill>
                  <a:srgbClr val="FF0000"/>
                </a:solidFill>
                <a:latin typeface="Candara" pitchFamily="34" charset="0"/>
              </a:rPr>
              <a:t>Very high sensitivity to alteration.</a:t>
            </a:r>
          </a:p>
        </p:txBody>
      </p:sp>
      <p:pic>
        <p:nvPicPr>
          <p:cNvPr id="37894" name="Picture 91" descr="scan0002"/>
          <p:cNvPicPr>
            <a:picLocks noChangeAspect="1" noChangeArrowheads="1"/>
          </p:cNvPicPr>
          <p:nvPr/>
        </p:nvPicPr>
        <p:blipFill>
          <a:blip r:embed="rId2" cstate="print">
            <a:lum bright="6000"/>
          </a:blip>
          <a:srcRect/>
          <a:stretch>
            <a:fillRect/>
          </a:stretch>
        </p:blipFill>
        <p:spPr bwMode="auto">
          <a:xfrm>
            <a:off x="701675" y="2895600"/>
            <a:ext cx="2233613" cy="1511300"/>
          </a:xfrm>
          <a:prstGeom prst="rect">
            <a:avLst/>
          </a:prstGeom>
          <a:noFill/>
          <a:ln w="9525">
            <a:solidFill>
              <a:schemeClr val="tx1"/>
            </a:solidFill>
            <a:miter lim="800000"/>
            <a:headEnd/>
            <a:tailEnd/>
          </a:ln>
        </p:spPr>
      </p:pic>
      <p:sp>
        <p:nvSpPr>
          <p:cNvPr id="82" name="Rectangle 78"/>
          <p:cNvSpPr txBox="1">
            <a:spLocks noChangeArrowheads="1"/>
          </p:cNvSpPr>
          <p:nvPr/>
        </p:nvSpPr>
        <p:spPr bwMode="auto">
          <a:xfrm>
            <a:off x="620713" y="4460875"/>
            <a:ext cx="2232025" cy="1252538"/>
          </a:xfrm>
          <a:prstGeom prst="rect">
            <a:avLst/>
          </a:prstGeom>
          <a:noFill/>
          <a:ln>
            <a:miter lim="800000"/>
            <a:headEnd/>
            <a:tailEnd/>
          </a:ln>
        </p:spPr>
        <p:txBody>
          <a:bodyPr/>
          <a:lstStyle/>
          <a:p>
            <a:pPr marL="342900" indent="-342900">
              <a:lnSpc>
                <a:spcPct val="80000"/>
              </a:lnSpc>
              <a:spcBef>
                <a:spcPct val="20000"/>
              </a:spcBef>
              <a:buClr>
                <a:schemeClr val="tx2"/>
              </a:buClr>
              <a:defRPr/>
            </a:pPr>
            <a:r>
              <a:rPr lang="en-CA" sz="1200" b="1" kern="0" dirty="0" err="1">
                <a:solidFill>
                  <a:schemeClr val="bg1"/>
                </a:solidFill>
                <a:effectLst>
                  <a:outerShdw blurRad="38100" dist="38100" dir="2700000" algn="tl">
                    <a:srgbClr val="000000">
                      <a:alpha val="43137"/>
                    </a:srgbClr>
                  </a:outerShdw>
                </a:effectLst>
                <a:latin typeface="Candara" pitchFamily="34" charset="0"/>
                <a:cs typeface="+mn-cs"/>
              </a:rPr>
              <a:t>Meares</a:t>
            </a:r>
            <a:r>
              <a:rPr lang="en-CA" sz="1200" b="1" kern="0" dirty="0">
                <a:solidFill>
                  <a:schemeClr val="bg1"/>
                </a:solidFill>
                <a:effectLst>
                  <a:outerShdw blurRad="38100" dist="38100" dir="2700000" algn="tl">
                    <a:srgbClr val="000000">
                      <a:alpha val="43137"/>
                    </a:srgbClr>
                  </a:outerShdw>
                </a:effectLst>
                <a:latin typeface="Candara" pitchFamily="34" charset="0"/>
                <a:cs typeface="+mn-cs"/>
              </a:rPr>
              <a:t> Island</a:t>
            </a:r>
          </a:p>
          <a:p>
            <a:pPr marL="342900" indent="-342900">
              <a:lnSpc>
                <a:spcPct val="80000"/>
              </a:lnSpc>
              <a:spcBef>
                <a:spcPct val="20000"/>
              </a:spcBef>
              <a:buClr>
                <a:schemeClr val="tx2"/>
              </a:buClr>
              <a:defRPr/>
            </a:pPr>
            <a:r>
              <a:rPr lang="en-CA" sz="1200" kern="0" dirty="0">
                <a:solidFill>
                  <a:srgbClr val="F5E677"/>
                </a:solidFill>
                <a:latin typeface="Candara" pitchFamily="34" charset="0"/>
                <a:cs typeface="+mn-cs"/>
              </a:rPr>
              <a:t>A spectacular and very</a:t>
            </a:r>
          </a:p>
          <a:p>
            <a:pPr marL="342900" indent="-342900">
              <a:lnSpc>
                <a:spcPct val="80000"/>
              </a:lnSpc>
              <a:spcBef>
                <a:spcPct val="20000"/>
              </a:spcBef>
              <a:buClr>
                <a:schemeClr val="tx2"/>
              </a:buClr>
              <a:defRPr/>
            </a:pPr>
            <a:r>
              <a:rPr lang="en-CA" sz="1200" kern="0" dirty="0">
                <a:solidFill>
                  <a:srgbClr val="F5E677"/>
                </a:solidFill>
                <a:latin typeface="Candara" pitchFamily="34" charset="0"/>
                <a:cs typeface="+mn-cs"/>
              </a:rPr>
              <a:t>attractive landscape.</a:t>
            </a:r>
          </a:p>
          <a:p>
            <a:pPr marL="342900" indent="-342900">
              <a:lnSpc>
                <a:spcPct val="80000"/>
              </a:lnSpc>
              <a:spcBef>
                <a:spcPct val="20000"/>
              </a:spcBef>
              <a:buClr>
                <a:schemeClr val="tx2"/>
              </a:buClr>
              <a:defRPr/>
            </a:pPr>
            <a:r>
              <a:rPr lang="en-CA" sz="1200" kern="0" dirty="0">
                <a:solidFill>
                  <a:srgbClr val="F5E677"/>
                </a:solidFill>
                <a:latin typeface="Candara" pitchFamily="34" charset="0"/>
                <a:cs typeface="+mn-cs"/>
              </a:rPr>
              <a:t>Viewed and photographed by</a:t>
            </a:r>
          </a:p>
          <a:p>
            <a:pPr marL="342900" indent="-342900">
              <a:lnSpc>
                <a:spcPct val="80000"/>
              </a:lnSpc>
              <a:spcBef>
                <a:spcPct val="20000"/>
              </a:spcBef>
              <a:buClr>
                <a:schemeClr val="tx2"/>
              </a:buClr>
              <a:defRPr/>
            </a:pPr>
            <a:r>
              <a:rPr lang="en-CA" sz="1200" kern="0" dirty="0">
                <a:solidFill>
                  <a:srgbClr val="F5E677"/>
                </a:solidFill>
                <a:latin typeface="Candara" pitchFamily="34" charset="0"/>
                <a:cs typeface="+mn-cs"/>
              </a:rPr>
              <a:t>thousands of </a:t>
            </a:r>
            <a:r>
              <a:rPr lang="en-CA" sz="1200" kern="0" dirty="0" smtClean="0">
                <a:solidFill>
                  <a:srgbClr val="F5E677"/>
                </a:solidFill>
                <a:latin typeface="Candara" pitchFamily="34" charset="0"/>
                <a:cs typeface="+mn-cs"/>
              </a:rPr>
              <a:t>people</a:t>
            </a:r>
            <a:r>
              <a:rPr lang="en-CA" sz="1200" kern="0" dirty="0">
                <a:solidFill>
                  <a:srgbClr val="F5E677"/>
                </a:solidFill>
                <a:latin typeface="Candara" pitchFamily="34" charset="0"/>
                <a:cs typeface="+mn-cs"/>
              </a:rPr>
              <a:t> </a:t>
            </a:r>
            <a:r>
              <a:rPr lang="en-CA" sz="1200" kern="0" dirty="0" smtClean="0">
                <a:solidFill>
                  <a:srgbClr val="F5E677"/>
                </a:solidFill>
                <a:latin typeface="Candara" pitchFamily="34" charset="0"/>
                <a:cs typeface="+mn-cs"/>
              </a:rPr>
              <a:t>per </a:t>
            </a:r>
            <a:r>
              <a:rPr lang="en-CA" sz="1200" kern="0" dirty="0">
                <a:solidFill>
                  <a:srgbClr val="F5E677"/>
                </a:solidFill>
                <a:latin typeface="Candara" pitchFamily="34" charset="0"/>
                <a:cs typeface="+mn-cs"/>
              </a:rPr>
              <a:t>year. </a:t>
            </a:r>
          </a:p>
          <a:p>
            <a:pPr marL="342900" indent="-342900">
              <a:lnSpc>
                <a:spcPct val="80000"/>
              </a:lnSpc>
              <a:spcBef>
                <a:spcPct val="20000"/>
              </a:spcBef>
              <a:buClr>
                <a:schemeClr val="tx2"/>
              </a:buClr>
              <a:defRPr/>
            </a:pPr>
            <a:r>
              <a:rPr lang="en-CA" sz="1200" kern="0" dirty="0">
                <a:solidFill>
                  <a:srgbClr val="F5E677"/>
                </a:solidFill>
                <a:latin typeface="Candara" pitchFamily="34" charset="0"/>
                <a:cs typeface="+mn-cs"/>
              </a:rPr>
              <a:t>Biophysically Steep &amp; green.</a:t>
            </a:r>
          </a:p>
          <a:p>
            <a:pPr marL="342900" indent="-342900">
              <a:lnSpc>
                <a:spcPct val="80000"/>
              </a:lnSpc>
              <a:spcBef>
                <a:spcPct val="20000"/>
              </a:spcBef>
              <a:buClr>
                <a:schemeClr val="tx2"/>
              </a:buClr>
              <a:defRPr/>
            </a:pPr>
            <a:endParaRPr lang="en-CA" sz="1200" kern="0" dirty="0">
              <a:latin typeface="+mn-lt"/>
              <a:cs typeface="+mn-cs"/>
            </a:endParaRPr>
          </a:p>
        </p:txBody>
      </p:sp>
      <p:pic>
        <p:nvPicPr>
          <p:cNvPr id="37896" name="Picture 80"/>
          <p:cNvPicPr>
            <a:picLocks noChangeAspect="1" noChangeArrowheads="1"/>
          </p:cNvPicPr>
          <p:nvPr/>
        </p:nvPicPr>
        <p:blipFill>
          <a:blip r:embed="rId3" cstate="print">
            <a:lum bright="6000"/>
          </a:blip>
          <a:srcRect/>
          <a:stretch>
            <a:fillRect/>
          </a:stretch>
        </p:blipFill>
        <p:spPr bwMode="auto">
          <a:xfrm>
            <a:off x="6227763" y="2900363"/>
            <a:ext cx="2232025" cy="1522412"/>
          </a:xfrm>
          <a:prstGeom prst="rect">
            <a:avLst/>
          </a:prstGeom>
          <a:noFill/>
          <a:ln w="9525">
            <a:solidFill>
              <a:schemeClr val="tx1"/>
            </a:solidFill>
            <a:miter lim="800000"/>
            <a:headEnd/>
            <a:tailEnd/>
          </a:ln>
        </p:spPr>
      </p:pic>
      <p:sp>
        <p:nvSpPr>
          <p:cNvPr id="84" name="Rectangle 77"/>
          <p:cNvSpPr txBox="1">
            <a:spLocks noChangeArrowheads="1"/>
          </p:cNvSpPr>
          <p:nvPr/>
        </p:nvSpPr>
        <p:spPr bwMode="auto">
          <a:xfrm>
            <a:off x="6151563" y="4456113"/>
            <a:ext cx="2303462" cy="1493837"/>
          </a:xfrm>
          <a:prstGeom prst="rect">
            <a:avLst/>
          </a:prstGeom>
          <a:noFill/>
          <a:ln>
            <a:miter lim="800000"/>
            <a:headEnd/>
            <a:tailEnd/>
          </a:ln>
        </p:spPr>
        <p:txBody>
          <a:bodyPr/>
          <a:lstStyle/>
          <a:p>
            <a:pPr marL="342900" indent="-342900">
              <a:lnSpc>
                <a:spcPct val="90000"/>
              </a:lnSpc>
              <a:spcBef>
                <a:spcPct val="20000"/>
              </a:spcBef>
              <a:buClr>
                <a:schemeClr val="tx2"/>
              </a:buClr>
              <a:defRPr/>
            </a:pPr>
            <a:r>
              <a:rPr lang="en-CA" sz="1200" b="1" kern="0" dirty="0" err="1">
                <a:solidFill>
                  <a:schemeClr val="bg1"/>
                </a:solidFill>
                <a:effectLst>
                  <a:outerShdw blurRad="38100" dist="38100" dir="2700000" algn="tl">
                    <a:srgbClr val="000000">
                      <a:alpha val="43137"/>
                    </a:srgbClr>
                  </a:outerShdw>
                </a:effectLst>
                <a:latin typeface="Candara" pitchFamily="34" charset="0"/>
                <a:cs typeface="+mn-cs"/>
              </a:rPr>
              <a:t>Moricetown</a:t>
            </a:r>
            <a:endParaRPr lang="en-CA" sz="1200" b="1" kern="0" dirty="0">
              <a:solidFill>
                <a:schemeClr val="bg1"/>
              </a:solidFill>
              <a:effectLst>
                <a:outerShdw blurRad="38100" dist="38100" dir="2700000" algn="tl">
                  <a:srgbClr val="000000">
                    <a:alpha val="43137"/>
                  </a:srgbClr>
                </a:outerShdw>
              </a:effectLst>
              <a:latin typeface="Candara" pitchFamily="34" charset="0"/>
              <a:cs typeface="+mn-cs"/>
            </a:endParaRPr>
          </a:p>
          <a:p>
            <a:pPr marL="342900" indent="-342900">
              <a:lnSpc>
                <a:spcPct val="90000"/>
              </a:lnSpc>
              <a:spcBef>
                <a:spcPct val="20000"/>
              </a:spcBef>
              <a:buClr>
                <a:schemeClr val="tx2"/>
              </a:buClr>
              <a:defRPr/>
            </a:pPr>
            <a:r>
              <a:rPr lang="en-CA" sz="1200" kern="0" dirty="0">
                <a:solidFill>
                  <a:srgbClr val="F5E677"/>
                </a:solidFill>
                <a:latin typeface="Candara" pitchFamily="34" charset="0"/>
                <a:cs typeface="+mn-cs"/>
              </a:rPr>
              <a:t>An uninteresting landscape in </a:t>
            </a:r>
          </a:p>
          <a:p>
            <a:pPr marL="342900" indent="-342900">
              <a:lnSpc>
                <a:spcPct val="90000"/>
              </a:lnSpc>
              <a:spcBef>
                <a:spcPct val="20000"/>
              </a:spcBef>
              <a:buClr>
                <a:schemeClr val="tx2"/>
              </a:buClr>
              <a:defRPr/>
            </a:pPr>
            <a:r>
              <a:rPr lang="en-CA" sz="1200" kern="0" dirty="0">
                <a:solidFill>
                  <a:srgbClr val="F5E677"/>
                </a:solidFill>
                <a:latin typeface="Candara" pitchFamily="34" charset="0"/>
                <a:cs typeface="+mn-cs"/>
              </a:rPr>
              <a:t>the mid-ground with a low </a:t>
            </a:r>
          </a:p>
          <a:p>
            <a:pPr marL="342900" indent="-342900">
              <a:lnSpc>
                <a:spcPct val="90000"/>
              </a:lnSpc>
              <a:spcBef>
                <a:spcPct val="20000"/>
              </a:spcBef>
              <a:buClr>
                <a:schemeClr val="tx2"/>
              </a:buClr>
              <a:defRPr/>
            </a:pPr>
            <a:r>
              <a:rPr lang="en-CA" sz="1200" kern="0" dirty="0">
                <a:solidFill>
                  <a:srgbClr val="F5E677"/>
                </a:solidFill>
                <a:latin typeface="Candara" pitchFamily="34" charset="0"/>
                <a:cs typeface="+mn-cs"/>
              </a:rPr>
              <a:t> biophysical relief. Viewing </a:t>
            </a:r>
          </a:p>
          <a:p>
            <a:pPr marL="342900" indent="-342900">
              <a:lnSpc>
                <a:spcPct val="90000"/>
              </a:lnSpc>
              <a:spcBef>
                <a:spcPct val="20000"/>
              </a:spcBef>
              <a:buClr>
                <a:schemeClr val="tx2"/>
              </a:buClr>
              <a:defRPr/>
            </a:pPr>
            <a:r>
              <a:rPr lang="en-CA" sz="1200" kern="0" dirty="0">
                <a:solidFill>
                  <a:srgbClr val="F5E677"/>
                </a:solidFill>
                <a:latin typeface="Candara" pitchFamily="34" charset="0"/>
                <a:cs typeface="+mn-cs"/>
              </a:rPr>
              <a:t>duration is short and infrequent </a:t>
            </a:r>
          </a:p>
          <a:p>
            <a:pPr marL="342900" indent="-342900">
              <a:lnSpc>
                <a:spcPct val="90000"/>
              </a:lnSpc>
              <a:spcBef>
                <a:spcPct val="20000"/>
              </a:spcBef>
              <a:buClr>
                <a:schemeClr val="tx2"/>
              </a:buClr>
              <a:defRPr/>
            </a:pPr>
            <a:r>
              <a:rPr lang="en-CA" sz="1200" kern="0" dirty="0">
                <a:solidFill>
                  <a:srgbClr val="F5E677"/>
                </a:solidFill>
                <a:latin typeface="Candara" pitchFamily="34" charset="0"/>
                <a:cs typeface="+mn-cs"/>
              </a:rPr>
              <a:t>from a gravel road. Viewer  </a:t>
            </a:r>
          </a:p>
          <a:p>
            <a:pPr marL="342900" indent="-342900">
              <a:lnSpc>
                <a:spcPct val="90000"/>
              </a:lnSpc>
              <a:spcBef>
                <a:spcPct val="20000"/>
              </a:spcBef>
              <a:buClr>
                <a:schemeClr val="tx2"/>
              </a:buClr>
              <a:defRPr/>
            </a:pPr>
            <a:r>
              <a:rPr lang="en-CA" sz="1200" kern="0" dirty="0">
                <a:solidFill>
                  <a:srgbClr val="F5E677"/>
                </a:solidFill>
                <a:latin typeface="Candara" pitchFamily="34" charset="0"/>
                <a:cs typeface="+mn-cs"/>
              </a:rPr>
              <a:t>numbers are low.</a:t>
            </a:r>
          </a:p>
          <a:p>
            <a:pPr marL="342900" indent="-342900">
              <a:lnSpc>
                <a:spcPct val="90000"/>
              </a:lnSpc>
              <a:spcBef>
                <a:spcPct val="20000"/>
              </a:spcBef>
              <a:buClr>
                <a:schemeClr val="tx2"/>
              </a:buClr>
              <a:defRPr/>
            </a:pPr>
            <a:endParaRPr lang="en-CA" sz="1200" kern="0" dirty="0">
              <a:latin typeface="+mj-lt"/>
              <a:cs typeface="+mn-cs"/>
            </a:endParaRPr>
          </a:p>
          <a:p>
            <a:pPr marL="342900" indent="-342900">
              <a:lnSpc>
                <a:spcPct val="90000"/>
              </a:lnSpc>
              <a:spcBef>
                <a:spcPct val="20000"/>
              </a:spcBef>
              <a:buClr>
                <a:schemeClr val="tx2"/>
              </a:buClr>
              <a:defRPr/>
            </a:pPr>
            <a:endParaRPr lang="en-CA" sz="1200" kern="0" dirty="0">
              <a:latin typeface="+mj-lt"/>
              <a:cs typeface="+mn-cs"/>
            </a:endParaRPr>
          </a:p>
        </p:txBody>
      </p:sp>
      <p:pic>
        <p:nvPicPr>
          <p:cNvPr id="37898" name="Picture 82" descr="Shuswap Lake Perspective View"/>
          <p:cNvPicPr>
            <a:picLocks noChangeAspect="1" noChangeArrowheads="1"/>
          </p:cNvPicPr>
          <p:nvPr/>
        </p:nvPicPr>
        <p:blipFill>
          <a:blip r:embed="rId4" cstate="print"/>
          <a:srcRect/>
          <a:stretch>
            <a:fillRect/>
          </a:stretch>
        </p:blipFill>
        <p:spPr bwMode="auto">
          <a:xfrm>
            <a:off x="3486150" y="2900363"/>
            <a:ext cx="2165350" cy="1512887"/>
          </a:xfrm>
          <a:prstGeom prst="rect">
            <a:avLst/>
          </a:prstGeom>
          <a:noFill/>
          <a:ln w="9525">
            <a:solidFill>
              <a:schemeClr val="tx1"/>
            </a:solidFill>
            <a:miter lim="800000"/>
            <a:headEnd/>
            <a:tailEnd/>
          </a:ln>
        </p:spPr>
      </p:pic>
      <p:sp>
        <p:nvSpPr>
          <p:cNvPr id="37899" name="Rectangle 81"/>
          <p:cNvSpPr>
            <a:spLocks noChangeArrowheads="1"/>
          </p:cNvSpPr>
          <p:nvPr/>
        </p:nvSpPr>
        <p:spPr bwMode="auto">
          <a:xfrm>
            <a:off x="3400425" y="1989138"/>
            <a:ext cx="2251075" cy="954087"/>
          </a:xfrm>
          <a:prstGeom prst="rect">
            <a:avLst/>
          </a:prstGeom>
          <a:noFill/>
          <a:ln w="9525">
            <a:noFill/>
            <a:miter lim="800000"/>
            <a:headEnd/>
            <a:tailEnd/>
          </a:ln>
        </p:spPr>
        <p:txBody>
          <a:bodyPr>
            <a:spAutoFit/>
          </a:bodyPr>
          <a:lstStyle/>
          <a:p>
            <a:r>
              <a:rPr lang="en-CA" sz="1800" b="1">
                <a:solidFill>
                  <a:srgbClr val="FFC000"/>
                </a:solidFill>
                <a:latin typeface="Candara" pitchFamily="34" charset="0"/>
              </a:rPr>
              <a:t>Class 3 </a:t>
            </a:r>
          </a:p>
          <a:p>
            <a:r>
              <a:rPr lang="en-US" sz="1800" b="1">
                <a:solidFill>
                  <a:srgbClr val="FFC000"/>
                </a:solidFill>
                <a:latin typeface="Candara" pitchFamily="34" charset="0"/>
              </a:rPr>
              <a:t>Moderate </a:t>
            </a:r>
            <a:r>
              <a:rPr lang="en-CA" sz="1800" b="1">
                <a:solidFill>
                  <a:srgbClr val="FFC000"/>
                </a:solidFill>
                <a:latin typeface="Candara" pitchFamily="34" charset="0"/>
              </a:rPr>
              <a:t>sensitivity to alteration</a:t>
            </a:r>
            <a:r>
              <a:rPr lang="en-CA" b="1">
                <a:solidFill>
                  <a:srgbClr val="FFC000"/>
                </a:solidFill>
                <a:latin typeface="Arial" charset="0"/>
              </a:rPr>
              <a:t>.</a:t>
            </a:r>
          </a:p>
        </p:txBody>
      </p:sp>
      <p:sp>
        <p:nvSpPr>
          <p:cNvPr id="87" name="Rectangle 86"/>
          <p:cNvSpPr/>
          <p:nvPr/>
        </p:nvSpPr>
        <p:spPr>
          <a:xfrm>
            <a:off x="3409950" y="4456113"/>
            <a:ext cx="2314575" cy="1274762"/>
          </a:xfrm>
          <a:prstGeom prst="rect">
            <a:avLst/>
          </a:prstGeom>
        </p:spPr>
        <p:txBody>
          <a:bodyPr>
            <a:spAutoFit/>
          </a:bodyPr>
          <a:lstStyle/>
          <a:p>
            <a:pPr>
              <a:lnSpc>
                <a:spcPct val="80000"/>
              </a:lnSpc>
              <a:defRPr/>
            </a:pPr>
            <a:r>
              <a:rPr lang="en-CA" sz="1200" b="1" dirty="0">
                <a:solidFill>
                  <a:schemeClr val="bg1"/>
                </a:solidFill>
                <a:effectLst>
                  <a:outerShdw blurRad="38100" dist="38100" dir="2700000" algn="tl">
                    <a:srgbClr val="000000">
                      <a:alpha val="43137"/>
                    </a:srgbClr>
                  </a:outerShdw>
                </a:effectLst>
                <a:latin typeface="Candara" pitchFamily="34" charset="0"/>
                <a:cs typeface="+mn-cs"/>
              </a:rPr>
              <a:t>Shuswap Lake </a:t>
            </a:r>
          </a:p>
          <a:p>
            <a:pPr>
              <a:lnSpc>
                <a:spcPct val="80000"/>
              </a:lnSpc>
              <a:defRPr/>
            </a:pPr>
            <a:r>
              <a:rPr lang="en-CA" sz="1200" dirty="0">
                <a:solidFill>
                  <a:srgbClr val="F5E677"/>
                </a:solidFill>
                <a:latin typeface="Candara" pitchFamily="34" charset="0"/>
                <a:cs typeface="+mn-cs"/>
              </a:rPr>
              <a:t>Viewing is from Highway 1 for a</a:t>
            </a:r>
          </a:p>
          <a:p>
            <a:pPr>
              <a:lnSpc>
                <a:spcPct val="80000"/>
              </a:lnSpc>
              <a:defRPr/>
            </a:pPr>
            <a:r>
              <a:rPr lang="en-CA" sz="1200" dirty="0">
                <a:solidFill>
                  <a:srgbClr val="F5E677"/>
                </a:solidFill>
                <a:latin typeface="Candara" pitchFamily="34" charset="0"/>
                <a:cs typeface="+mn-cs"/>
              </a:rPr>
              <a:t> short time at an oblique angle. The VSU has a moderate biophysical rating. Expectations are lower because of existing alterations in the scene and the similarity of the adjacent scenery</a:t>
            </a:r>
          </a:p>
        </p:txBody>
      </p:sp>
      <p:sp>
        <p:nvSpPr>
          <p:cNvPr id="37901" name="AutoShape 80"/>
          <p:cNvSpPr>
            <a:spLocks noChangeArrowheads="1"/>
          </p:cNvSpPr>
          <p:nvPr/>
        </p:nvSpPr>
        <p:spPr bwMode="auto">
          <a:xfrm>
            <a:off x="2916238" y="3284538"/>
            <a:ext cx="576262" cy="730250"/>
          </a:xfrm>
          <a:prstGeom prst="rightArrow">
            <a:avLst>
              <a:gd name="adj1" fmla="val 50000"/>
              <a:gd name="adj2" fmla="val 58269"/>
            </a:avLst>
          </a:prstGeom>
          <a:solidFill>
            <a:srgbClr val="FFC000">
              <a:alpha val="87057"/>
            </a:srgbClr>
          </a:solidFill>
          <a:ln w="9525">
            <a:solidFill>
              <a:schemeClr val="bg2"/>
            </a:solidFill>
            <a:miter lim="800000"/>
            <a:headEnd/>
            <a:tailEnd/>
          </a:ln>
        </p:spPr>
        <p:txBody>
          <a:bodyPr wrap="none" anchor="ctr"/>
          <a:lstStyle/>
          <a:p>
            <a:endParaRPr lang="en-US">
              <a:solidFill>
                <a:srgbClr val="FFC000"/>
              </a:solidFill>
            </a:endParaRPr>
          </a:p>
        </p:txBody>
      </p:sp>
      <p:sp>
        <p:nvSpPr>
          <p:cNvPr id="37902" name="AutoShape 80"/>
          <p:cNvSpPr>
            <a:spLocks noChangeArrowheads="1"/>
          </p:cNvSpPr>
          <p:nvPr/>
        </p:nvSpPr>
        <p:spPr bwMode="auto">
          <a:xfrm>
            <a:off x="5651500" y="3284538"/>
            <a:ext cx="576263" cy="730250"/>
          </a:xfrm>
          <a:prstGeom prst="rightArrow">
            <a:avLst>
              <a:gd name="adj1" fmla="val 50000"/>
              <a:gd name="adj2" fmla="val 58269"/>
            </a:avLst>
          </a:prstGeom>
          <a:solidFill>
            <a:srgbClr val="FFC000">
              <a:alpha val="87057"/>
            </a:srgbClr>
          </a:solidFill>
          <a:ln w="9525">
            <a:solidFill>
              <a:schemeClr val="bg2"/>
            </a:solidFill>
            <a:miter lim="800000"/>
            <a:headEnd/>
            <a:tailEnd/>
          </a:ln>
        </p:spPr>
        <p:txBody>
          <a:bodyPr wrap="none" anchor="ctr"/>
          <a:lstStyle/>
          <a:p>
            <a:endParaRPr lang="en-US">
              <a:solidFill>
                <a:srgbClr val="FFC000"/>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539750" y="1125538"/>
            <a:ext cx="8280400" cy="2303462"/>
          </a:xfrm>
          <a:noFill/>
        </p:spPr>
        <p:txBody>
          <a:bodyPr/>
          <a:lstStyle/>
          <a:p>
            <a:pPr eaLnBrk="1" hangingPunct="1">
              <a:buFont typeface="Wingdings" pitchFamily="2" charset="2"/>
              <a:buNone/>
            </a:pPr>
            <a:r>
              <a:rPr lang="en-CA" sz="1800" b="1" dirty="0" smtClean="0">
                <a:solidFill>
                  <a:srgbClr val="FFFF99"/>
                </a:solidFill>
                <a:latin typeface="Candara" pitchFamily="34" charset="0"/>
              </a:rPr>
              <a:t>The  VSC rates the sensitivity of the landscape to visual alteration</a:t>
            </a:r>
          </a:p>
          <a:p>
            <a:pPr eaLnBrk="1" hangingPunct="1">
              <a:buFont typeface="Wingdings" pitchFamily="2" charset="2"/>
              <a:buNone/>
            </a:pPr>
            <a:r>
              <a:rPr lang="en-CA" sz="1800" b="1" dirty="0" smtClean="0">
                <a:solidFill>
                  <a:srgbClr val="FFFF99"/>
                </a:solidFill>
                <a:latin typeface="Candara" pitchFamily="34" charset="0"/>
              </a:rPr>
              <a:t>based on biophysical and Viewing characteristics. </a:t>
            </a:r>
            <a:endParaRPr lang="en-CA" sz="1800" dirty="0" smtClean="0">
              <a:solidFill>
                <a:srgbClr val="FFFF99"/>
              </a:solidFill>
              <a:latin typeface="Candara" pitchFamily="34" charset="0"/>
            </a:endParaRPr>
          </a:p>
          <a:p>
            <a:pPr eaLnBrk="1" hangingPunct="1">
              <a:buFont typeface="Wingdings" pitchFamily="2" charset="2"/>
              <a:buNone/>
            </a:pPr>
            <a:endParaRPr lang="en-CA" sz="2000" dirty="0" smtClean="0"/>
          </a:p>
          <a:p>
            <a:pPr eaLnBrk="1" hangingPunct="1">
              <a:buFont typeface="Wingdings" pitchFamily="2" charset="2"/>
              <a:buNone/>
            </a:pPr>
            <a:endParaRPr lang="en-CA" sz="2000" b="1" dirty="0" smtClean="0"/>
          </a:p>
          <a:p>
            <a:pPr eaLnBrk="1" hangingPunct="1">
              <a:buFont typeface="Wingdings" pitchFamily="2" charset="2"/>
              <a:buNone/>
            </a:pPr>
            <a:endParaRPr lang="en-CA" sz="2000" dirty="0" smtClean="0"/>
          </a:p>
        </p:txBody>
      </p:sp>
      <p:sp>
        <p:nvSpPr>
          <p:cNvPr id="21507" name="Rectangle 76"/>
          <p:cNvSpPr>
            <a:spLocks noChangeArrowheads="1"/>
          </p:cNvSpPr>
          <p:nvPr/>
        </p:nvSpPr>
        <p:spPr bwMode="auto">
          <a:xfrm>
            <a:off x="5940425" y="2009775"/>
            <a:ext cx="1584325" cy="1138773"/>
          </a:xfrm>
          <a:prstGeom prst="rect">
            <a:avLst/>
          </a:prstGeom>
          <a:noFill/>
          <a:ln w="9525">
            <a:noFill/>
            <a:miter lim="800000"/>
            <a:headEnd/>
            <a:tailEnd/>
          </a:ln>
        </p:spPr>
        <p:txBody>
          <a:bodyPr>
            <a:spAutoFit/>
          </a:bodyPr>
          <a:lstStyle/>
          <a:p>
            <a:pPr eaLnBrk="1" hangingPunct="1"/>
            <a:r>
              <a:rPr lang="en-CA" sz="1600" b="1" dirty="0">
                <a:solidFill>
                  <a:schemeClr val="bg1"/>
                </a:solidFill>
                <a:latin typeface="Candara" pitchFamily="34" charset="0"/>
              </a:rPr>
              <a:t>Class 5 has a very low sensitivity to alteration</a:t>
            </a:r>
            <a:r>
              <a:rPr lang="en-CA" b="1" dirty="0">
                <a:solidFill>
                  <a:srgbClr val="F1E719"/>
                </a:solidFill>
              </a:rPr>
              <a:t>.</a:t>
            </a:r>
          </a:p>
        </p:txBody>
      </p:sp>
      <p:sp>
        <p:nvSpPr>
          <p:cNvPr id="21508" name="AutoShape 77"/>
          <p:cNvSpPr>
            <a:spLocks noChangeArrowheads="1"/>
          </p:cNvSpPr>
          <p:nvPr/>
        </p:nvSpPr>
        <p:spPr bwMode="auto">
          <a:xfrm>
            <a:off x="2771775" y="1995488"/>
            <a:ext cx="2808288" cy="1204912"/>
          </a:xfrm>
          <a:prstGeom prst="rightArrow">
            <a:avLst>
              <a:gd name="adj1" fmla="val 50000"/>
              <a:gd name="adj2" fmla="val 58267"/>
            </a:avLst>
          </a:prstGeom>
          <a:solidFill>
            <a:srgbClr val="FFAE37">
              <a:alpha val="92155"/>
            </a:srgbClr>
          </a:solidFill>
          <a:ln w="9525">
            <a:solidFill>
              <a:schemeClr val="bg2"/>
            </a:solidFill>
            <a:miter lim="800000"/>
            <a:headEnd/>
            <a:tailEnd/>
          </a:ln>
        </p:spPr>
        <p:txBody>
          <a:bodyPr wrap="none" anchor="ctr"/>
          <a:lstStyle/>
          <a:p>
            <a:endParaRPr lang="en-CA"/>
          </a:p>
        </p:txBody>
      </p:sp>
      <p:sp>
        <p:nvSpPr>
          <p:cNvPr id="21509" name="Rectangle 78"/>
          <p:cNvSpPr>
            <a:spLocks noChangeArrowheads="1"/>
          </p:cNvSpPr>
          <p:nvPr/>
        </p:nvSpPr>
        <p:spPr bwMode="auto">
          <a:xfrm>
            <a:off x="971550" y="2009775"/>
            <a:ext cx="1727200" cy="830997"/>
          </a:xfrm>
          <a:prstGeom prst="rect">
            <a:avLst/>
          </a:prstGeom>
          <a:noFill/>
          <a:ln w="9525">
            <a:noFill/>
            <a:miter lim="800000"/>
            <a:headEnd/>
            <a:tailEnd/>
          </a:ln>
        </p:spPr>
        <p:txBody>
          <a:bodyPr>
            <a:spAutoFit/>
          </a:bodyPr>
          <a:lstStyle/>
          <a:p>
            <a:pPr eaLnBrk="1" hangingPunct="1"/>
            <a:r>
              <a:rPr lang="en-CA" sz="1600" b="1" dirty="0">
                <a:solidFill>
                  <a:schemeClr val="bg1"/>
                </a:solidFill>
                <a:latin typeface="Candara" pitchFamily="34" charset="0"/>
              </a:rPr>
              <a:t>Class 1 is very high sensitivity to alteration.</a:t>
            </a:r>
          </a:p>
        </p:txBody>
      </p:sp>
      <p:pic>
        <p:nvPicPr>
          <p:cNvPr id="21510" name="Picture 79" descr="VSC1"/>
          <p:cNvPicPr>
            <a:picLocks noChangeAspect="1" noChangeArrowheads="1"/>
          </p:cNvPicPr>
          <p:nvPr/>
        </p:nvPicPr>
        <p:blipFill>
          <a:blip r:embed="rId2" cstate="print">
            <a:lum bright="18000"/>
          </a:blip>
          <a:srcRect/>
          <a:stretch>
            <a:fillRect/>
          </a:stretch>
        </p:blipFill>
        <p:spPr bwMode="auto">
          <a:xfrm>
            <a:off x="611188" y="3357563"/>
            <a:ext cx="2160587" cy="1262062"/>
          </a:xfrm>
          <a:prstGeom prst="rect">
            <a:avLst/>
          </a:prstGeom>
          <a:noFill/>
          <a:ln w="12700">
            <a:solidFill>
              <a:schemeClr val="tx1"/>
            </a:solidFill>
            <a:miter lim="800000"/>
            <a:headEnd/>
            <a:tailEnd/>
          </a:ln>
        </p:spPr>
      </p:pic>
      <p:pic>
        <p:nvPicPr>
          <p:cNvPr id="21511" name="Picture 80" descr="VSC2"/>
          <p:cNvPicPr>
            <a:picLocks noChangeAspect="1" noChangeArrowheads="1"/>
          </p:cNvPicPr>
          <p:nvPr/>
        </p:nvPicPr>
        <p:blipFill>
          <a:blip r:embed="rId3" cstate="print">
            <a:lum bright="12000"/>
          </a:blip>
          <a:srcRect r="5898"/>
          <a:stretch>
            <a:fillRect/>
          </a:stretch>
        </p:blipFill>
        <p:spPr bwMode="auto">
          <a:xfrm>
            <a:off x="1906588" y="4767263"/>
            <a:ext cx="2305050" cy="1250950"/>
          </a:xfrm>
          <a:prstGeom prst="rect">
            <a:avLst/>
          </a:prstGeom>
          <a:noFill/>
          <a:ln w="12700">
            <a:solidFill>
              <a:schemeClr val="tx1"/>
            </a:solidFill>
            <a:miter lim="800000"/>
            <a:headEnd/>
            <a:tailEnd/>
          </a:ln>
        </p:spPr>
      </p:pic>
      <p:pic>
        <p:nvPicPr>
          <p:cNvPr id="21512" name="Picture 81" descr="VSC3"/>
          <p:cNvPicPr>
            <a:picLocks noChangeAspect="1" noChangeArrowheads="1"/>
          </p:cNvPicPr>
          <p:nvPr/>
        </p:nvPicPr>
        <p:blipFill>
          <a:blip r:embed="rId4" cstate="print">
            <a:lum bright="12000"/>
          </a:blip>
          <a:srcRect r="8569"/>
          <a:stretch>
            <a:fillRect/>
          </a:stretch>
        </p:blipFill>
        <p:spPr bwMode="auto">
          <a:xfrm>
            <a:off x="3421063" y="3357563"/>
            <a:ext cx="2303462" cy="1274762"/>
          </a:xfrm>
          <a:prstGeom prst="rect">
            <a:avLst/>
          </a:prstGeom>
          <a:noFill/>
          <a:ln w="12700">
            <a:solidFill>
              <a:schemeClr val="tx1"/>
            </a:solidFill>
            <a:miter lim="800000"/>
            <a:headEnd/>
            <a:tailEnd/>
          </a:ln>
        </p:spPr>
      </p:pic>
      <p:pic>
        <p:nvPicPr>
          <p:cNvPr id="21513" name="Picture 82" descr="VSC4"/>
          <p:cNvPicPr>
            <a:picLocks noChangeAspect="1" noChangeArrowheads="1"/>
          </p:cNvPicPr>
          <p:nvPr/>
        </p:nvPicPr>
        <p:blipFill>
          <a:blip r:embed="rId5" cstate="print">
            <a:lum bright="24000" contrast="12000"/>
          </a:blip>
          <a:srcRect l="7947" r="5278"/>
          <a:stretch>
            <a:fillRect/>
          </a:stretch>
        </p:blipFill>
        <p:spPr bwMode="auto">
          <a:xfrm>
            <a:off x="4932363" y="4745038"/>
            <a:ext cx="2303462" cy="1276350"/>
          </a:xfrm>
          <a:prstGeom prst="rect">
            <a:avLst/>
          </a:prstGeom>
          <a:noFill/>
          <a:ln w="12700">
            <a:solidFill>
              <a:schemeClr val="tx1"/>
            </a:solidFill>
            <a:miter lim="800000"/>
            <a:headEnd/>
            <a:tailEnd/>
          </a:ln>
        </p:spPr>
      </p:pic>
      <p:pic>
        <p:nvPicPr>
          <p:cNvPr id="21514" name="Picture 83" descr="VSC5"/>
          <p:cNvPicPr>
            <a:picLocks noChangeAspect="1" noChangeArrowheads="1"/>
          </p:cNvPicPr>
          <p:nvPr/>
        </p:nvPicPr>
        <p:blipFill>
          <a:blip r:embed="rId6" cstate="print">
            <a:lum bright="6000"/>
          </a:blip>
          <a:srcRect r="11145"/>
          <a:stretch>
            <a:fillRect/>
          </a:stretch>
        </p:blipFill>
        <p:spPr bwMode="auto">
          <a:xfrm>
            <a:off x="6372225" y="3343275"/>
            <a:ext cx="2303463" cy="1282700"/>
          </a:xfrm>
          <a:prstGeom prst="rect">
            <a:avLst/>
          </a:prstGeom>
          <a:noFill/>
          <a:ln w="9525">
            <a:solidFill>
              <a:schemeClr val="tx1"/>
            </a:solidFill>
            <a:miter lim="800000"/>
            <a:headEnd/>
            <a:tailEnd/>
          </a:ln>
        </p:spPr>
      </p:pic>
      <p:sp>
        <p:nvSpPr>
          <p:cNvPr id="21515" name="Text Box 84"/>
          <p:cNvSpPr txBox="1">
            <a:spLocks noChangeArrowheads="1"/>
          </p:cNvSpPr>
          <p:nvPr/>
        </p:nvSpPr>
        <p:spPr bwMode="auto">
          <a:xfrm>
            <a:off x="596900" y="3328988"/>
            <a:ext cx="504825" cy="338554"/>
          </a:xfrm>
          <a:prstGeom prst="rect">
            <a:avLst/>
          </a:prstGeom>
          <a:noFill/>
          <a:ln w="9525">
            <a:noFill/>
            <a:miter lim="800000"/>
            <a:headEnd/>
            <a:tailEnd/>
          </a:ln>
        </p:spPr>
        <p:txBody>
          <a:bodyPr>
            <a:spAutoFit/>
          </a:bodyPr>
          <a:lstStyle/>
          <a:p>
            <a:pPr eaLnBrk="1" hangingPunct="1">
              <a:spcBef>
                <a:spcPct val="50000"/>
              </a:spcBef>
            </a:pPr>
            <a:r>
              <a:rPr lang="en-CA" sz="1600" b="1" dirty="0">
                <a:solidFill>
                  <a:schemeClr val="accent6">
                    <a:lumMod val="75000"/>
                  </a:schemeClr>
                </a:solidFill>
                <a:latin typeface="Candara" pitchFamily="34" charset="0"/>
              </a:rPr>
              <a:t>1</a:t>
            </a:r>
          </a:p>
        </p:txBody>
      </p:sp>
      <p:sp>
        <p:nvSpPr>
          <p:cNvPr id="21516" name="Text Box 85"/>
          <p:cNvSpPr txBox="1">
            <a:spLocks noChangeArrowheads="1"/>
          </p:cNvSpPr>
          <p:nvPr/>
        </p:nvSpPr>
        <p:spPr bwMode="auto">
          <a:xfrm>
            <a:off x="4946650" y="4738688"/>
            <a:ext cx="504825" cy="338554"/>
          </a:xfrm>
          <a:prstGeom prst="rect">
            <a:avLst/>
          </a:prstGeom>
          <a:noFill/>
          <a:ln w="9525">
            <a:noFill/>
            <a:miter lim="800000"/>
            <a:headEnd/>
            <a:tailEnd/>
          </a:ln>
        </p:spPr>
        <p:txBody>
          <a:bodyPr>
            <a:spAutoFit/>
          </a:bodyPr>
          <a:lstStyle/>
          <a:p>
            <a:pPr eaLnBrk="1" hangingPunct="1">
              <a:spcBef>
                <a:spcPct val="50000"/>
              </a:spcBef>
            </a:pPr>
            <a:r>
              <a:rPr lang="en-CA" sz="1600" b="1" dirty="0">
                <a:solidFill>
                  <a:schemeClr val="accent6">
                    <a:lumMod val="75000"/>
                  </a:schemeClr>
                </a:solidFill>
                <a:latin typeface="Candara" pitchFamily="34" charset="0"/>
              </a:rPr>
              <a:t>4</a:t>
            </a:r>
          </a:p>
        </p:txBody>
      </p:sp>
      <p:sp>
        <p:nvSpPr>
          <p:cNvPr id="21517" name="Text Box 86"/>
          <p:cNvSpPr txBox="1">
            <a:spLocks noChangeArrowheads="1"/>
          </p:cNvSpPr>
          <p:nvPr/>
        </p:nvSpPr>
        <p:spPr bwMode="auto">
          <a:xfrm>
            <a:off x="6372225" y="3327400"/>
            <a:ext cx="504825" cy="338554"/>
          </a:xfrm>
          <a:prstGeom prst="rect">
            <a:avLst/>
          </a:prstGeom>
          <a:noFill/>
          <a:ln w="9525">
            <a:noFill/>
            <a:miter lim="800000"/>
            <a:headEnd/>
            <a:tailEnd/>
          </a:ln>
        </p:spPr>
        <p:txBody>
          <a:bodyPr>
            <a:spAutoFit/>
          </a:bodyPr>
          <a:lstStyle/>
          <a:p>
            <a:pPr eaLnBrk="1" hangingPunct="1">
              <a:spcBef>
                <a:spcPct val="50000"/>
              </a:spcBef>
            </a:pPr>
            <a:r>
              <a:rPr lang="en-CA" sz="1600" b="1" dirty="0">
                <a:solidFill>
                  <a:schemeClr val="accent6">
                    <a:lumMod val="75000"/>
                  </a:schemeClr>
                </a:solidFill>
                <a:latin typeface="Candara" pitchFamily="34" charset="0"/>
              </a:rPr>
              <a:t>5</a:t>
            </a:r>
          </a:p>
        </p:txBody>
      </p:sp>
      <p:sp>
        <p:nvSpPr>
          <p:cNvPr id="21518" name="Text Box 87"/>
          <p:cNvSpPr txBox="1">
            <a:spLocks noChangeArrowheads="1"/>
          </p:cNvSpPr>
          <p:nvPr/>
        </p:nvSpPr>
        <p:spPr bwMode="auto">
          <a:xfrm>
            <a:off x="3419475" y="3355975"/>
            <a:ext cx="504825" cy="307777"/>
          </a:xfrm>
          <a:prstGeom prst="rect">
            <a:avLst/>
          </a:prstGeom>
          <a:noFill/>
          <a:ln w="9525">
            <a:noFill/>
            <a:miter lim="800000"/>
            <a:headEnd/>
            <a:tailEnd/>
          </a:ln>
        </p:spPr>
        <p:txBody>
          <a:bodyPr>
            <a:spAutoFit/>
          </a:bodyPr>
          <a:lstStyle/>
          <a:p>
            <a:pPr eaLnBrk="1" hangingPunct="1">
              <a:spcBef>
                <a:spcPct val="50000"/>
              </a:spcBef>
            </a:pPr>
            <a:r>
              <a:rPr lang="en-CA" sz="1400" b="1" dirty="0">
                <a:solidFill>
                  <a:schemeClr val="accent6">
                    <a:lumMod val="75000"/>
                  </a:schemeClr>
                </a:solidFill>
                <a:latin typeface="Candara" pitchFamily="34" charset="0"/>
              </a:rPr>
              <a:t>3</a:t>
            </a:r>
          </a:p>
        </p:txBody>
      </p:sp>
      <p:sp>
        <p:nvSpPr>
          <p:cNvPr id="21519" name="Text Box 88"/>
          <p:cNvSpPr txBox="1">
            <a:spLocks noChangeArrowheads="1"/>
          </p:cNvSpPr>
          <p:nvPr/>
        </p:nvSpPr>
        <p:spPr bwMode="auto">
          <a:xfrm>
            <a:off x="1906588" y="4727575"/>
            <a:ext cx="504825" cy="338554"/>
          </a:xfrm>
          <a:prstGeom prst="rect">
            <a:avLst/>
          </a:prstGeom>
          <a:noFill/>
          <a:ln w="9525">
            <a:noFill/>
            <a:miter lim="800000"/>
            <a:headEnd/>
            <a:tailEnd/>
          </a:ln>
        </p:spPr>
        <p:txBody>
          <a:bodyPr>
            <a:spAutoFit/>
          </a:bodyPr>
          <a:lstStyle/>
          <a:p>
            <a:pPr eaLnBrk="1" hangingPunct="1">
              <a:spcBef>
                <a:spcPct val="50000"/>
              </a:spcBef>
            </a:pPr>
            <a:r>
              <a:rPr lang="en-CA" sz="1600" b="1" dirty="0">
                <a:solidFill>
                  <a:schemeClr val="accent6">
                    <a:lumMod val="75000"/>
                  </a:schemeClr>
                </a:solidFill>
                <a:latin typeface="Candara" pitchFamily="34" charset="0"/>
              </a:rPr>
              <a:t>2</a:t>
            </a:r>
          </a:p>
        </p:txBody>
      </p:sp>
      <p:sp>
        <p:nvSpPr>
          <p:cNvPr id="21520" name="Text Box 90"/>
          <p:cNvSpPr txBox="1">
            <a:spLocks noChangeArrowheads="1"/>
          </p:cNvSpPr>
          <p:nvPr/>
        </p:nvSpPr>
        <p:spPr bwMode="auto">
          <a:xfrm>
            <a:off x="0" y="288925"/>
            <a:ext cx="9144000" cy="579438"/>
          </a:xfrm>
          <a:prstGeom prst="rect">
            <a:avLst/>
          </a:prstGeom>
          <a:noFill/>
          <a:ln w="9525">
            <a:noFill/>
            <a:miter lim="800000"/>
            <a:headEnd/>
            <a:tailEnd/>
          </a:ln>
        </p:spPr>
        <p:txBody>
          <a:bodyPr>
            <a:spAutoFit/>
          </a:bodyPr>
          <a:lstStyle/>
          <a:p>
            <a:pPr marL="342900" indent="-342900" algn="ctr" eaLnBrk="1" hangingPunct="1">
              <a:spcBef>
                <a:spcPct val="50000"/>
              </a:spcBef>
            </a:pPr>
            <a:r>
              <a:rPr lang="en-GB" sz="3200" b="1" dirty="0">
                <a:solidFill>
                  <a:schemeClr val="bg1"/>
                </a:solidFill>
                <a:latin typeface="Candara" pitchFamily="34" charset="0"/>
              </a:rPr>
              <a:t>Visual Landscape Inventory</a:t>
            </a:r>
          </a:p>
        </p:txBody>
      </p:sp>
      <p:grpSp>
        <p:nvGrpSpPr>
          <p:cNvPr id="2" name="Group 91"/>
          <p:cNvGrpSpPr>
            <a:grpSpLocks/>
          </p:cNvGrpSpPr>
          <p:nvPr/>
        </p:nvGrpSpPr>
        <p:grpSpPr bwMode="auto">
          <a:xfrm>
            <a:off x="8229600" y="5867400"/>
            <a:ext cx="685800" cy="838200"/>
            <a:chOff x="4920" y="3612"/>
            <a:chExt cx="529" cy="661"/>
          </a:xfrm>
        </p:grpSpPr>
        <p:sp>
          <p:nvSpPr>
            <p:cNvPr id="21523" name="Freeform 92"/>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21524" name="Freeform 93"/>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21525" name="Freeform 94"/>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21526" name="Freeform 95"/>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21527" name="Freeform 96"/>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21528" name="Freeform 97"/>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21529" name="Freeform 98"/>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21530" name="Freeform 99"/>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21531" name="Freeform 100"/>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21532" name="Freeform 101"/>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21533" name="Freeform 102"/>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21534" name="Freeform 103"/>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21535" name="Freeform 104"/>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21536" name="Freeform 105"/>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21537" name="Freeform 106"/>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21538" name="Freeform 107"/>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21539" name="Freeform 108"/>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21540" name="Freeform 109"/>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21541" name="Freeform 110"/>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21542" name="Freeform 111"/>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21543" name="Freeform 112"/>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21544" name="Freeform 113"/>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21545" name="Freeform 114"/>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21546" name="Freeform 115"/>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21547" name="Freeform 116"/>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21548" name="Freeform 117"/>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21549" name="Freeform 118"/>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21550" name="Freeform 119"/>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21551" name="Freeform 120"/>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21552" name="Freeform 121"/>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21553" name="Freeform 122"/>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21554" name="Freeform 123"/>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21555" name="Freeform 124"/>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21556" name="Freeform 125"/>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21557" name="Freeform 126"/>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21558" name="Freeform 127"/>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21559" name="Freeform 128"/>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21560" name="Freeform 129"/>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21561" name="Freeform 130"/>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21562" name="Freeform 131"/>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21563" name="Freeform 132"/>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21564" name="Freeform 133"/>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21565" name="Freeform 134"/>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21566" name="Freeform 135"/>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21567" name="Freeform 136"/>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21568" name="Freeform 137"/>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21569" name="Freeform 138"/>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21570" name="Freeform 139"/>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21571" name="Freeform 140"/>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21572" name="Freeform 141"/>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21573" name="Freeform 142"/>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21574" name="Freeform 143"/>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21575" name="Freeform 144"/>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21576" name="Freeform 145"/>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21577" name="Freeform 146"/>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21578" name="Freeform 147"/>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21579" name="Freeform 148"/>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21580" name="Freeform 149"/>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21581" name="Freeform 150"/>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21582" name="Freeform 151"/>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21583" name="Freeform 152"/>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21584" name="Freeform 153"/>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21585" name="Freeform 154"/>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21586" name="Freeform 155"/>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21587" name="Freeform 156"/>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21588" name="Freeform 157"/>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21589" name="Freeform 158"/>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21590" name="Freeform 159"/>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21591" name="Freeform 160"/>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21592" name="Freeform 161"/>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21593" name="Freeform 162"/>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21594" name="Freeform 163"/>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sp>
        <p:nvSpPr>
          <p:cNvPr id="21522" name="Line 164"/>
          <p:cNvSpPr>
            <a:spLocks noChangeShapeType="1"/>
          </p:cNvSpPr>
          <p:nvPr/>
        </p:nvSpPr>
        <p:spPr bwMode="auto">
          <a:xfrm flipV="1">
            <a:off x="304800" y="990600"/>
            <a:ext cx="8458200" cy="0"/>
          </a:xfrm>
          <a:prstGeom prst="line">
            <a:avLst/>
          </a:prstGeom>
          <a:noFill/>
          <a:ln w="9525">
            <a:solidFill>
              <a:schemeClr val="tx1"/>
            </a:solidFill>
            <a:round/>
            <a:headEnd/>
            <a:tailEnd/>
          </a:ln>
        </p:spPr>
        <p:txBody>
          <a:bodyPr/>
          <a:lstStyle/>
          <a:p>
            <a:endParaRPr lang="en-CA"/>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tate_of_Forest_Map_VSC_values20APR2009"/>
          <p:cNvPicPr>
            <a:picLocks noChangeAspect="1" noChangeArrowheads="1"/>
          </p:cNvPicPr>
          <p:nvPr/>
        </p:nvPicPr>
        <p:blipFill>
          <a:blip r:embed="rId2" cstate="print">
            <a:lum bright="-16000" contrast="20000"/>
          </a:blip>
          <a:srcRect r="359" b="578"/>
          <a:stretch>
            <a:fillRect/>
          </a:stretch>
        </p:blipFill>
        <p:spPr bwMode="auto">
          <a:xfrm>
            <a:off x="0" y="0"/>
            <a:ext cx="9144000" cy="6854825"/>
          </a:xfrm>
          <a:prstGeom prst="rect">
            <a:avLst/>
          </a:prstGeom>
          <a:noFill/>
          <a:ln w="9525">
            <a:noFill/>
            <a:miter lim="800000"/>
            <a:headEnd/>
            <a:tailEnd/>
          </a:ln>
        </p:spPr>
      </p:pic>
      <p:sp>
        <p:nvSpPr>
          <p:cNvPr id="5" name="Rectangle 4"/>
          <p:cNvSpPr/>
          <p:nvPr/>
        </p:nvSpPr>
        <p:spPr>
          <a:xfrm>
            <a:off x="6316663" y="1928813"/>
            <a:ext cx="2503487" cy="646112"/>
          </a:xfrm>
          <a:prstGeom prst="rect">
            <a:avLst/>
          </a:prstGeom>
        </p:spPr>
        <p:txBody>
          <a:bodyPr>
            <a:spAutoFit/>
          </a:bodyPr>
          <a:lstStyle/>
          <a:p>
            <a:pPr>
              <a:defRPr/>
            </a:pPr>
            <a:r>
              <a:rPr lang="en-US" sz="1200" b="1" dirty="0">
                <a:solidFill>
                  <a:srgbClr val="000000"/>
                </a:solidFill>
                <a:latin typeface="+mn-lt"/>
                <a:cs typeface="+mn-cs"/>
              </a:rPr>
              <a:t>14.5 Million hectares of  Visual Landscape Inventory.</a:t>
            </a:r>
          </a:p>
          <a:p>
            <a:pPr>
              <a:defRPr/>
            </a:pPr>
            <a:r>
              <a:rPr lang="en-US" sz="1200" b="1" dirty="0">
                <a:solidFill>
                  <a:srgbClr val="000000"/>
                </a:solidFill>
                <a:latin typeface="+mn-lt"/>
                <a:cs typeface="+mn-cs"/>
              </a:rPr>
              <a:t> </a:t>
            </a:r>
            <a:endParaRPr lang="en-CA" sz="1200" b="1" dirty="0">
              <a:solidFill>
                <a:srgbClr val="000000"/>
              </a:solidFill>
              <a:latin typeface="+mn-lt"/>
              <a:cs typeface="+mn-cs"/>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Hagwilget Peak Silouette"/>
          <p:cNvPicPr>
            <a:picLocks noChangeAspect="1" noChangeArrowheads="1"/>
          </p:cNvPicPr>
          <p:nvPr/>
        </p:nvPicPr>
        <p:blipFill>
          <a:blip r:embed="rId2" cstate="print"/>
          <a:srcRect/>
          <a:stretch>
            <a:fillRect/>
          </a:stretch>
        </p:blipFill>
        <p:spPr bwMode="auto">
          <a:xfrm>
            <a:off x="395288" y="260350"/>
            <a:ext cx="8496300" cy="6319838"/>
          </a:xfrm>
          <a:prstGeom prst="rect">
            <a:avLst/>
          </a:prstGeom>
          <a:noFill/>
          <a:ln w="9525">
            <a:noFill/>
            <a:miter lim="800000"/>
            <a:headEnd/>
            <a:tailEnd/>
          </a:ln>
        </p:spPr>
      </p:pic>
      <p:sp>
        <p:nvSpPr>
          <p:cNvPr id="39939" name="Text Box 5"/>
          <p:cNvSpPr txBox="1">
            <a:spLocks noChangeArrowheads="1"/>
          </p:cNvSpPr>
          <p:nvPr/>
        </p:nvSpPr>
        <p:spPr bwMode="auto">
          <a:xfrm>
            <a:off x="2879725" y="2205038"/>
            <a:ext cx="6264275" cy="2400300"/>
          </a:xfrm>
          <a:prstGeom prst="rect">
            <a:avLst/>
          </a:prstGeom>
          <a:noFill/>
          <a:ln w="9525">
            <a:noFill/>
            <a:miter lim="800000"/>
            <a:headEnd/>
            <a:tailEnd/>
          </a:ln>
        </p:spPr>
        <p:txBody>
          <a:bodyPr>
            <a:spAutoFit/>
          </a:bodyPr>
          <a:lstStyle/>
          <a:p>
            <a:r>
              <a:rPr lang="en-US">
                <a:solidFill>
                  <a:schemeClr val="bg1"/>
                </a:solidFill>
                <a:latin typeface="Candara" pitchFamily="34" charset="0"/>
              </a:rPr>
              <a:t>                            </a:t>
            </a:r>
            <a:r>
              <a:rPr lang="en-US" b="1">
                <a:solidFill>
                  <a:schemeClr val="bg1"/>
                </a:solidFill>
                <a:latin typeface="Candara" pitchFamily="34" charset="0"/>
              </a:rPr>
              <a:t>Facts &amp; Figures</a:t>
            </a:r>
          </a:p>
          <a:p>
            <a:endParaRPr lang="en-US">
              <a:solidFill>
                <a:schemeClr val="bg1"/>
              </a:solidFill>
              <a:latin typeface="Candara" pitchFamily="34" charset="0"/>
            </a:endParaRPr>
          </a:p>
          <a:p>
            <a:pPr>
              <a:buClr>
                <a:srgbClr val="FFFF66"/>
              </a:buClr>
              <a:buFontTx/>
              <a:buChar char="•"/>
            </a:pPr>
            <a:r>
              <a:rPr lang="en-US" sz="1800">
                <a:solidFill>
                  <a:schemeClr val="bg1"/>
                </a:solidFill>
                <a:latin typeface="Candara" pitchFamily="34" charset="0"/>
              </a:rPr>
              <a:t> Province </a:t>
            </a:r>
            <a:r>
              <a:rPr lang="en-US" sz="1800" b="1">
                <a:solidFill>
                  <a:schemeClr val="bg1"/>
                </a:solidFill>
                <a:latin typeface="Candara" pitchFamily="34" charset="0"/>
              </a:rPr>
              <a:t>95</a:t>
            </a:r>
            <a:r>
              <a:rPr lang="en-US" sz="1800">
                <a:solidFill>
                  <a:schemeClr val="bg1"/>
                </a:solidFill>
                <a:latin typeface="Candara" pitchFamily="34" charset="0"/>
              </a:rPr>
              <a:t> million hectares</a:t>
            </a:r>
          </a:p>
          <a:p>
            <a:pPr>
              <a:buClr>
                <a:srgbClr val="FFFF66"/>
              </a:buClr>
              <a:buFontTx/>
              <a:buChar char="•"/>
            </a:pPr>
            <a:r>
              <a:rPr lang="en-US" sz="1800">
                <a:solidFill>
                  <a:schemeClr val="bg1"/>
                </a:solidFill>
                <a:latin typeface="Candara" pitchFamily="34" charset="0"/>
              </a:rPr>
              <a:t> VLI inventory area </a:t>
            </a:r>
            <a:r>
              <a:rPr lang="en-US" sz="1800" b="1">
                <a:solidFill>
                  <a:schemeClr val="bg1"/>
                </a:solidFill>
                <a:latin typeface="Candara" pitchFamily="34" charset="0"/>
              </a:rPr>
              <a:t>14.5</a:t>
            </a:r>
            <a:r>
              <a:rPr lang="en-US" sz="1800">
                <a:solidFill>
                  <a:schemeClr val="bg1"/>
                </a:solidFill>
                <a:latin typeface="Candara" pitchFamily="34" charset="0"/>
              </a:rPr>
              <a:t> million ha </a:t>
            </a:r>
            <a:r>
              <a:rPr lang="en-US" sz="1800" b="1">
                <a:solidFill>
                  <a:schemeClr val="bg1"/>
                </a:solidFill>
                <a:latin typeface="Candara" pitchFamily="34" charset="0"/>
              </a:rPr>
              <a:t> (17%)</a:t>
            </a:r>
          </a:p>
          <a:p>
            <a:pPr>
              <a:buClr>
                <a:srgbClr val="FFFF66"/>
              </a:buClr>
              <a:buFontTx/>
              <a:buChar char="•"/>
            </a:pPr>
            <a:r>
              <a:rPr lang="en-US" sz="1800">
                <a:solidFill>
                  <a:schemeClr val="bg1"/>
                </a:solidFill>
                <a:latin typeface="Candara" pitchFamily="34" charset="0"/>
              </a:rPr>
              <a:t> Established VQOs   </a:t>
            </a:r>
            <a:r>
              <a:rPr lang="en-US" sz="1800" b="1">
                <a:solidFill>
                  <a:schemeClr val="bg1"/>
                </a:solidFill>
                <a:latin typeface="Candara" pitchFamily="34" charset="0"/>
              </a:rPr>
              <a:t>10.5</a:t>
            </a:r>
            <a:r>
              <a:rPr lang="en-US" sz="1800">
                <a:solidFill>
                  <a:schemeClr val="bg1"/>
                </a:solidFill>
                <a:latin typeface="Candara" pitchFamily="34" charset="0"/>
              </a:rPr>
              <a:t> million ha   </a:t>
            </a:r>
            <a:r>
              <a:rPr lang="en-US" sz="1800" b="1">
                <a:solidFill>
                  <a:schemeClr val="bg1"/>
                </a:solidFill>
                <a:latin typeface="Candara" pitchFamily="34" charset="0"/>
              </a:rPr>
              <a:t>(11%)</a:t>
            </a:r>
          </a:p>
          <a:p>
            <a:pPr>
              <a:buClr>
                <a:srgbClr val="FFFF66"/>
              </a:buClr>
              <a:buFontTx/>
              <a:buChar char="•"/>
            </a:pPr>
            <a:endParaRPr lang="en-US" sz="1800">
              <a:solidFill>
                <a:schemeClr val="bg1"/>
              </a:solidFill>
              <a:latin typeface="Candara" pitchFamily="34" charset="0"/>
            </a:endParaRPr>
          </a:p>
          <a:p>
            <a:pPr>
              <a:buClr>
                <a:srgbClr val="FFFF66"/>
              </a:buClr>
              <a:buFontTx/>
              <a:buChar char="•"/>
            </a:pPr>
            <a:r>
              <a:rPr lang="en-US" sz="1800">
                <a:solidFill>
                  <a:schemeClr val="bg1"/>
                </a:solidFill>
                <a:latin typeface="Candara" pitchFamily="34" charset="0"/>
              </a:rPr>
              <a:t> THLB within Province </a:t>
            </a:r>
            <a:r>
              <a:rPr lang="en-US" sz="1800" b="1">
                <a:solidFill>
                  <a:schemeClr val="bg1"/>
                </a:solidFill>
                <a:latin typeface="Candara" pitchFamily="34" charset="0"/>
              </a:rPr>
              <a:t>18.9</a:t>
            </a:r>
            <a:r>
              <a:rPr lang="en-US" sz="1800">
                <a:solidFill>
                  <a:schemeClr val="bg1"/>
                </a:solidFill>
                <a:latin typeface="Candara" pitchFamily="34" charset="0"/>
              </a:rPr>
              <a:t> million ha</a:t>
            </a:r>
          </a:p>
          <a:p>
            <a:pPr>
              <a:buClr>
                <a:srgbClr val="FFFF66"/>
              </a:buClr>
              <a:buFontTx/>
              <a:buChar char="•"/>
            </a:pPr>
            <a:r>
              <a:rPr lang="en-US" sz="1800">
                <a:solidFill>
                  <a:schemeClr val="bg1"/>
                </a:solidFill>
                <a:latin typeface="Candara" pitchFamily="34" charset="0"/>
              </a:rPr>
              <a:t> THLB restrictive VQOs </a:t>
            </a:r>
            <a:r>
              <a:rPr lang="en-US" sz="1800" b="1">
                <a:solidFill>
                  <a:schemeClr val="bg1"/>
                </a:solidFill>
                <a:latin typeface="Candara" pitchFamily="34" charset="0"/>
              </a:rPr>
              <a:t>1.5 </a:t>
            </a:r>
            <a:r>
              <a:rPr lang="en-US" sz="1800">
                <a:solidFill>
                  <a:schemeClr val="bg1"/>
                </a:solidFill>
                <a:latin typeface="Candara" pitchFamily="34" charset="0"/>
              </a:rPr>
              <a:t>million ha (1.6% or </a:t>
            </a:r>
            <a:r>
              <a:rPr lang="en-US" b="1">
                <a:solidFill>
                  <a:srgbClr val="FFFF00"/>
                </a:solidFill>
                <a:latin typeface="Candara" pitchFamily="34" charset="0"/>
              </a:rPr>
              <a:t>8%</a:t>
            </a:r>
            <a:r>
              <a:rPr lang="en-US" sz="1800">
                <a:solidFill>
                  <a:schemeClr val="bg1"/>
                </a:solidFill>
                <a:latin typeface="Candara" pitchFamily="34" charset="0"/>
              </a:rPr>
              <a:t> of THLB)</a:t>
            </a:r>
            <a:endParaRPr lang="en-CA" sz="1800">
              <a:solidFill>
                <a:schemeClr val="bg1"/>
              </a:solidFill>
              <a:latin typeface="Candara"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68313" y="188913"/>
            <a:ext cx="8229600" cy="490537"/>
          </a:xfrm>
        </p:spPr>
        <p:txBody>
          <a:bodyPr/>
          <a:lstStyle/>
          <a:p>
            <a:pPr eaLnBrk="1" hangingPunct="1"/>
            <a:r>
              <a:rPr lang="en-CA" sz="2000" smtClean="0">
                <a:solidFill>
                  <a:schemeClr val="bg1"/>
                </a:solidFill>
                <a:latin typeface="Candara" pitchFamily="34" charset="0"/>
              </a:rPr>
              <a:t>Example of some local </a:t>
            </a:r>
            <a:r>
              <a:rPr lang="en-CA" sz="2000" b="1" smtClean="0">
                <a:solidFill>
                  <a:schemeClr val="bg1"/>
                </a:solidFill>
                <a:latin typeface="Candara" pitchFamily="34" charset="0"/>
              </a:rPr>
              <a:t>Scenic Areas</a:t>
            </a:r>
          </a:p>
        </p:txBody>
      </p:sp>
      <p:pic>
        <p:nvPicPr>
          <p:cNvPr id="40963" name="Picture 4" descr="Howe Sound Landforms"/>
          <p:cNvPicPr>
            <a:picLocks noGrp="1" noChangeAspect="1" noChangeArrowheads="1"/>
          </p:cNvPicPr>
          <p:nvPr>
            <p:ph idx="1"/>
          </p:nvPr>
        </p:nvPicPr>
        <p:blipFill>
          <a:blip r:embed="rId2" cstate="print"/>
          <a:srcRect/>
          <a:stretch>
            <a:fillRect/>
          </a:stretch>
        </p:blipFill>
        <p:spPr>
          <a:xfrm>
            <a:off x="900113" y="765175"/>
            <a:ext cx="7488237" cy="5859463"/>
          </a:xfrm>
        </p:spPr>
      </p:pic>
      <p:sp>
        <p:nvSpPr>
          <p:cNvPr id="40964" name="Text Box 6"/>
          <p:cNvSpPr txBox="1">
            <a:spLocks noChangeArrowheads="1"/>
          </p:cNvSpPr>
          <p:nvPr/>
        </p:nvSpPr>
        <p:spPr bwMode="auto">
          <a:xfrm>
            <a:off x="5292725" y="908050"/>
            <a:ext cx="2808288" cy="4078039"/>
          </a:xfrm>
          <a:prstGeom prst="rect">
            <a:avLst/>
          </a:prstGeom>
          <a:noFill/>
          <a:ln w="9525">
            <a:noFill/>
            <a:miter lim="800000"/>
            <a:headEnd/>
            <a:tailEnd/>
          </a:ln>
        </p:spPr>
        <p:txBody>
          <a:bodyPr>
            <a:spAutoFit/>
          </a:bodyPr>
          <a:lstStyle/>
          <a:p>
            <a:pPr>
              <a:spcBef>
                <a:spcPct val="50000"/>
              </a:spcBef>
              <a:buClr>
                <a:schemeClr val="bg1"/>
              </a:buClr>
              <a:buFontTx/>
              <a:buChar char="•"/>
            </a:pPr>
            <a:r>
              <a:rPr lang="en-CA" sz="1600" b="1" dirty="0">
                <a:solidFill>
                  <a:srgbClr val="F5E677"/>
                </a:solidFill>
                <a:latin typeface="Candara" pitchFamily="34" charset="0"/>
              </a:rPr>
              <a:t> </a:t>
            </a:r>
            <a:r>
              <a:rPr lang="en-CA" sz="1600" b="1" dirty="0" smtClean="0">
                <a:solidFill>
                  <a:srgbClr val="F5E677"/>
                </a:solidFill>
                <a:latin typeface="Candara" pitchFamily="34" charset="0"/>
              </a:rPr>
              <a:t>North Island </a:t>
            </a:r>
            <a:r>
              <a:rPr lang="en-CA" sz="1600" b="1" dirty="0">
                <a:solidFill>
                  <a:srgbClr val="F5E677"/>
                </a:solidFill>
                <a:latin typeface="Candara" pitchFamily="34" charset="0"/>
              </a:rPr>
              <a:t>Highway 19</a:t>
            </a:r>
          </a:p>
          <a:p>
            <a:pPr>
              <a:spcBef>
                <a:spcPct val="50000"/>
              </a:spcBef>
              <a:buClr>
                <a:schemeClr val="bg1"/>
              </a:buClr>
              <a:buFontTx/>
              <a:buChar char="•"/>
            </a:pPr>
            <a:r>
              <a:rPr lang="en-CA" sz="1600" b="1" dirty="0">
                <a:solidFill>
                  <a:srgbClr val="F5E677"/>
                </a:solidFill>
                <a:latin typeface="Candara" pitchFamily="34" charset="0"/>
              </a:rPr>
              <a:t> Hwy 4 to Pacific Rim</a:t>
            </a:r>
          </a:p>
          <a:p>
            <a:pPr>
              <a:spcBef>
                <a:spcPct val="50000"/>
              </a:spcBef>
              <a:buClr>
                <a:schemeClr val="bg1"/>
              </a:buClr>
              <a:buFontTx/>
              <a:buChar char="•"/>
            </a:pPr>
            <a:r>
              <a:rPr lang="en-CA" sz="1600" b="1" dirty="0">
                <a:solidFill>
                  <a:srgbClr val="F5E677"/>
                </a:solidFill>
                <a:latin typeface="Candara" pitchFamily="34" charset="0"/>
              </a:rPr>
              <a:t> Clayoquot Sound</a:t>
            </a:r>
          </a:p>
          <a:p>
            <a:pPr>
              <a:spcBef>
                <a:spcPct val="50000"/>
              </a:spcBef>
              <a:buClr>
                <a:schemeClr val="bg1"/>
              </a:buClr>
              <a:buFontTx/>
              <a:buChar char="•"/>
            </a:pPr>
            <a:r>
              <a:rPr lang="en-CA" sz="1600" b="1" dirty="0">
                <a:solidFill>
                  <a:srgbClr val="F5E677"/>
                </a:solidFill>
                <a:latin typeface="Candara" pitchFamily="34" charset="0"/>
              </a:rPr>
              <a:t> </a:t>
            </a:r>
            <a:r>
              <a:rPr lang="en-CA" sz="1600" b="1" dirty="0" smtClean="0">
                <a:solidFill>
                  <a:srgbClr val="F5E677"/>
                </a:solidFill>
                <a:latin typeface="Candara" pitchFamily="34" charset="0"/>
              </a:rPr>
              <a:t>North &amp; Central Coast</a:t>
            </a:r>
            <a:endParaRPr lang="en-CA" sz="1600" b="1" dirty="0">
              <a:solidFill>
                <a:srgbClr val="F5E677"/>
              </a:solidFill>
              <a:latin typeface="Candara" pitchFamily="34" charset="0"/>
            </a:endParaRPr>
          </a:p>
          <a:p>
            <a:pPr>
              <a:spcBef>
                <a:spcPct val="50000"/>
              </a:spcBef>
              <a:buClr>
                <a:schemeClr val="bg1"/>
              </a:buClr>
              <a:buFontTx/>
              <a:buChar char="•"/>
            </a:pPr>
            <a:r>
              <a:rPr lang="en-CA" sz="1600" b="1" dirty="0" smtClean="0">
                <a:solidFill>
                  <a:srgbClr val="F5E677"/>
                </a:solidFill>
                <a:latin typeface="Candara" pitchFamily="34" charset="0"/>
              </a:rPr>
              <a:t> </a:t>
            </a:r>
            <a:r>
              <a:rPr lang="en-CA" sz="1600" b="1" dirty="0" err="1">
                <a:solidFill>
                  <a:srgbClr val="F5E677"/>
                </a:solidFill>
                <a:latin typeface="Candara" pitchFamily="34" charset="0"/>
              </a:rPr>
              <a:t>Johnstone</a:t>
            </a:r>
            <a:r>
              <a:rPr lang="en-CA" sz="1600" b="1" dirty="0">
                <a:solidFill>
                  <a:srgbClr val="F5E677"/>
                </a:solidFill>
                <a:latin typeface="Candara" pitchFamily="34" charset="0"/>
              </a:rPr>
              <a:t> </a:t>
            </a:r>
            <a:r>
              <a:rPr lang="en-CA" sz="1600" b="1" dirty="0" smtClean="0">
                <a:solidFill>
                  <a:srgbClr val="F5E677"/>
                </a:solidFill>
                <a:latin typeface="Candara" pitchFamily="34" charset="0"/>
              </a:rPr>
              <a:t>Strait</a:t>
            </a:r>
          </a:p>
          <a:p>
            <a:pPr>
              <a:spcBef>
                <a:spcPct val="50000"/>
              </a:spcBef>
              <a:buClr>
                <a:schemeClr val="bg1"/>
              </a:buClr>
              <a:buFontTx/>
              <a:buChar char="•"/>
            </a:pPr>
            <a:r>
              <a:rPr lang="en-CA" sz="1600" b="1" dirty="0" smtClean="0">
                <a:solidFill>
                  <a:srgbClr val="F5E677"/>
                </a:solidFill>
                <a:latin typeface="Candara" pitchFamily="34" charset="0"/>
              </a:rPr>
              <a:t> Rivers Inlet</a:t>
            </a:r>
            <a:endParaRPr lang="en-CA" sz="1600" b="1" dirty="0">
              <a:solidFill>
                <a:srgbClr val="F5E677"/>
              </a:solidFill>
              <a:latin typeface="Candara" pitchFamily="34" charset="0"/>
            </a:endParaRPr>
          </a:p>
          <a:p>
            <a:pPr>
              <a:spcBef>
                <a:spcPct val="50000"/>
              </a:spcBef>
              <a:buClr>
                <a:schemeClr val="bg1"/>
              </a:buClr>
              <a:buFontTx/>
              <a:buChar char="•"/>
            </a:pPr>
            <a:r>
              <a:rPr lang="en-CA" sz="1600" b="1" dirty="0">
                <a:solidFill>
                  <a:srgbClr val="F5E677"/>
                </a:solidFill>
                <a:latin typeface="Candara" pitchFamily="34" charset="0"/>
              </a:rPr>
              <a:t> Sea to Sky Hwy </a:t>
            </a:r>
            <a:r>
              <a:rPr lang="en-CA" sz="1600" b="1" dirty="0" smtClean="0">
                <a:solidFill>
                  <a:srgbClr val="F5E677"/>
                </a:solidFill>
                <a:latin typeface="Candara" pitchFamily="34" charset="0"/>
              </a:rPr>
              <a:t>99</a:t>
            </a:r>
          </a:p>
          <a:p>
            <a:pPr>
              <a:spcBef>
                <a:spcPct val="50000"/>
              </a:spcBef>
              <a:buClr>
                <a:schemeClr val="bg1"/>
              </a:buClr>
              <a:buFontTx/>
              <a:buChar char="•"/>
            </a:pPr>
            <a:r>
              <a:rPr lang="en-CA" sz="1600" b="1" dirty="0" smtClean="0">
                <a:solidFill>
                  <a:srgbClr val="F5E677"/>
                </a:solidFill>
                <a:latin typeface="Candara" pitchFamily="34" charset="0"/>
              </a:rPr>
              <a:t> Coquihalla Hwy 5</a:t>
            </a:r>
          </a:p>
          <a:p>
            <a:pPr>
              <a:spcBef>
                <a:spcPct val="50000"/>
              </a:spcBef>
              <a:buClr>
                <a:schemeClr val="bg1"/>
              </a:buClr>
              <a:buFontTx/>
              <a:buChar char="•"/>
            </a:pPr>
            <a:r>
              <a:rPr lang="en-CA" sz="1600" b="1" dirty="0" smtClean="0">
                <a:solidFill>
                  <a:srgbClr val="F5E677"/>
                </a:solidFill>
                <a:latin typeface="Candara" pitchFamily="34" charset="0"/>
              </a:rPr>
              <a:t>Inside Passage</a:t>
            </a:r>
            <a:endParaRPr lang="en-CA" sz="1600" b="1" dirty="0">
              <a:solidFill>
                <a:srgbClr val="F5E677"/>
              </a:solidFill>
              <a:latin typeface="Candara" pitchFamily="34" charset="0"/>
            </a:endParaRPr>
          </a:p>
          <a:p>
            <a:pPr>
              <a:spcBef>
                <a:spcPct val="50000"/>
              </a:spcBef>
              <a:buClr>
                <a:schemeClr val="bg1"/>
              </a:buClr>
              <a:buFontTx/>
              <a:buChar char="•"/>
            </a:pPr>
            <a:r>
              <a:rPr lang="en-CA" sz="1600" b="1" dirty="0">
                <a:solidFill>
                  <a:srgbClr val="F5E677"/>
                </a:solidFill>
                <a:latin typeface="Candara" pitchFamily="34" charset="0"/>
              </a:rPr>
              <a:t> etc.</a:t>
            </a:r>
          </a:p>
          <a:p>
            <a:pPr>
              <a:spcBef>
                <a:spcPct val="50000"/>
              </a:spcBef>
            </a:pPr>
            <a:endParaRPr lang="en-CA" sz="1800" b="1"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1369197-R1-E001"/>
          <p:cNvPicPr>
            <a:picLocks noChangeAspect="1" noChangeArrowheads="1"/>
          </p:cNvPicPr>
          <p:nvPr/>
        </p:nvPicPr>
        <p:blipFill>
          <a:blip r:embed="rId2" cstate="print"/>
          <a:srcRect/>
          <a:stretch>
            <a:fillRect/>
          </a:stretch>
        </p:blipFill>
        <p:spPr bwMode="auto">
          <a:xfrm>
            <a:off x="684213" y="188913"/>
            <a:ext cx="4379912" cy="6480175"/>
          </a:xfrm>
          <a:prstGeom prst="rect">
            <a:avLst/>
          </a:prstGeom>
          <a:noFill/>
          <a:ln w="9525">
            <a:noFill/>
            <a:miter lim="800000"/>
            <a:headEnd/>
            <a:tailEnd/>
          </a:ln>
        </p:spPr>
      </p:pic>
      <p:sp>
        <p:nvSpPr>
          <p:cNvPr id="41987" name="Text Box 5"/>
          <p:cNvSpPr txBox="1">
            <a:spLocks noChangeArrowheads="1"/>
          </p:cNvSpPr>
          <p:nvPr/>
        </p:nvSpPr>
        <p:spPr bwMode="auto">
          <a:xfrm>
            <a:off x="5219700" y="333375"/>
            <a:ext cx="3744913" cy="2170113"/>
          </a:xfrm>
          <a:prstGeom prst="rect">
            <a:avLst/>
          </a:prstGeom>
          <a:noFill/>
          <a:ln w="9525">
            <a:noFill/>
            <a:miter lim="800000"/>
            <a:headEnd/>
            <a:tailEnd/>
          </a:ln>
        </p:spPr>
        <p:txBody>
          <a:bodyPr>
            <a:spAutoFit/>
          </a:bodyPr>
          <a:lstStyle/>
          <a:p>
            <a:pPr>
              <a:spcBef>
                <a:spcPct val="50000"/>
              </a:spcBef>
            </a:pPr>
            <a:r>
              <a:rPr lang="en-US">
                <a:solidFill>
                  <a:schemeClr val="bg1"/>
                </a:solidFill>
                <a:latin typeface="Candara" pitchFamily="34" charset="0"/>
              </a:rPr>
              <a:t>Visual Landscape Inventory</a:t>
            </a:r>
            <a:endParaRPr lang="en-US" sz="1800">
              <a:solidFill>
                <a:schemeClr val="bg1"/>
              </a:solidFill>
              <a:latin typeface="Candara" pitchFamily="34" charset="0"/>
            </a:endParaRPr>
          </a:p>
          <a:p>
            <a:pPr>
              <a:spcBef>
                <a:spcPct val="50000"/>
              </a:spcBef>
              <a:buClr>
                <a:schemeClr val="bg1"/>
              </a:buClr>
              <a:buFontTx/>
              <a:buChar char="•"/>
            </a:pPr>
            <a:r>
              <a:rPr lang="en-US" sz="1800">
                <a:solidFill>
                  <a:srgbClr val="FFCC66"/>
                </a:solidFill>
                <a:latin typeface="Candara" pitchFamily="34" charset="0"/>
              </a:rPr>
              <a:t> </a:t>
            </a:r>
            <a:r>
              <a:rPr lang="en-US" sz="1600">
                <a:solidFill>
                  <a:srgbClr val="FFCC66"/>
                </a:solidFill>
                <a:latin typeface="Candara" pitchFamily="34" charset="0"/>
              </a:rPr>
              <a:t>Maps visible terrain.</a:t>
            </a:r>
          </a:p>
          <a:p>
            <a:pPr>
              <a:spcBef>
                <a:spcPct val="50000"/>
              </a:spcBef>
              <a:buClr>
                <a:schemeClr val="bg1"/>
              </a:buClr>
              <a:buFontTx/>
              <a:buChar char="•"/>
            </a:pPr>
            <a:r>
              <a:rPr lang="en-US" sz="1600">
                <a:solidFill>
                  <a:srgbClr val="FFCC66"/>
                </a:solidFill>
                <a:latin typeface="Candara" pitchFamily="34" charset="0"/>
              </a:rPr>
              <a:t> Viewpoints, travel corridors,                communities.</a:t>
            </a:r>
          </a:p>
          <a:p>
            <a:pPr>
              <a:spcBef>
                <a:spcPct val="50000"/>
              </a:spcBef>
              <a:buClr>
                <a:schemeClr val="bg1"/>
              </a:buClr>
              <a:buFontTx/>
              <a:buChar char="•"/>
            </a:pPr>
            <a:r>
              <a:rPr lang="en-US" sz="1600">
                <a:solidFill>
                  <a:srgbClr val="FFCC66"/>
                </a:solidFill>
                <a:latin typeface="Candara" pitchFamily="34" charset="0"/>
              </a:rPr>
              <a:t> Records biophysical &amp; social factors</a:t>
            </a:r>
          </a:p>
          <a:p>
            <a:pPr>
              <a:spcBef>
                <a:spcPct val="50000"/>
              </a:spcBef>
              <a:buClr>
                <a:schemeClr val="bg1"/>
              </a:buClr>
              <a:buFontTx/>
              <a:buChar char="•"/>
            </a:pPr>
            <a:r>
              <a:rPr lang="en-US" sz="1600">
                <a:solidFill>
                  <a:srgbClr val="FFCC66"/>
                </a:solidFill>
                <a:latin typeface="Candara" pitchFamily="34" charset="0"/>
              </a:rPr>
              <a:t>Typically 1:20,000 to 1:50,000</a:t>
            </a:r>
            <a:endParaRPr lang="en-CA" sz="1600">
              <a:solidFill>
                <a:srgbClr val="FFCC66"/>
              </a:solidFill>
              <a:latin typeface="Candara"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1369197-R1-E031"/>
          <p:cNvPicPr>
            <a:picLocks noChangeAspect="1" noChangeArrowheads="1"/>
          </p:cNvPicPr>
          <p:nvPr/>
        </p:nvPicPr>
        <p:blipFill>
          <a:blip r:embed="rId2" cstate="print"/>
          <a:srcRect/>
          <a:stretch>
            <a:fillRect/>
          </a:stretch>
        </p:blipFill>
        <p:spPr bwMode="auto">
          <a:xfrm>
            <a:off x="179388" y="476250"/>
            <a:ext cx="8748712" cy="5913438"/>
          </a:xfrm>
          <a:prstGeom prst="rect">
            <a:avLst/>
          </a:prstGeom>
          <a:noFill/>
          <a:ln w="9525">
            <a:noFill/>
            <a:miter lim="800000"/>
            <a:headEnd/>
            <a:tailEnd/>
          </a:ln>
        </p:spPr>
      </p:pic>
      <p:sp>
        <p:nvSpPr>
          <p:cNvPr id="63491" name="Text Box 5"/>
          <p:cNvSpPr txBox="1">
            <a:spLocks noChangeArrowheads="1"/>
          </p:cNvSpPr>
          <p:nvPr/>
        </p:nvSpPr>
        <p:spPr bwMode="auto">
          <a:xfrm>
            <a:off x="755650" y="692150"/>
            <a:ext cx="7704138" cy="396875"/>
          </a:xfrm>
          <a:prstGeom prst="rect">
            <a:avLst/>
          </a:prstGeom>
          <a:noFill/>
          <a:ln w="9525">
            <a:noFill/>
            <a:miter lim="800000"/>
            <a:headEnd/>
            <a:tailEnd/>
          </a:ln>
        </p:spPr>
        <p:txBody>
          <a:bodyPr>
            <a:spAutoFit/>
          </a:bodyPr>
          <a:lstStyle/>
          <a:p>
            <a:pPr>
              <a:spcBef>
                <a:spcPct val="50000"/>
              </a:spcBef>
              <a:defRPr/>
            </a:pPr>
            <a:r>
              <a:rPr lang="en-US" b="1" dirty="0">
                <a:solidFill>
                  <a:srgbClr val="F5E677"/>
                </a:solidFill>
                <a:effectLst>
                  <a:outerShdw blurRad="38100" dist="38100" dir="2700000" algn="tl">
                    <a:srgbClr val="000000">
                      <a:alpha val="43137"/>
                    </a:srgbClr>
                  </a:outerShdw>
                </a:effectLst>
                <a:latin typeface="Candara" pitchFamily="34" charset="0"/>
                <a:cs typeface="+mn-cs"/>
              </a:rPr>
              <a:t>Visual Sensitivity Units </a:t>
            </a:r>
            <a:r>
              <a:rPr lang="en-US" dirty="0">
                <a:solidFill>
                  <a:srgbClr val="F5E677"/>
                </a:solidFill>
                <a:latin typeface="Candara" pitchFamily="34" charset="0"/>
                <a:cs typeface="+mn-cs"/>
              </a:rPr>
              <a:t>… a.k.a. visual landscape polygons</a:t>
            </a:r>
            <a:endParaRPr lang="en-CA" dirty="0">
              <a:solidFill>
                <a:srgbClr val="F5E677"/>
              </a:solidFill>
              <a:latin typeface="Candara" pitchFamily="34" charset="0"/>
              <a:cs typeface="+mn-cs"/>
            </a:endParaRPr>
          </a:p>
        </p:txBody>
      </p:sp>
      <p:sp>
        <p:nvSpPr>
          <p:cNvPr id="5" name="TextBox 4"/>
          <p:cNvSpPr txBox="1"/>
          <p:nvPr/>
        </p:nvSpPr>
        <p:spPr>
          <a:xfrm>
            <a:off x="684213" y="1196975"/>
            <a:ext cx="7991475" cy="1754188"/>
          </a:xfrm>
          <a:prstGeom prst="rect">
            <a:avLst/>
          </a:prstGeom>
          <a:noFill/>
        </p:spPr>
        <p:txBody>
          <a:bodyPr>
            <a:spAutoFit/>
          </a:bodyPr>
          <a:lstStyle/>
          <a:p>
            <a:pPr>
              <a:defRPr/>
            </a:pPr>
            <a:r>
              <a:rPr lang="en-CA" sz="1800" b="1" dirty="0">
                <a:solidFill>
                  <a:schemeClr val="bg1"/>
                </a:solidFill>
                <a:effectLst>
                  <a:outerShdw blurRad="38100" dist="38100" dir="2700000" algn="tl">
                    <a:srgbClr val="000000">
                      <a:alpha val="43137"/>
                    </a:srgbClr>
                  </a:outerShdw>
                </a:effectLst>
                <a:latin typeface="Candara" pitchFamily="34" charset="0"/>
                <a:cs typeface="+mn-cs"/>
              </a:rPr>
              <a:t>EVC</a:t>
            </a:r>
            <a:r>
              <a:rPr lang="en-CA" sz="1800" dirty="0">
                <a:solidFill>
                  <a:schemeClr val="bg1"/>
                </a:solidFill>
                <a:latin typeface="Candara" pitchFamily="34" charset="0"/>
                <a:cs typeface="+mn-cs"/>
              </a:rPr>
              <a:t>	Existing Visual Condition ...		</a:t>
            </a:r>
            <a:r>
              <a:rPr lang="en-CA" sz="1600" dirty="0">
                <a:solidFill>
                  <a:schemeClr val="bg1"/>
                </a:solidFill>
                <a:latin typeface="Candara" pitchFamily="34" charset="0"/>
                <a:cs typeface="+mn-cs"/>
              </a:rPr>
              <a:t>amount of visual alteration</a:t>
            </a:r>
          </a:p>
          <a:p>
            <a:pPr>
              <a:defRPr/>
            </a:pPr>
            <a:r>
              <a:rPr lang="en-CA" sz="1800" b="1" dirty="0">
                <a:solidFill>
                  <a:schemeClr val="bg1"/>
                </a:solidFill>
                <a:effectLst>
                  <a:outerShdw blurRad="38100" dist="38100" dir="2700000" algn="tl">
                    <a:srgbClr val="000000">
                      <a:alpha val="43137"/>
                    </a:srgbClr>
                  </a:outerShdw>
                </a:effectLst>
                <a:latin typeface="Candara" pitchFamily="34" charset="0"/>
                <a:cs typeface="+mn-cs"/>
              </a:rPr>
              <a:t>VAC</a:t>
            </a:r>
            <a:r>
              <a:rPr lang="en-CA" sz="1800" dirty="0">
                <a:solidFill>
                  <a:schemeClr val="bg1"/>
                </a:solidFill>
                <a:latin typeface="Candara" pitchFamily="34" charset="0"/>
                <a:cs typeface="+mn-cs"/>
              </a:rPr>
              <a:t>	Visual Absorption Capability ...	</a:t>
            </a:r>
            <a:r>
              <a:rPr lang="en-CA" sz="1600" dirty="0">
                <a:solidFill>
                  <a:schemeClr val="bg1"/>
                </a:solidFill>
                <a:latin typeface="Candara" pitchFamily="34" charset="0"/>
                <a:cs typeface="+mn-cs"/>
              </a:rPr>
              <a:t>Measure of diversity </a:t>
            </a:r>
            <a:r>
              <a:rPr lang="en-CA" sz="1600" dirty="0" err="1">
                <a:solidFill>
                  <a:schemeClr val="bg1"/>
                </a:solidFill>
                <a:latin typeface="Candara" pitchFamily="34" charset="0"/>
                <a:cs typeface="+mn-cs"/>
              </a:rPr>
              <a:t>veg</a:t>
            </a:r>
            <a:r>
              <a:rPr lang="en-CA" sz="1600" dirty="0">
                <a:solidFill>
                  <a:schemeClr val="bg1"/>
                </a:solidFill>
                <a:latin typeface="Candara" pitchFamily="34" charset="0"/>
                <a:cs typeface="+mn-cs"/>
              </a:rPr>
              <a:t> + terrain</a:t>
            </a:r>
          </a:p>
          <a:p>
            <a:pPr>
              <a:defRPr/>
            </a:pPr>
            <a:r>
              <a:rPr lang="en-CA" sz="1800" b="1" dirty="0">
                <a:solidFill>
                  <a:schemeClr val="bg1"/>
                </a:solidFill>
                <a:effectLst>
                  <a:outerShdw blurRad="38100" dist="38100" dir="2700000" algn="tl">
                    <a:srgbClr val="000000">
                      <a:alpha val="43137"/>
                    </a:srgbClr>
                  </a:outerShdw>
                </a:effectLst>
                <a:latin typeface="Candara" pitchFamily="34" charset="0"/>
                <a:cs typeface="+mn-cs"/>
              </a:rPr>
              <a:t>BR</a:t>
            </a:r>
            <a:r>
              <a:rPr lang="en-CA" sz="1800" dirty="0">
                <a:solidFill>
                  <a:schemeClr val="bg1"/>
                </a:solidFill>
                <a:latin typeface="Candara" pitchFamily="34" charset="0"/>
                <a:cs typeface="+mn-cs"/>
              </a:rPr>
              <a:t>	Biophysical Rating ...		</a:t>
            </a:r>
            <a:r>
              <a:rPr lang="en-CA" sz="1600" dirty="0">
                <a:solidFill>
                  <a:schemeClr val="bg1"/>
                </a:solidFill>
                <a:latin typeface="Candara" pitchFamily="34" charset="0"/>
                <a:cs typeface="+mn-cs"/>
              </a:rPr>
              <a:t>Slope, aspect, topographic relief</a:t>
            </a:r>
            <a:endParaRPr lang="en-CA" sz="1800" dirty="0">
              <a:solidFill>
                <a:schemeClr val="bg1"/>
              </a:solidFill>
              <a:latin typeface="Candara" pitchFamily="34" charset="0"/>
              <a:cs typeface="+mn-cs"/>
            </a:endParaRPr>
          </a:p>
          <a:p>
            <a:pPr>
              <a:defRPr/>
            </a:pPr>
            <a:r>
              <a:rPr lang="en-CA" sz="1800" b="1" dirty="0">
                <a:solidFill>
                  <a:schemeClr val="bg1"/>
                </a:solidFill>
                <a:effectLst>
                  <a:outerShdw blurRad="38100" dist="38100" dir="2700000" algn="tl">
                    <a:srgbClr val="000000">
                      <a:alpha val="43137"/>
                    </a:srgbClr>
                  </a:outerShdw>
                </a:effectLst>
                <a:latin typeface="Candara" pitchFamily="34" charset="0"/>
                <a:cs typeface="+mn-cs"/>
              </a:rPr>
              <a:t>VC</a:t>
            </a:r>
            <a:r>
              <a:rPr lang="en-CA" sz="1800" dirty="0">
                <a:solidFill>
                  <a:schemeClr val="bg1"/>
                </a:solidFill>
                <a:latin typeface="Candara" pitchFamily="34" charset="0"/>
                <a:cs typeface="+mn-cs"/>
              </a:rPr>
              <a:t>	Viewing Condition ...		</a:t>
            </a:r>
            <a:r>
              <a:rPr lang="en-CA" sz="1600" dirty="0">
                <a:solidFill>
                  <a:schemeClr val="bg1"/>
                </a:solidFill>
                <a:latin typeface="Candara" pitchFamily="34" charset="0"/>
                <a:cs typeface="+mn-cs"/>
              </a:rPr>
              <a:t>Viewpoints, distance, duration</a:t>
            </a:r>
            <a:endParaRPr lang="en-CA" sz="1800" dirty="0">
              <a:solidFill>
                <a:schemeClr val="bg1"/>
              </a:solidFill>
              <a:latin typeface="Candara" pitchFamily="34" charset="0"/>
              <a:cs typeface="+mn-cs"/>
            </a:endParaRPr>
          </a:p>
          <a:p>
            <a:pPr>
              <a:defRPr/>
            </a:pPr>
            <a:r>
              <a:rPr lang="en-CA" sz="1800" b="1" dirty="0">
                <a:solidFill>
                  <a:schemeClr val="bg1"/>
                </a:solidFill>
                <a:effectLst>
                  <a:outerShdw blurRad="38100" dist="38100" dir="2700000" algn="tl">
                    <a:srgbClr val="000000">
                      <a:alpha val="43137"/>
                    </a:srgbClr>
                  </a:outerShdw>
                </a:effectLst>
                <a:latin typeface="Candara" pitchFamily="34" charset="0"/>
                <a:cs typeface="+mn-cs"/>
              </a:rPr>
              <a:t>VR</a:t>
            </a:r>
            <a:r>
              <a:rPr lang="en-CA" sz="1800" dirty="0">
                <a:solidFill>
                  <a:schemeClr val="bg1"/>
                </a:solidFill>
                <a:latin typeface="Candara" pitchFamily="34" charset="0"/>
                <a:cs typeface="+mn-cs"/>
              </a:rPr>
              <a:t>	Viewer Rating ...			</a:t>
            </a:r>
            <a:r>
              <a:rPr lang="en-CA" sz="1600" dirty="0">
                <a:solidFill>
                  <a:schemeClr val="bg1"/>
                </a:solidFill>
                <a:latin typeface="Candara" pitchFamily="34" charset="0"/>
                <a:cs typeface="+mn-cs"/>
              </a:rPr>
              <a:t># viewers, expectations</a:t>
            </a:r>
            <a:endParaRPr lang="en-CA" sz="1800" dirty="0">
              <a:solidFill>
                <a:schemeClr val="bg1"/>
              </a:solidFill>
              <a:latin typeface="Candara" pitchFamily="34" charset="0"/>
              <a:cs typeface="+mn-cs"/>
            </a:endParaRPr>
          </a:p>
          <a:p>
            <a:pPr>
              <a:defRPr/>
            </a:pPr>
            <a:r>
              <a:rPr lang="en-CA" sz="1800" b="1" dirty="0">
                <a:solidFill>
                  <a:schemeClr val="bg1"/>
                </a:solidFill>
                <a:effectLst>
                  <a:outerShdw blurRad="38100" dist="38100" dir="2700000" algn="tl">
                    <a:srgbClr val="000000">
                      <a:alpha val="43137"/>
                    </a:srgbClr>
                  </a:outerShdw>
                </a:effectLst>
                <a:latin typeface="Candara" pitchFamily="34" charset="0"/>
                <a:cs typeface="+mn-cs"/>
              </a:rPr>
              <a:t>VSC</a:t>
            </a:r>
            <a:r>
              <a:rPr lang="en-CA" sz="1800" dirty="0">
                <a:solidFill>
                  <a:schemeClr val="bg1"/>
                </a:solidFill>
                <a:latin typeface="Candara" pitchFamily="34" charset="0"/>
                <a:cs typeface="+mn-cs"/>
              </a:rPr>
              <a:t>	Visual Sensitivity Class ...		</a:t>
            </a:r>
            <a:r>
              <a:rPr lang="en-CA" sz="1600" dirty="0">
                <a:solidFill>
                  <a:schemeClr val="bg1"/>
                </a:solidFill>
                <a:latin typeface="Candara" pitchFamily="34" charset="0"/>
                <a:cs typeface="+mn-cs"/>
              </a:rPr>
              <a:t>Sensitivity of landscape to alteration</a:t>
            </a:r>
            <a:endParaRPr lang="en-CA" sz="1800" dirty="0">
              <a:solidFill>
                <a:schemeClr val="bg1"/>
              </a:solidFill>
              <a:latin typeface="Candara" pitchFamily="34" charset="0"/>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CA" sz="2800" b="1" dirty="0">
                <a:solidFill>
                  <a:srgbClr val="F1E719"/>
                </a:solidFill>
                <a:latin typeface="Candara" pitchFamily="34" charset="0"/>
              </a:rPr>
              <a:t>Understanding the </a:t>
            </a:r>
            <a:r>
              <a:rPr lang="en-CA" sz="2800" b="1" dirty="0" smtClean="0">
                <a:solidFill>
                  <a:srgbClr val="F1E719"/>
                </a:solidFill>
                <a:latin typeface="Candara" pitchFamily="34" charset="0"/>
              </a:rPr>
              <a:t>VLI inventory Coding</a:t>
            </a:r>
            <a:endParaRPr lang="en-CA" sz="2800" b="1" dirty="0">
              <a:solidFill>
                <a:srgbClr val="F1E719"/>
              </a:solidFill>
              <a:latin typeface="Candara" pitchFamily="34" charset="0"/>
            </a:endParaRPr>
          </a:p>
        </p:txBody>
      </p:sp>
      <p:grpSp>
        <p:nvGrpSpPr>
          <p:cNvPr id="2" name="Group 96"/>
          <p:cNvGrpSpPr>
            <a:grpSpLocks/>
          </p:cNvGrpSpPr>
          <p:nvPr/>
        </p:nvGrpSpPr>
        <p:grpSpPr bwMode="auto">
          <a:xfrm>
            <a:off x="395288" y="1844675"/>
            <a:ext cx="8555038" cy="4137026"/>
            <a:chOff x="249" y="1026"/>
            <a:chExt cx="5389" cy="2606"/>
          </a:xfrm>
        </p:grpSpPr>
        <p:pic>
          <p:nvPicPr>
            <p:cNvPr id="355409" name="Picture 81" descr="scan0009"/>
            <p:cNvPicPr>
              <a:picLocks noChangeAspect="1" noChangeArrowheads="1"/>
            </p:cNvPicPr>
            <p:nvPr/>
          </p:nvPicPr>
          <p:blipFill>
            <a:blip r:embed="rId2" cstate="print"/>
            <a:srcRect/>
            <a:stretch>
              <a:fillRect/>
            </a:stretch>
          </p:blipFill>
          <p:spPr bwMode="auto">
            <a:xfrm>
              <a:off x="1837" y="1661"/>
              <a:ext cx="2087" cy="1268"/>
            </a:xfrm>
            <a:prstGeom prst="rect">
              <a:avLst/>
            </a:prstGeom>
            <a:noFill/>
            <a:ln w="9525">
              <a:solidFill>
                <a:schemeClr val="tx1"/>
              </a:solidFill>
              <a:miter lim="800000"/>
              <a:headEnd/>
              <a:tailEnd/>
            </a:ln>
          </p:spPr>
        </p:pic>
        <p:sp>
          <p:nvSpPr>
            <p:cNvPr id="355410" name="Rectangle 82"/>
            <p:cNvSpPr>
              <a:spLocks noChangeArrowheads="1"/>
            </p:cNvSpPr>
            <p:nvPr/>
          </p:nvSpPr>
          <p:spPr bwMode="auto">
            <a:xfrm>
              <a:off x="2445" y="1026"/>
              <a:ext cx="880" cy="213"/>
            </a:xfrm>
            <a:prstGeom prst="rect">
              <a:avLst/>
            </a:prstGeom>
            <a:noFill/>
            <a:ln w="9525">
              <a:noFill/>
              <a:miter lim="800000"/>
              <a:headEnd/>
              <a:tailEnd/>
            </a:ln>
            <a:effectLst/>
          </p:spPr>
          <p:txBody>
            <a:bodyPr wrap="none">
              <a:spAutoFit/>
            </a:bodyPr>
            <a:lstStyle/>
            <a:p>
              <a:pPr>
                <a:lnSpc>
                  <a:spcPct val="80000"/>
                </a:lnSpc>
                <a:spcBef>
                  <a:spcPct val="20000"/>
                </a:spcBef>
                <a:buClr>
                  <a:schemeClr val="tx2"/>
                </a:buClr>
              </a:pPr>
              <a:r>
                <a:rPr lang="en-CA" sz="1800" b="1" dirty="0">
                  <a:solidFill>
                    <a:srgbClr val="FFFF99"/>
                  </a:solidFill>
                  <a:latin typeface="Candara" pitchFamily="34" charset="0"/>
                </a:rPr>
                <a:t>Polygon No</a:t>
              </a:r>
              <a:r>
                <a:rPr lang="en-CA" b="1" dirty="0">
                  <a:latin typeface="Arial" charset="0"/>
                </a:rPr>
                <a:t>.</a:t>
              </a:r>
            </a:p>
          </p:txBody>
        </p:sp>
        <p:sp>
          <p:nvSpPr>
            <p:cNvPr id="355411" name="Rectangle 83"/>
            <p:cNvSpPr>
              <a:spLocks noChangeArrowheads="1"/>
            </p:cNvSpPr>
            <p:nvPr/>
          </p:nvSpPr>
          <p:spPr bwMode="auto">
            <a:xfrm>
              <a:off x="3987" y="1253"/>
              <a:ext cx="1651" cy="201"/>
            </a:xfrm>
            <a:prstGeom prst="rect">
              <a:avLst/>
            </a:prstGeom>
            <a:noFill/>
            <a:ln w="9525">
              <a:noFill/>
              <a:miter lim="800000"/>
              <a:headEnd/>
              <a:tailEnd/>
            </a:ln>
            <a:effectLst/>
          </p:spPr>
          <p:txBody>
            <a:bodyPr wrap="none">
              <a:spAutoFit/>
            </a:bodyPr>
            <a:lstStyle/>
            <a:p>
              <a:pPr>
                <a:lnSpc>
                  <a:spcPct val="80000"/>
                </a:lnSpc>
                <a:spcBef>
                  <a:spcPct val="20000"/>
                </a:spcBef>
                <a:buClr>
                  <a:schemeClr val="tx2"/>
                </a:buClr>
              </a:pPr>
              <a:r>
                <a:rPr lang="en-CA" sz="1800" b="1" dirty="0">
                  <a:solidFill>
                    <a:srgbClr val="FFFF99"/>
                  </a:solidFill>
                  <a:latin typeface="Candara" pitchFamily="34" charset="0"/>
                </a:rPr>
                <a:t>Existing Visual Condition</a:t>
              </a:r>
            </a:p>
          </p:txBody>
        </p:sp>
        <p:sp>
          <p:nvSpPr>
            <p:cNvPr id="355412" name="Rectangle 84"/>
            <p:cNvSpPr>
              <a:spLocks noChangeArrowheads="1"/>
            </p:cNvSpPr>
            <p:nvPr/>
          </p:nvSpPr>
          <p:spPr bwMode="auto">
            <a:xfrm>
              <a:off x="395" y="2877"/>
              <a:ext cx="1261" cy="201"/>
            </a:xfrm>
            <a:prstGeom prst="rect">
              <a:avLst/>
            </a:prstGeom>
            <a:noFill/>
            <a:ln w="9525">
              <a:noFill/>
              <a:miter lim="800000"/>
              <a:headEnd/>
              <a:tailEnd/>
            </a:ln>
            <a:effectLst/>
          </p:spPr>
          <p:txBody>
            <a:bodyPr wrap="none">
              <a:spAutoFit/>
            </a:bodyPr>
            <a:lstStyle/>
            <a:p>
              <a:pPr>
                <a:lnSpc>
                  <a:spcPct val="80000"/>
                </a:lnSpc>
                <a:spcBef>
                  <a:spcPct val="20000"/>
                </a:spcBef>
                <a:buClr>
                  <a:schemeClr val="tx2"/>
                </a:buClr>
              </a:pPr>
              <a:r>
                <a:rPr lang="en-CA" sz="1800" b="1" dirty="0">
                  <a:solidFill>
                    <a:srgbClr val="FFFF99"/>
                  </a:solidFill>
                  <a:latin typeface="Candara" pitchFamily="34" charset="0"/>
                </a:rPr>
                <a:t>Biophysical Rating</a:t>
              </a:r>
            </a:p>
          </p:txBody>
        </p:sp>
        <p:sp>
          <p:nvSpPr>
            <p:cNvPr id="355413" name="Rectangle 85"/>
            <p:cNvSpPr>
              <a:spLocks noChangeArrowheads="1"/>
            </p:cNvSpPr>
            <p:nvPr/>
          </p:nvSpPr>
          <p:spPr bwMode="auto">
            <a:xfrm>
              <a:off x="4026" y="1897"/>
              <a:ext cx="1296" cy="201"/>
            </a:xfrm>
            <a:prstGeom prst="rect">
              <a:avLst/>
            </a:prstGeom>
            <a:noFill/>
            <a:ln w="9525">
              <a:noFill/>
              <a:miter lim="800000"/>
              <a:headEnd/>
              <a:tailEnd/>
            </a:ln>
            <a:effectLst/>
          </p:spPr>
          <p:txBody>
            <a:bodyPr wrap="none">
              <a:spAutoFit/>
            </a:bodyPr>
            <a:lstStyle/>
            <a:p>
              <a:pPr>
                <a:lnSpc>
                  <a:spcPct val="80000"/>
                </a:lnSpc>
                <a:spcBef>
                  <a:spcPct val="20000"/>
                </a:spcBef>
                <a:buClr>
                  <a:schemeClr val="tx2"/>
                </a:buClr>
              </a:pPr>
              <a:r>
                <a:rPr lang="en-CA" sz="1800" b="1" dirty="0">
                  <a:solidFill>
                    <a:srgbClr val="FFFF99"/>
                  </a:solidFill>
                  <a:latin typeface="Candara" pitchFamily="34" charset="0"/>
                </a:rPr>
                <a:t>Viewing Condition:</a:t>
              </a:r>
            </a:p>
          </p:txBody>
        </p:sp>
        <p:sp>
          <p:nvSpPr>
            <p:cNvPr id="355414" name="Rectangle 86"/>
            <p:cNvSpPr>
              <a:spLocks noChangeArrowheads="1"/>
            </p:cNvSpPr>
            <p:nvPr/>
          </p:nvSpPr>
          <p:spPr bwMode="auto">
            <a:xfrm>
              <a:off x="249" y="1253"/>
              <a:ext cx="1868" cy="201"/>
            </a:xfrm>
            <a:prstGeom prst="rect">
              <a:avLst/>
            </a:prstGeom>
            <a:noFill/>
            <a:ln w="9525">
              <a:noFill/>
              <a:miter lim="800000"/>
              <a:headEnd/>
              <a:tailEnd/>
            </a:ln>
            <a:effectLst/>
          </p:spPr>
          <p:txBody>
            <a:bodyPr wrap="none">
              <a:spAutoFit/>
            </a:bodyPr>
            <a:lstStyle/>
            <a:p>
              <a:pPr>
                <a:lnSpc>
                  <a:spcPct val="80000"/>
                </a:lnSpc>
                <a:spcBef>
                  <a:spcPct val="20000"/>
                </a:spcBef>
                <a:buClr>
                  <a:schemeClr val="tx2"/>
                </a:buClr>
              </a:pPr>
              <a:r>
                <a:rPr lang="en-CA" sz="1800" b="1" dirty="0">
                  <a:solidFill>
                    <a:srgbClr val="FFFF99"/>
                  </a:solidFill>
                  <a:latin typeface="Candara" pitchFamily="34" charset="0"/>
                </a:rPr>
                <a:t>Visual Absorption Capability</a:t>
              </a:r>
            </a:p>
          </p:txBody>
        </p:sp>
        <p:sp>
          <p:nvSpPr>
            <p:cNvPr id="355415" name="Rectangle 87"/>
            <p:cNvSpPr>
              <a:spLocks noChangeArrowheads="1"/>
            </p:cNvSpPr>
            <p:nvPr/>
          </p:nvSpPr>
          <p:spPr bwMode="auto">
            <a:xfrm>
              <a:off x="4014" y="2977"/>
              <a:ext cx="1059" cy="201"/>
            </a:xfrm>
            <a:prstGeom prst="rect">
              <a:avLst/>
            </a:prstGeom>
            <a:noFill/>
            <a:ln w="9525">
              <a:noFill/>
              <a:miter lim="800000"/>
              <a:headEnd/>
              <a:tailEnd/>
            </a:ln>
            <a:effectLst/>
          </p:spPr>
          <p:txBody>
            <a:bodyPr wrap="none">
              <a:spAutoFit/>
            </a:bodyPr>
            <a:lstStyle/>
            <a:p>
              <a:pPr>
                <a:lnSpc>
                  <a:spcPct val="80000"/>
                </a:lnSpc>
                <a:spcBef>
                  <a:spcPct val="20000"/>
                </a:spcBef>
                <a:buClr>
                  <a:schemeClr val="tx2"/>
                </a:buClr>
              </a:pPr>
              <a:r>
                <a:rPr lang="en-CA" sz="1800" b="1" dirty="0">
                  <a:solidFill>
                    <a:srgbClr val="FFFF99"/>
                  </a:solidFill>
                  <a:latin typeface="Candara" pitchFamily="34" charset="0"/>
                </a:rPr>
                <a:t>Viewing Rating</a:t>
              </a:r>
            </a:p>
          </p:txBody>
        </p:sp>
        <p:sp>
          <p:nvSpPr>
            <p:cNvPr id="355416" name="Line 88"/>
            <p:cNvSpPr>
              <a:spLocks noChangeShapeType="1"/>
            </p:cNvSpPr>
            <p:nvPr/>
          </p:nvSpPr>
          <p:spPr bwMode="auto">
            <a:xfrm flipV="1">
              <a:off x="1701" y="2523"/>
              <a:ext cx="816" cy="453"/>
            </a:xfrm>
            <a:prstGeom prst="line">
              <a:avLst/>
            </a:prstGeom>
            <a:noFill/>
            <a:ln w="38100">
              <a:solidFill>
                <a:srgbClr val="FF0000"/>
              </a:solidFill>
              <a:round/>
              <a:headEnd/>
              <a:tailEnd type="triangle" w="med" len="med"/>
            </a:ln>
            <a:effectLst/>
          </p:spPr>
          <p:txBody>
            <a:bodyPr/>
            <a:lstStyle/>
            <a:p>
              <a:endParaRPr lang="en-CA"/>
            </a:p>
          </p:txBody>
        </p:sp>
        <p:sp>
          <p:nvSpPr>
            <p:cNvPr id="355417" name="Line 89"/>
            <p:cNvSpPr>
              <a:spLocks noChangeShapeType="1"/>
            </p:cNvSpPr>
            <p:nvPr/>
          </p:nvSpPr>
          <p:spPr bwMode="auto">
            <a:xfrm flipH="1">
              <a:off x="2880" y="1253"/>
              <a:ext cx="0" cy="453"/>
            </a:xfrm>
            <a:prstGeom prst="line">
              <a:avLst/>
            </a:prstGeom>
            <a:noFill/>
            <a:ln w="44450">
              <a:solidFill>
                <a:srgbClr val="FF0000"/>
              </a:solidFill>
              <a:round/>
              <a:headEnd/>
              <a:tailEnd type="triangle" w="med" len="med"/>
            </a:ln>
            <a:effectLst/>
          </p:spPr>
          <p:txBody>
            <a:bodyPr/>
            <a:lstStyle/>
            <a:p>
              <a:endParaRPr lang="en-CA"/>
            </a:p>
          </p:txBody>
        </p:sp>
        <p:sp>
          <p:nvSpPr>
            <p:cNvPr id="355418" name="Line 90"/>
            <p:cNvSpPr>
              <a:spLocks noChangeShapeType="1"/>
            </p:cNvSpPr>
            <p:nvPr/>
          </p:nvSpPr>
          <p:spPr bwMode="auto">
            <a:xfrm flipH="1">
              <a:off x="3107" y="1344"/>
              <a:ext cx="907" cy="680"/>
            </a:xfrm>
            <a:prstGeom prst="line">
              <a:avLst/>
            </a:prstGeom>
            <a:noFill/>
            <a:ln w="38100">
              <a:solidFill>
                <a:srgbClr val="FF0000"/>
              </a:solidFill>
              <a:round/>
              <a:headEnd/>
              <a:tailEnd type="triangle" w="med" len="med"/>
            </a:ln>
            <a:effectLst/>
          </p:spPr>
          <p:txBody>
            <a:bodyPr/>
            <a:lstStyle/>
            <a:p>
              <a:endParaRPr lang="en-CA"/>
            </a:p>
          </p:txBody>
        </p:sp>
        <p:sp>
          <p:nvSpPr>
            <p:cNvPr id="355419" name="Line 91"/>
            <p:cNvSpPr>
              <a:spLocks noChangeShapeType="1"/>
            </p:cNvSpPr>
            <p:nvPr/>
          </p:nvSpPr>
          <p:spPr bwMode="auto">
            <a:xfrm flipH="1">
              <a:off x="3334" y="1979"/>
              <a:ext cx="680" cy="316"/>
            </a:xfrm>
            <a:prstGeom prst="line">
              <a:avLst/>
            </a:prstGeom>
            <a:noFill/>
            <a:ln w="38100">
              <a:solidFill>
                <a:srgbClr val="FF0000"/>
              </a:solidFill>
              <a:round/>
              <a:headEnd/>
              <a:tailEnd type="triangle" w="med" len="med"/>
            </a:ln>
            <a:effectLst/>
          </p:spPr>
          <p:txBody>
            <a:bodyPr/>
            <a:lstStyle/>
            <a:p>
              <a:endParaRPr lang="en-CA"/>
            </a:p>
          </p:txBody>
        </p:sp>
        <p:sp>
          <p:nvSpPr>
            <p:cNvPr id="355420" name="Line 92"/>
            <p:cNvSpPr>
              <a:spLocks noChangeShapeType="1"/>
            </p:cNvSpPr>
            <p:nvPr/>
          </p:nvSpPr>
          <p:spPr bwMode="auto">
            <a:xfrm>
              <a:off x="1156" y="1480"/>
              <a:ext cx="998" cy="816"/>
            </a:xfrm>
            <a:prstGeom prst="line">
              <a:avLst/>
            </a:prstGeom>
            <a:noFill/>
            <a:ln w="38100">
              <a:solidFill>
                <a:srgbClr val="FF0000"/>
              </a:solidFill>
              <a:round/>
              <a:headEnd/>
              <a:tailEnd type="triangle" w="med" len="med"/>
            </a:ln>
            <a:effectLst/>
          </p:spPr>
          <p:txBody>
            <a:bodyPr/>
            <a:lstStyle/>
            <a:p>
              <a:endParaRPr lang="en-CA"/>
            </a:p>
          </p:txBody>
        </p:sp>
        <p:sp>
          <p:nvSpPr>
            <p:cNvPr id="355421" name="Line 93"/>
            <p:cNvSpPr>
              <a:spLocks noChangeShapeType="1"/>
            </p:cNvSpPr>
            <p:nvPr/>
          </p:nvSpPr>
          <p:spPr bwMode="auto">
            <a:xfrm flipH="1" flipV="1">
              <a:off x="3832" y="2478"/>
              <a:ext cx="681" cy="453"/>
            </a:xfrm>
            <a:prstGeom prst="line">
              <a:avLst/>
            </a:prstGeom>
            <a:noFill/>
            <a:ln w="38100">
              <a:solidFill>
                <a:srgbClr val="FF0000"/>
              </a:solidFill>
              <a:round/>
              <a:headEnd/>
              <a:tailEnd type="triangle" w="med" len="med"/>
            </a:ln>
            <a:effectLst/>
          </p:spPr>
          <p:txBody>
            <a:bodyPr/>
            <a:lstStyle/>
            <a:p>
              <a:endParaRPr lang="en-CA"/>
            </a:p>
          </p:txBody>
        </p:sp>
        <p:sp>
          <p:nvSpPr>
            <p:cNvPr id="355422" name="Line 94"/>
            <p:cNvSpPr>
              <a:spLocks noChangeShapeType="1"/>
            </p:cNvSpPr>
            <p:nvPr/>
          </p:nvSpPr>
          <p:spPr bwMode="auto">
            <a:xfrm flipV="1">
              <a:off x="2880" y="2840"/>
              <a:ext cx="0" cy="499"/>
            </a:xfrm>
            <a:prstGeom prst="line">
              <a:avLst/>
            </a:prstGeom>
            <a:noFill/>
            <a:ln w="44450">
              <a:solidFill>
                <a:srgbClr val="FF0000"/>
              </a:solidFill>
              <a:round/>
              <a:headEnd/>
              <a:tailEnd type="triangle" w="med" len="med"/>
            </a:ln>
            <a:effectLst/>
          </p:spPr>
          <p:txBody>
            <a:bodyPr/>
            <a:lstStyle/>
            <a:p>
              <a:endParaRPr lang="en-CA"/>
            </a:p>
          </p:txBody>
        </p:sp>
        <p:sp>
          <p:nvSpPr>
            <p:cNvPr id="355423" name="Rectangle 95"/>
            <p:cNvSpPr>
              <a:spLocks noChangeArrowheads="1"/>
            </p:cNvSpPr>
            <p:nvPr/>
          </p:nvSpPr>
          <p:spPr bwMode="auto">
            <a:xfrm>
              <a:off x="2109" y="3431"/>
              <a:ext cx="1505" cy="201"/>
            </a:xfrm>
            <a:prstGeom prst="rect">
              <a:avLst/>
            </a:prstGeom>
            <a:noFill/>
            <a:ln w="9525">
              <a:noFill/>
              <a:miter lim="800000"/>
              <a:headEnd/>
              <a:tailEnd/>
            </a:ln>
            <a:effectLst/>
          </p:spPr>
          <p:txBody>
            <a:bodyPr wrap="none">
              <a:spAutoFit/>
            </a:bodyPr>
            <a:lstStyle/>
            <a:p>
              <a:pPr>
                <a:lnSpc>
                  <a:spcPct val="80000"/>
                </a:lnSpc>
                <a:spcBef>
                  <a:spcPct val="20000"/>
                </a:spcBef>
                <a:buClr>
                  <a:schemeClr val="tx2"/>
                </a:buClr>
              </a:pPr>
              <a:r>
                <a:rPr lang="en-CA" sz="1800" b="1" dirty="0">
                  <a:solidFill>
                    <a:srgbClr val="FFFF99"/>
                  </a:solidFill>
                  <a:latin typeface="Candara" pitchFamily="34" charset="0"/>
                </a:rPr>
                <a:t>Visual Sensitivity Class</a:t>
              </a:r>
            </a:p>
          </p:txBody>
        </p:sp>
      </p:grpSp>
      <p:sp>
        <p:nvSpPr>
          <p:cNvPr id="355425" name="Text Box 97"/>
          <p:cNvSpPr txBox="1">
            <a:spLocks noChangeArrowheads="1"/>
          </p:cNvSpPr>
          <p:nvPr/>
        </p:nvSpPr>
        <p:spPr bwMode="auto">
          <a:xfrm>
            <a:off x="611188" y="981075"/>
            <a:ext cx="8137525" cy="369332"/>
          </a:xfrm>
          <a:prstGeom prst="rect">
            <a:avLst/>
          </a:prstGeom>
          <a:noFill/>
          <a:ln w="9525">
            <a:noFill/>
            <a:miter lim="800000"/>
            <a:headEnd/>
            <a:tailEnd/>
          </a:ln>
          <a:effectLst/>
        </p:spPr>
        <p:txBody>
          <a:bodyPr>
            <a:spAutoFit/>
          </a:bodyPr>
          <a:lstStyle/>
          <a:p>
            <a:pPr>
              <a:spcBef>
                <a:spcPct val="50000"/>
              </a:spcBef>
            </a:pPr>
            <a:r>
              <a:rPr lang="en-CA" sz="1800" dirty="0">
                <a:solidFill>
                  <a:schemeClr val="bg1"/>
                </a:solidFill>
                <a:latin typeface="Candara" pitchFamily="34" charset="0"/>
              </a:rPr>
              <a:t>When the Inventory mapping is complete a map label is applied to each polygon.</a:t>
            </a:r>
          </a:p>
        </p:txBody>
      </p:sp>
      <p:sp>
        <p:nvSpPr>
          <p:cNvPr id="355426" name="Oval 98"/>
          <p:cNvSpPr>
            <a:spLocks noChangeArrowheads="1"/>
          </p:cNvSpPr>
          <p:nvPr/>
        </p:nvSpPr>
        <p:spPr bwMode="auto">
          <a:xfrm>
            <a:off x="3924300" y="4178300"/>
            <a:ext cx="1295400" cy="720725"/>
          </a:xfrm>
          <a:prstGeom prst="ellipse">
            <a:avLst/>
          </a:prstGeom>
          <a:noFill/>
          <a:ln w="38100">
            <a:solidFill>
              <a:srgbClr val="339966"/>
            </a:solidFill>
            <a:round/>
            <a:headEnd/>
            <a:tailEnd/>
          </a:ln>
          <a:effectLst/>
        </p:spPr>
        <p:txBody>
          <a:bodyPr wrap="none" anchor="ctr"/>
          <a:lstStyle/>
          <a:p>
            <a:endParaRPr lang="en-CA"/>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75" name="Text Box 75"/>
          <p:cNvSpPr txBox="1">
            <a:spLocks noChangeArrowheads="1"/>
          </p:cNvSpPr>
          <p:nvPr/>
        </p:nvSpPr>
        <p:spPr bwMode="auto">
          <a:xfrm>
            <a:off x="6013450" y="1414463"/>
            <a:ext cx="2879725" cy="646331"/>
          </a:xfrm>
          <a:prstGeom prst="rect">
            <a:avLst/>
          </a:prstGeom>
          <a:noFill/>
          <a:ln w="9525">
            <a:noFill/>
            <a:miter lim="800000"/>
            <a:headEnd/>
            <a:tailEnd/>
          </a:ln>
          <a:effectLst/>
        </p:spPr>
        <p:txBody>
          <a:bodyPr>
            <a:spAutoFit/>
          </a:bodyPr>
          <a:lstStyle/>
          <a:p>
            <a:pPr>
              <a:spcBef>
                <a:spcPct val="50000"/>
              </a:spcBef>
            </a:pPr>
            <a:r>
              <a:rPr lang="en-GB" sz="1800" b="1" dirty="0" smtClean="0">
                <a:solidFill>
                  <a:schemeClr val="bg1"/>
                </a:solidFill>
                <a:latin typeface="Candara" pitchFamily="34" charset="0"/>
              </a:rPr>
              <a:t>Available on viewers such as </a:t>
            </a:r>
            <a:r>
              <a:rPr lang="en-GB" sz="1800" b="1" dirty="0" err="1" smtClean="0">
                <a:solidFill>
                  <a:schemeClr val="bg2">
                    <a:lumMod val="50000"/>
                  </a:schemeClr>
                </a:solidFill>
                <a:latin typeface="Candara" pitchFamily="34" charset="0"/>
              </a:rPr>
              <a:t>Mapview</a:t>
            </a:r>
            <a:r>
              <a:rPr lang="en-GB" sz="1800" b="1" dirty="0" smtClean="0">
                <a:solidFill>
                  <a:schemeClr val="bg1"/>
                </a:solidFill>
                <a:latin typeface="Candara" pitchFamily="34" charset="0"/>
              </a:rPr>
              <a:t>.</a:t>
            </a:r>
            <a:endParaRPr lang="en-GB" sz="1800" b="1" dirty="0">
              <a:solidFill>
                <a:schemeClr val="bg1"/>
              </a:solidFill>
              <a:latin typeface="Candara" pitchFamily="34" charset="0"/>
            </a:endParaRPr>
          </a:p>
        </p:txBody>
      </p:sp>
      <p:sp>
        <p:nvSpPr>
          <p:cNvPr id="384076" name="Text Box 76"/>
          <p:cNvSpPr txBox="1">
            <a:spLocks noChangeArrowheads="1"/>
          </p:cNvSpPr>
          <p:nvPr/>
        </p:nvSpPr>
        <p:spPr bwMode="auto">
          <a:xfrm>
            <a:off x="1187624" y="260648"/>
            <a:ext cx="6959600" cy="861774"/>
          </a:xfrm>
          <a:prstGeom prst="rect">
            <a:avLst/>
          </a:prstGeom>
          <a:noFill/>
          <a:ln w="9525">
            <a:noFill/>
            <a:miter lim="800000"/>
            <a:headEnd/>
            <a:tailEnd/>
          </a:ln>
          <a:effectLst/>
        </p:spPr>
        <p:txBody>
          <a:bodyPr>
            <a:spAutoFit/>
          </a:bodyPr>
          <a:lstStyle/>
          <a:p>
            <a:pPr algn="ctr">
              <a:spcBef>
                <a:spcPct val="50000"/>
              </a:spcBef>
            </a:pPr>
            <a:r>
              <a:rPr lang="en-GB" b="1" dirty="0" smtClean="0">
                <a:solidFill>
                  <a:srgbClr val="F1E719"/>
                </a:solidFill>
                <a:effectLst>
                  <a:outerShdw blurRad="38100" dist="38100" dir="2700000" algn="tl">
                    <a:srgbClr val="000000"/>
                  </a:outerShdw>
                </a:effectLst>
                <a:latin typeface="Candara" pitchFamily="34" charset="0"/>
              </a:rPr>
              <a:t>Visual Landscape Inventory data is housed in Governments </a:t>
            </a:r>
          </a:p>
          <a:p>
            <a:pPr algn="ctr">
              <a:spcBef>
                <a:spcPct val="50000"/>
              </a:spcBef>
            </a:pPr>
            <a:r>
              <a:rPr lang="en-GB" b="1" dirty="0" smtClean="0">
                <a:solidFill>
                  <a:srgbClr val="F1E719"/>
                </a:solidFill>
                <a:effectLst>
                  <a:outerShdw blurRad="38100" dist="38100" dir="2700000" algn="tl">
                    <a:srgbClr val="000000"/>
                  </a:outerShdw>
                </a:effectLst>
                <a:latin typeface="Candara" pitchFamily="34" charset="0"/>
              </a:rPr>
              <a:t>BC Geographic Warehouse</a:t>
            </a:r>
            <a:endParaRPr lang="en-GB" b="1" dirty="0">
              <a:effectLst>
                <a:outerShdw blurRad="38100" dist="38100" dir="2700000" algn="tl">
                  <a:srgbClr val="000000"/>
                </a:outerShdw>
              </a:effectLst>
              <a:latin typeface="Candara" pitchFamily="34" charset="0"/>
            </a:endParaRPr>
          </a:p>
        </p:txBody>
      </p:sp>
      <p:pic>
        <p:nvPicPr>
          <p:cNvPr id="384078" name="Picture 78" descr="VQO"/>
          <p:cNvPicPr>
            <a:picLocks noChangeAspect="1" noChangeArrowheads="1"/>
          </p:cNvPicPr>
          <p:nvPr/>
        </p:nvPicPr>
        <p:blipFill>
          <a:blip r:embed="rId2" cstate="print"/>
          <a:srcRect/>
          <a:stretch>
            <a:fillRect/>
          </a:stretch>
        </p:blipFill>
        <p:spPr bwMode="auto">
          <a:xfrm>
            <a:off x="611188" y="1484313"/>
            <a:ext cx="5308600" cy="3981450"/>
          </a:xfrm>
          <a:prstGeom prst="rect">
            <a:avLst/>
          </a:prstGeom>
          <a:noFill/>
        </p:spPr>
      </p:pic>
      <p:sp>
        <p:nvSpPr>
          <p:cNvPr id="384079" name="Rectangle 79"/>
          <p:cNvSpPr>
            <a:spLocks noChangeArrowheads="1"/>
          </p:cNvSpPr>
          <p:nvPr/>
        </p:nvSpPr>
        <p:spPr bwMode="auto">
          <a:xfrm>
            <a:off x="6444208" y="3645024"/>
            <a:ext cx="647700" cy="215900"/>
          </a:xfrm>
          <a:prstGeom prst="rect">
            <a:avLst/>
          </a:prstGeom>
          <a:solidFill>
            <a:srgbClr val="F1E719"/>
          </a:solidFill>
          <a:ln w="9525">
            <a:solidFill>
              <a:schemeClr val="bg2"/>
            </a:solidFill>
            <a:miter lim="800000"/>
            <a:headEnd/>
            <a:tailEnd/>
          </a:ln>
          <a:effectLst/>
        </p:spPr>
        <p:txBody>
          <a:bodyPr wrap="none" anchor="ctr"/>
          <a:lstStyle/>
          <a:p>
            <a:endParaRPr lang="en-CA"/>
          </a:p>
        </p:txBody>
      </p:sp>
      <p:sp>
        <p:nvSpPr>
          <p:cNvPr id="384080" name="Rectangle 80"/>
          <p:cNvSpPr>
            <a:spLocks noChangeArrowheads="1"/>
          </p:cNvSpPr>
          <p:nvPr/>
        </p:nvSpPr>
        <p:spPr bwMode="auto">
          <a:xfrm>
            <a:off x="6444208" y="2636912"/>
            <a:ext cx="647700" cy="215900"/>
          </a:xfrm>
          <a:prstGeom prst="rect">
            <a:avLst/>
          </a:prstGeom>
          <a:solidFill>
            <a:srgbClr val="FF0000"/>
          </a:solidFill>
          <a:ln w="9525">
            <a:solidFill>
              <a:schemeClr val="bg2"/>
            </a:solidFill>
            <a:miter lim="800000"/>
            <a:headEnd/>
            <a:tailEnd/>
          </a:ln>
          <a:effectLst/>
        </p:spPr>
        <p:txBody>
          <a:bodyPr wrap="none" anchor="ctr"/>
          <a:lstStyle/>
          <a:p>
            <a:endParaRPr lang="en-CA"/>
          </a:p>
        </p:txBody>
      </p:sp>
      <p:sp>
        <p:nvSpPr>
          <p:cNvPr id="384081" name="Rectangle 81"/>
          <p:cNvSpPr>
            <a:spLocks noChangeArrowheads="1"/>
          </p:cNvSpPr>
          <p:nvPr/>
        </p:nvSpPr>
        <p:spPr bwMode="auto">
          <a:xfrm>
            <a:off x="6444208" y="3140968"/>
            <a:ext cx="647700" cy="215900"/>
          </a:xfrm>
          <a:prstGeom prst="rect">
            <a:avLst/>
          </a:prstGeom>
          <a:solidFill>
            <a:srgbClr val="FF9900"/>
          </a:solidFill>
          <a:ln w="9525">
            <a:solidFill>
              <a:schemeClr val="bg2"/>
            </a:solidFill>
            <a:miter lim="800000"/>
            <a:headEnd/>
            <a:tailEnd/>
          </a:ln>
          <a:effectLst/>
        </p:spPr>
        <p:txBody>
          <a:bodyPr wrap="none" anchor="ctr"/>
          <a:lstStyle/>
          <a:p>
            <a:endParaRPr lang="en-CA"/>
          </a:p>
        </p:txBody>
      </p:sp>
      <p:sp>
        <p:nvSpPr>
          <p:cNvPr id="384082" name="Text Box 82"/>
          <p:cNvSpPr txBox="1">
            <a:spLocks noChangeArrowheads="1"/>
          </p:cNvSpPr>
          <p:nvPr/>
        </p:nvSpPr>
        <p:spPr bwMode="auto">
          <a:xfrm>
            <a:off x="7236296" y="2564904"/>
            <a:ext cx="1081088" cy="336550"/>
          </a:xfrm>
          <a:prstGeom prst="rect">
            <a:avLst/>
          </a:prstGeom>
          <a:noFill/>
          <a:ln w="9525">
            <a:noFill/>
            <a:miter lim="800000"/>
            <a:headEnd/>
            <a:tailEnd/>
          </a:ln>
          <a:effectLst/>
        </p:spPr>
        <p:txBody>
          <a:bodyPr>
            <a:spAutoFit/>
          </a:bodyPr>
          <a:lstStyle/>
          <a:p>
            <a:pPr>
              <a:spcBef>
                <a:spcPct val="50000"/>
              </a:spcBef>
            </a:pPr>
            <a:r>
              <a:rPr lang="en-CA" b="1" dirty="0">
                <a:latin typeface="Arial" charset="0"/>
              </a:rPr>
              <a:t>R</a:t>
            </a:r>
          </a:p>
        </p:txBody>
      </p:sp>
      <p:sp>
        <p:nvSpPr>
          <p:cNvPr id="384083" name="Text Box 83"/>
          <p:cNvSpPr txBox="1">
            <a:spLocks noChangeArrowheads="1"/>
          </p:cNvSpPr>
          <p:nvPr/>
        </p:nvSpPr>
        <p:spPr bwMode="auto">
          <a:xfrm>
            <a:off x="7235329" y="2996952"/>
            <a:ext cx="1081087" cy="336550"/>
          </a:xfrm>
          <a:prstGeom prst="rect">
            <a:avLst/>
          </a:prstGeom>
          <a:noFill/>
          <a:ln w="9525">
            <a:noFill/>
            <a:miter lim="800000"/>
            <a:headEnd/>
            <a:tailEnd/>
          </a:ln>
          <a:effectLst/>
        </p:spPr>
        <p:txBody>
          <a:bodyPr>
            <a:spAutoFit/>
          </a:bodyPr>
          <a:lstStyle/>
          <a:p>
            <a:pPr>
              <a:spcBef>
                <a:spcPct val="50000"/>
              </a:spcBef>
            </a:pPr>
            <a:r>
              <a:rPr lang="en-CA" b="1" dirty="0">
                <a:latin typeface="Arial" charset="0"/>
              </a:rPr>
              <a:t>PR</a:t>
            </a:r>
          </a:p>
        </p:txBody>
      </p:sp>
      <p:sp>
        <p:nvSpPr>
          <p:cNvPr id="384084" name="Text Box 84"/>
          <p:cNvSpPr txBox="1">
            <a:spLocks noChangeArrowheads="1"/>
          </p:cNvSpPr>
          <p:nvPr/>
        </p:nvSpPr>
        <p:spPr bwMode="auto">
          <a:xfrm>
            <a:off x="7236296" y="3524498"/>
            <a:ext cx="1081087" cy="336550"/>
          </a:xfrm>
          <a:prstGeom prst="rect">
            <a:avLst/>
          </a:prstGeom>
          <a:noFill/>
          <a:ln w="9525">
            <a:noFill/>
            <a:miter lim="800000"/>
            <a:headEnd/>
            <a:tailEnd/>
          </a:ln>
          <a:effectLst/>
        </p:spPr>
        <p:txBody>
          <a:bodyPr>
            <a:spAutoFit/>
          </a:bodyPr>
          <a:lstStyle/>
          <a:p>
            <a:pPr>
              <a:spcBef>
                <a:spcPct val="50000"/>
              </a:spcBef>
            </a:pPr>
            <a:r>
              <a:rPr lang="en-CA" b="1" dirty="0">
                <a:latin typeface="Arial" charset="0"/>
              </a:rPr>
              <a:t>M</a:t>
            </a:r>
          </a:p>
        </p:txBody>
      </p:sp>
      <p:sp>
        <p:nvSpPr>
          <p:cNvPr id="11" name="TextBox 10"/>
          <p:cNvSpPr txBox="1"/>
          <p:nvPr/>
        </p:nvSpPr>
        <p:spPr>
          <a:xfrm>
            <a:off x="35496" y="6453336"/>
            <a:ext cx="7560840" cy="276999"/>
          </a:xfrm>
          <a:prstGeom prst="rect">
            <a:avLst/>
          </a:prstGeom>
          <a:noFill/>
        </p:spPr>
        <p:txBody>
          <a:bodyPr wrap="square" rtlCol="0">
            <a:spAutoFit/>
          </a:bodyPr>
          <a:lstStyle/>
          <a:p>
            <a:r>
              <a:rPr lang="en-CA" sz="1200" dirty="0" smtClean="0">
                <a:solidFill>
                  <a:srgbClr val="FFFF00"/>
                </a:solidFill>
                <a:latin typeface="+mn-lt"/>
              </a:rPr>
              <a:t>Note current problems with NICC.  When in doubt confirm with district/region. Check for GAR orders.</a:t>
            </a:r>
            <a:endParaRPr lang="en-CA" sz="1200" dirty="0">
              <a:solidFill>
                <a:srgbClr val="FFFF00"/>
              </a:solidFill>
              <a:latin typeface="+mn-lt"/>
            </a:endParaRPr>
          </a:p>
        </p:txBody>
      </p:sp>
    </p:spTree>
  </p:cSld>
  <p:clrMapOvr>
    <a:masterClrMapping/>
  </p:clrMapOvr>
  <p:transition spd="med">
    <p:circl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1369197-R1-E005"/>
          <p:cNvPicPr>
            <a:picLocks noChangeAspect="1" noChangeArrowheads="1"/>
          </p:cNvPicPr>
          <p:nvPr/>
        </p:nvPicPr>
        <p:blipFill>
          <a:blip r:embed="rId2" cstate="print"/>
          <a:srcRect/>
          <a:stretch>
            <a:fillRect/>
          </a:stretch>
        </p:blipFill>
        <p:spPr bwMode="auto">
          <a:xfrm>
            <a:off x="684213" y="333375"/>
            <a:ext cx="4281487" cy="6335713"/>
          </a:xfrm>
          <a:prstGeom prst="rect">
            <a:avLst/>
          </a:prstGeom>
          <a:noFill/>
          <a:ln w="9525">
            <a:noFill/>
            <a:miter lim="800000"/>
            <a:headEnd/>
            <a:tailEnd/>
          </a:ln>
        </p:spPr>
      </p:pic>
      <p:sp>
        <p:nvSpPr>
          <p:cNvPr id="66563" name="Text Box 5"/>
          <p:cNvSpPr txBox="1">
            <a:spLocks noChangeArrowheads="1"/>
          </p:cNvSpPr>
          <p:nvPr/>
        </p:nvSpPr>
        <p:spPr bwMode="auto">
          <a:xfrm>
            <a:off x="5148263" y="404813"/>
            <a:ext cx="3995737" cy="1600200"/>
          </a:xfrm>
          <a:prstGeom prst="rect">
            <a:avLst/>
          </a:prstGeom>
          <a:noFill/>
          <a:ln w="9525">
            <a:noFill/>
            <a:miter lim="800000"/>
            <a:headEnd/>
            <a:tailEnd/>
          </a:ln>
        </p:spPr>
        <p:txBody>
          <a:bodyPr>
            <a:spAutoFit/>
          </a:bodyPr>
          <a:lstStyle/>
          <a:p>
            <a:pPr algn="ctr">
              <a:spcBef>
                <a:spcPct val="50000"/>
              </a:spcBef>
              <a:defRPr/>
            </a:pPr>
            <a:r>
              <a:rPr lang="en-US" b="1" dirty="0">
                <a:solidFill>
                  <a:schemeClr val="bg1"/>
                </a:solidFill>
                <a:effectLst>
                  <a:outerShdw blurRad="38100" dist="38100" dir="2700000" algn="tl">
                    <a:srgbClr val="000000">
                      <a:alpha val="43137"/>
                    </a:srgbClr>
                  </a:outerShdw>
                </a:effectLst>
                <a:latin typeface="Candara" pitchFamily="34" charset="0"/>
                <a:cs typeface="+mn-cs"/>
              </a:rPr>
              <a:t>Viewpoints</a:t>
            </a:r>
          </a:p>
          <a:p>
            <a:pPr>
              <a:spcBef>
                <a:spcPct val="50000"/>
              </a:spcBef>
              <a:buClr>
                <a:srgbClr val="FFC000"/>
              </a:buClr>
              <a:buSzPct val="110000"/>
              <a:buFontTx/>
              <a:buChar char="•"/>
              <a:defRPr/>
            </a:pPr>
            <a:r>
              <a:rPr lang="en-US" dirty="0">
                <a:solidFill>
                  <a:srgbClr val="FFCC66"/>
                </a:solidFill>
                <a:latin typeface="Candara" pitchFamily="34" charset="0"/>
                <a:cs typeface="+mn-cs"/>
              </a:rPr>
              <a:t> </a:t>
            </a:r>
            <a:r>
              <a:rPr lang="en-US" sz="1600" dirty="0">
                <a:solidFill>
                  <a:schemeClr val="bg1"/>
                </a:solidFill>
                <a:latin typeface="Candara" pitchFamily="34" charset="0"/>
                <a:cs typeface="+mn-cs"/>
              </a:rPr>
              <a:t>Single		</a:t>
            </a:r>
            <a:r>
              <a:rPr lang="en-US" sz="1400" dirty="0">
                <a:solidFill>
                  <a:schemeClr val="bg1"/>
                </a:solidFill>
                <a:latin typeface="Candara" pitchFamily="34" charset="0"/>
                <a:cs typeface="+mn-cs"/>
              </a:rPr>
              <a:t>town, park, etc.</a:t>
            </a:r>
          </a:p>
          <a:p>
            <a:pPr>
              <a:spcBef>
                <a:spcPct val="50000"/>
              </a:spcBef>
              <a:buClr>
                <a:srgbClr val="FFC000"/>
              </a:buClr>
              <a:buSzPct val="110000"/>
              <a:buFontTx/>
              <a:buChar char="•"/>
              <a:defRPr/>
            </a:pPr>
            <a:r>
              <a:rPr lang="en-US" sz="1600" dirty="0">
                <a:solidFill>
                  <a:schemeClr val="bg1"/>
                </a:solidFill>
                <a:latin typeface="Candara" pitchFamily="34" charset="0"/>
                <a:cs typeface="+mn-cs"/>
              </a:rPr>
              <a:t> Multiple		</a:t>
            </a:r>
            <a:r>
              <a:rPr lang="en-US" sz="1400" dirty="0">
                <a:solidFill>
                  <a:schemeClr val="bg1"/>
                </a:solidFill>
                <a:latin typeface="Candara" pitchFamily="34" charset="0"/>
                <a:cs typeface="+mn-cs"/>
              </a:rPr>
              <a:t>highway, river, valley</a:t>
            </a:r>
          </a:p>
          <a:p>
            <a:pPr>
              <a:spcBef>
                <a:spcPct val="50000"/>
              </a:spcBef>
              <a:buClr>
                <a:srgbClr val="FFC000"/>
              </a:buClr>
              <a:buSzPct val="110000"/>
              <a:buFontTx/>
              <a:buChar char="•"/>
              <a:defRPr/>
            </a:pPr>
            <a:r>
              <a:rPr lang="en-US" sz="1600" dirty="0">
                <a:solidFill>
                  <a:schemeClr val="bg1"/>
                </a:solidFill>
                <a:latin typeface="Candara" pitchFamily="34" charset="0"/>
                <a:cs typeface="+mn-cs"/>
              </a:rPr>
              <a:t> continuous	</a:t>
            </a:r>
            <a:r>
              <a:rPr lang="en-US" sz="1400" dirty="0">
                <a:solidFill>
                  <a:schemeClr val="bg1"/>
                </a:solidFill>
                <a:latin typeface="Candara" pitchFamily="34" charset="0"/>
                <a:cs typeface="+mn-cs"/>
              </a:rPr>
              <a:t>lake, marine passages</a:t>
            </a:r>
            <a:endParaRPr lang="en-CA" sz="1400" dirty="0">
              <a:solidFill>
                <a:schemeClr val="bg1"/>
              </a:solidFill>
              <a:latin typeface="Candara" pitchFamily="34" charset="0"/>
              <a:cs typeface="+mn-cs"/>
            </a:endParaRPr>
          </a:p>
        </p:txBody>
      </p:sp>
      <p:sp>
        <p:nvSpPr>
          <p:cNvPr id="4" name="TextBox 3"/>
          <p:cNvSpPr txBox="1"/>
          <p:nvPr/>
        </p:nvSpPr>
        <p:spPr>
          <a:xfrm>
            <a:off x="5436096" y="2204864"/>
            <a:ext cx="3384376" cy="2031325"/>
          </a:xfrm>
          <a:prstGeom prst="rect">
            <a:avLst/>
          </a:prstGeom>
          <a:noFill/>
        </p:spPr>
        <p:txBody>
          <a:bodyPr wrap="square" rtlCol="0">
            <a:spAutoFit/>
          </a:bodyPr>
          <a:lstStyle/>
          <a:p>
            <a:r>
              <a:rPr lang="en-CA" sz="1400" dirty="0" smtClean="0">
                <a:solidFill>
                  <a:srgbClr val="FFFF99"/>
                </a:solidFill>
              </a:rPr>
              <a:t>For the purposes of FRPA (defn): </a:t>
            </a:r>
          </a:p>
          <a:p>
            <a:r>
              <a:rPr lang="en-CA" sz="1400" dirty="0" smtClean="0">
                <a:solidFill>
                  <a:schemeClr val="bg1"/>
                </a:solidFill>
                <a:latin typeface="Candara" pitchFamily="34" charset="0"/>
              </a:rPr>
              <a:t>A </a:t>
            </a:r>
            <a:r>
              <a:rPr lang="en-CA" sz="1400" b="1" dirty="0" smtClean="0">
                <a:solidFill>
                  <a:schemeClr val="bg1"/>
                </a:solidFill>
                <a:latin typeface="Candara" pitchFamily="34" charset="0"/>
              </a:rPr>
              <a:t>Significant Public Viewpoint </a:t>
            </a:r>
            <a:r>
              <a:rPr lang="en-CA" sz="1400" dirty="0" smtClean="0">
                <a:solidFill>
                  <a:schemeClr val="bg1"/>
                </a:solidFill>
                <a:latin typeface="Candara" pitchFamily="34" charset="0"/>
              </a:rPr>
              <a:t>means:</a:t>
            </a:r>
          </a:p>
          <a:p>
            <a:endParaRPr lang="en-CA" sz="1400" dirty="0" smtClean="0">
              <a:solidFill>
                <a:schemeClr val="bg1"/>
              </a:solidFill>
              <a:latin typeface="Candara" pitchFamily="34" charset="0"/>
            </a:endParaRPr>
          </a:p>
          <a:p>
            <a:r>
              <a:rPr lang="en-CA" sz="1400" dirty="0" smtClean="0">
                <a:solidFill>
                  <a:schemeClr val="bg1"/>
                </a:solidFill>
                <a:latin typeface="Candara" pitchFamily="34" charset="0"/>
              </a:rPr>
              <a:t>“ </a:t>
            </a:r>
            <a:r>
              <a:rPr lang="en-CA" sz="1400" i="1" dirty="0" smtClean="0">
                <a:solidFill>
                  <a:schemeClr val="bg1"/>
                </a:solidFill>
                <a:latin typeface="Candara" pitchFamily="34" charset="0"/>
              </a:rPr>
              <a:t>a place or location on the water or land that is accessible to the public, provides a viewing opportunity and has relevance to the landscape being assessed</a:t>
            </a:r>
            <a:r>
              <a:rPr lang="en-CA" sz="1400" dirty="0" smtClean="0">
                <a:solidFill>
                  <a:schemeClr val="bg1"/>
                </a:solidFill>
                <a:latin typeface="Candara" pitchFamily="34" charset="0"/>
              </a:rPr>
              <a:t>”.</a:t>
            </a:r>
          </a:p>
          <a:p>
            <a:endParaRPr lang="en-CA" sz="1400" dirty="0" smtClean="0">
              <a:solidFill>
                <a:srgbClr val="FFFF99"/>
              </a:solidFill>
            </a:endParaRPr>
          </a:p>
          <a:p>
            <a:endParaRPr lang="en-CA" sz="1400" dirty="0">
              <a:solidFill>
                <a:srgbClr val="FFFF99"/>
              </a:solidFill>
            </a:endParaRPr>
          </a:p>
        </p:txBody>
      </p:sp>
      <p:pic>
        <p:nvPicPr>
          <p:cNvPr id="5" name="Picture 4" descr="1369197-R1-E034"/>
          <p:cNvPicPr>
            <a:picLocks noChangeAspect="1" noChangeArrowheads="1"/>
          </p:cNvPicPr>
          <p:nvPr/>
        </p:nvPicPr>
        <p:blipFill>
          <a:blip r:embed="rId3" cstate="print"/>
          <a:srcRect/>
          <a:stretch>
            <a:fillRect/>
          </a:stretch>
        </p:blipFill>
        <p:spPr bwMode="auto">
          <a:xfrm>
            <a:off x="5292080" y="4077072"/>
            <a:ext cx="3428783" cy="231727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76200"/>
            <a:ext cx="8229600" cy="1139825"/>
          </a:xfrm>
        </p:spPr>
        <p:txBody>
          <a:bodyPr/>
          <a:lstStyle/>
          <a:p>
            <a:pPr eaLnBrk="1" hangingPunct="1">
              <a:defRPr/>
            </a:pPr>
            <a:r>
              <a:rPr lang="en-CA" sz="2800" b="1" dirty="0" smtClean="0">
                <a:solidFill>
                  <a:srgbClr val="EBC047"/>
                </a:solidFill>
                <a:latin typeface="Times New Roman" pitchFamily="18" charset="0"/>
                <a:ea typeface="+mj-ea"/>
              </a:rPr>
              <a:t>Choosing Viewpoints for Evaluations </a:t>
            </a:r>
          </a:p>
        </p:txBody>
      </p:sp>
      <p:sp>
        <p:nvSpPr>
          <p:cNvPr id="22531" name="Rectangle 3"/>
          <p:cNvSpPr>
            <a:spLocks noGrp="1" noChangeArrowheads="1"/>
          </p:cNvSpPr>
          <p:nvPr>
            <p:ph type="body" sz="half" idx="1"/>
          </p:nvPr>
        </p:nvSpPr>
        <p:spPr>
          <a:xfrm>
            <a:off x="1023938" y="1371600"/>
            <a:ext cx="7053262" cy="3962400"/>
          </a:xfrm>
        </p:spPr>
        <p:txBody>
          <a:bodyPr/>
          <a:lstStyle/>
          <a:p>
            <a:pPr eaLnBrk="1" hangingPunct="1">
              <a:buFont typeface="Wingdings" pitchFamily="-112" charset="2"/>
              <a:buNone/>
            </a:pPr>
            <a:r>
              <a:rPr lang="en-CA" sz="1800" dirty="0" smtClean="0">
                <a:solidFill>
                  <a:srgbClr val="FFFFFF"/>
                </a:solidFill>
                <a:effectLst/>
                <a:latin typeface="Candara" pitchFamily="34" charset="0"/>
              </a:rPr>
              <a:t>Examples of viewpoints that might be considered when</a:t>
            </a:r>
          </a:p>
          <a:p>
            <a:pPr eaLnBrk="1" hangingPunct="1">
              <a:buFont typeface="Wingdings" pitchFamily="-112" charset="2"/>
              <a:buNone/>
            </a:pPr>
            <a:r>
              <a:rPr lang="en-CA" sz="1800" dirty="0" smtClean="0">
                <a:solidFill>
                  <a:srgbClr val="FFFFFF"/>
                </a:solidFill>
                <a:effectLst/>
                <a:latin typeface="Candara" pitchFamily="34" charset="0"/>
              </a:rPr>
              <a:t>doing an evaluation or visual impact assessment: </a:t>
            </a:r>
          </a:p>
          <a:p>
            <a:pPr eaLnBrk="1" hangingPunct="1">
              <a:buSzPct val="100000"/>
              <a:buFont typeface="Arial" charset="0"/>
              <a:buChar char="•"/>
            </a:pPr>
            <a:r>
              <a:rPr lang="en-CA" sz="1800" dirty="0" smtClean="0">
                <a:solidFill>
                  <a:srgbClr val="FFFFFF"/>
                </a:solidFill>
                <a:effectLst/>
                <a:latin typeface="Candara" pitchFamily="34" charset="0"/>
              </a:rPr>
              <a:t>a stretch of highway or waterway leading toward a harvest unit, </a:t>
            </a:r>
          </a:p>
          <a:p>
            <a:pPr eaLnBrk="1" hangingPunct="1">
              <a:buSzPct val="100000"/>
              <a:buFont typeface="Arial" charset="0"/>
              <a:buChar char="•"/>
            </a:pPr>
            <a:r>
              <a:rPr lang="en-CA" sz="1800" dirty="0" smtClean="0">
                <a:solidFill>
                  <a:srgbClr val="FFFFFF"/>
                </a:solidFill>
                <a:effectLst/>
                <a:latin typeface="Candara" pitchFamily="34" charset="0"/>
              </a:rPr>
              <a:t>a rest stop, </a:t>
            </a:r>
          </a:p>
          <a:p>
            <a:pPr eaLnBrk="1" hangingPunct="1">
              <a:buSzPct val="100000"/>
              <a:buFont typeface="Arial" charset="0"/>
              <a:buChar char="•"/>
            </a:pPr>
            <a:r>
              <a:rPr lang="en-CA" sz="1800" dirty="0" smtClean="0">
                <a:solidFill>
                  <a:srgbClr val="FFFFFF"/>
                </a:solidFill>
                <a:effectLst/>
                <a:latin typeface="Candara" pitchFamily="34" charset="0"/>
              </a:rPr>
              <a:t>a recreation site or park, </a:t>
            </a:r>
          </a:p>
          <a:p>
            <a:pPr eaLnBrk="1" hangingPunct="1">
              <a:buSzPct val="100000"/>
              <a:buFont typeface="Arial" charset="0"/>
              <a:buChar char="•"/>
            </a:pPr>
            <a:r>
              <a:rPr lang="en-CA" sz="1800" dirty="0" smtClean="0">
                <a:solidFill>
                  <a:srgbClr val="FFFFFF"/>
                </a:solidFill>
                <a:effectLst/>
                <a:latin typeface="Candara" pitchFamily="34" charset="0"/>
              </a:rPr>
              <a:t>a group of homes, or settlement, or</a:t>
            </a:r>
          </a:p>
          <a:p>
            <a:pPr eaLnBrk="1" hangingPunct="1">
              <a:buSzPct val="100000"/>
              <a:buFont typeface="Arial" charset="0"/>
              <a:buChar char="•"/>
            </a:pPr>
            <a:r>
              <a:rPr lang="en-CA" sz="1800" dirty="0" smtClean="0">
                <a:solidFill>
                  <a:srgbClr val="FFFFFF"/>
                </a:solidFill>
                <a:effectLst/>
                <a:latin typeface="Candara" pitchFamily="34" charset="0"/>
              </a:rPr>
              <a:t> a tourist-related commercial enterprise. </a:t>
            </a:r>
          </a:p>
          <a:p>
            <a:pPr eaLnBrk="1" hangingPunct="1">
              <a:buSzPct val="100000"/>
              <a:buFont typeface="Arial" charset="0"/>
              <a:buChar char="•"/>
            </a:pPr>
            <a:endParaRPr lang="en-CA" sz="1800" dirty="0" smtClean="0">
              <a:solidFill>
                <a:srgbClr val="FFFFFF"/>
              </a:solidFill>
              <a:effectLst/>
              <a:latin typeface="Candara" pitchFamily="34" charset="0"/>
            </a:endParaRPr>
          </a:p>
          <a:p>
            <a:pPr eaLnBrk="1" hangingPunct="1">
              <a:buClr>
                <a:srgbClr val="FFC000"/>
              </a:buClr>
              <a:buSzPct val="100000"/>
              <a:buFont typeface="Wingdings" pitchFamily="2" charset="2"/>
              <a:buChar char="Ø"/>
            </a:pPr>
            <a:r>
              <a:rPr lang="en-CA" sz="1800" dirty="0" smtClean="0">
                <a:solidFill>
                  <a:srgbClr val="FFFFFF"/>
                </a:solidFill>
                <a:effectLst/>
                <a:latin typeface="Candara" pitchFamily="34" charset="0"/>
              </a:rPr>
              <a:t>  It is important to review the location(s) offering the </a:t>
            </a:r>
            <a:r>
              <a:rPr lang="en-CA" sz="1800" u="sng" dirty="0" smtClean="0">
                <a:solidFill>
                  <a:srgbClr val="FFFFFF"/>
                </a:solidFill>
                <a:effectLst/>
                <a:latin typeface="Candara" pitchFamily="34" charset="0"/>
              </a:rPr>
              <a:t>best</a:t>
            </a:r>
            <a:r>
              <a:rPr lang="en-CA" sz="1800" dirty="0" smtClean="0">
                <a:solidFill>
                  <a:srgbClr val="FFFFFF"/>
                </a:solidFill>
                <a:effectLst/>
                <a:latin typeface="Candara" pitchFamily="34" charset="0"/>
              </a:rPr>
              <a:t> or most direct view of the alteration.  (aka worst-case scenario)  This may not necessarily be a viewpoint that provides a stationary or stopping location.</a:t>
            </a:r>
          </a:p>
        </p:txBody>
      </p:sp>
      <p:sp>
        <p:nvSpPr>
          <p:cNvPr id="22532" name="Line 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a:p>
        </p:txBody>
      </p:sp>
      <p:grpSp>
        <p:nvGrpSpPr>
          <p:cNvPr id="2" name="Group 5"/>
          <p:cNvGrpSpPr>
            <a:grpSpLocks/>
          </p:cNvGrpSpPr>
          <p:nvPr/>
        </p:nvGrpSpPr>
        <p:grpSpPr bwMode="auto">
          <a:xfrm>
            <a:off x="8532440" y="6159102"/>
            <a:ext cx="288032" cy="366242"/>
            <a:chOff x="4920" y="3612"/>
            <a:chExt cx="529" cy="661"/>
          </a:xfrm>
        </p:grpSpPr>
        <p:sp>
          <p:nvSpPr>
            <p:cNvPr id="22536" name="Freeform 6"/>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22537" name="Freeform 7"/>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22538" name="Freeform 8"/>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22539" name="Freeform 9"/>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22540" name="Freeform 10"/>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22541" name="Freeform 11"/>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22542" name="Freeform 12"/>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22543" name="Freeform 13"/>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22544" name="Freeform 14"/>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22545" name="Freeform 15"/>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22546" name="Freeform 16"/>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22547" name="Freeform 17"/>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22548" name="Freeform 18"/>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22549" name="Freeform 19"/>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22550" name="Freeform 20"/>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22551" name="Freeform 21"/>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22552" name="Freeform 22"/>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22553" name="Freeform 23"/>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22554" name="Freeform 24"/>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22555" name="Freeform 25"/>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22556" name="Freeform 26"/>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22557" name="Freeform 27"/>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22558" name="Freeform 28"/>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22559" name="Freeform 29"/>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22560" name="Freeform 30"/>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22561" name="Freeform 31"/>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22562" name="Freeform 32"/>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22563" name="Freeform 33"/>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22564" name="Freeform 34"/>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22565" name="Freeform 35"/>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22566" name="Freeform 36"/>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22567" name="Freeform 37"/>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22568" name="Freeform 38"/>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22569" name="Freeform 39"/>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22570" name="Freeform 40"/>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22571" name="Freeform 41"/>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22572" name="Freeform 42"/>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22573" name="Freeform 43"/>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22574" name="Freeform 44"/>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22575" name="Freeform 45"/>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22576" name="Freeform 46"/>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22577" name="Freeform 47"/>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22578" name="Freeform 48"/>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22579" name="Freeform 49"/>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22580" name="Freeform 50"/>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22581" name="Freeform 51"/>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22582" name="Freeform 52"/>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22583" name="Freeform 53"/>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22584" name="Freeform 54"/>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22585" name="Freeform 55"/>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22586" name="Freeform 56"/>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22587" name="Freeform 57"/>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22588" name="Freeform 58"/>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22589" name="Freeform 59"/>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22590" name="Freeform 60"/>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22591" name="Freeform 61"/>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22592" name="Freeform 62"/>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22593" name="Freeform 63"/>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22594" name="Freeform 64"/>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22595" name="Freeform 65"/>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22596" name="Freeform 66"/>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22597" name="Freeform 67"/>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22598" name="Freeform 68"/>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22599" name="Freeform 69"/>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22600" name="Freeform 70"/>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22601" name="Freeform 71"/>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22602" name="Freeform 72"/>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22603" name="Freeform 73"/>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22604"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22605" name="Freeform 75"/>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22606" name="Freeform 76"/>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22607" name="Freeform 77"/>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sp>
        <p:nvSpPr>
          <p:cNvPr id="22535" name="Rectangle 4"/>
          <p:cNvSpPr>
            <a:spLocks noChangeArrowheads="1"/>
          </p:cNvSpPr>
          <p:nvPr/>
        </p:nvSpPr>
        <p:spPr bwMode="auto">
          <a:xfrm>
            <a:off x="990600" y="5598081"/>
            <a:ext cx="7086600" cy="738664"/>
          </a:xfrm>
          <a:prstGeom prst="rect">
            <a:avLst/>
          </a:prstGeom>
          <a:noFill/>
          <a:ln w="9525">
            <a:solidFill>
              <a:srgbClr val="FF9900"/>
            </a:solidFill>
            <a:miter lim="800000"/>
            <a:headEnd/>
            <a:tailEnd/>
          </a:ln>
        </p:spPr>
        <p:txBody>
          <a:bodyPr anchor="ctr">
            <a:spAutoFit/>
          </a:bodyPr>
          <a:lstStyle/>
          <a:p>
            <a:pPr eaLnBrk="0" hangingPunct="0"/>
            <a:r>
              <a:rPr lang="en-CA" sz="1400" u="sng" dirty="0">
                <a:solidFill>
                  <a:srgbClr val="FFFF99"/>
                </a:solidFill>
                <a:latin typeface="Candara" pitchFamily="34" charset="0"/>
                <a:cs typeface="Times New Roman" pitchFamily="-112" charset="0"/>
              </a:rPr>
              <a:t>Warning:</a:t>
            </a:r>
            <a:r>
              <a:rPr lang="en-CA" sz="1400" dirty="0">
                <a:solidFill>
                  <a:srgbClr val="FFFF99"/>
                </a:solidFill>
                <a:latin typeface="Candara" pitchFamily="34" charset="0"/>
                <a:cs typeface="Times New Roman" pitchFamily="-112" charset="0"/>
              </a:rPr>
              <a:t> Visual Landscape Inventory viewpoints were used to derive visual sensitivity unit boundaries and for rating the sensitivity of the landscape. </a:t>
            </a:r>
          </a:p>
          <a:p>
            <a:pPr eaLnBrk="0" hangingPunct="0"/>
            <a:r>
              <a:rPr lang="en-CA" sz="1400" dirty="0">
                <a:solidFill>
                  <a:srgbClr val="FFFF99"/>
                </a:solidFill>
                <a:latin typeface="Candara" pitchFamily="34" charset="0"/>
                <a:cs typeface="Times New Roman" pitchFamily="-112" charset="0"/>
              </a:rPr>
              <a:t>They were not derived for use to assess VQO compliance.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1369197-R1-E084"/>
          <p:cNvPicPr>
            <a:picLocks noChangeAspect="1" noChangeArrowheads="1"/>
          </p:cNvPicPr>
          <p:nvPr/>
        </p:nvPicPr>
        <p:blipFill>
          <a:blip r:embed="rId2" cstate="print"/>
          <a:srcRect/>
          <a:stretch>
            <a:fillRect/>
          </a:stretch>
        </p:blipFill>
        <p:spPr bwMode="auto">
          <a:xfrm>
            <a:off x="250825" y="476250"/>
            <a:ext cx="8496300" cy="5643563"/>
          </a:xfrm>
          <a:prstGeom prst="rect">
            <a:avLst/>
          </a:prstGeom>
          <a:noFill/>
          <a:ln w="9525">
            <a:noFill/>
            <a:miter lim="800000"/>
            <a:headEnd/>
            <a:tailEnd/>
          </a:ln>
        </p:spPr>
      </p:pic>
      <p:sp>
        <p:nvSpPr>
          <p:cNvPr id="46083" name="Text Box 5"/>
          <p:cNvSpPr txBox="1">
            <a:spLocks noChangeArrowheads="1"/>
          </p:cNvSpPr>
          <p:nvPr/>
        </p:nvSpPr>
        <p:spPr bwMode="auto">
          <a:xfrm>
            <a:off x="1187450" y="4221163"/>
            <a:ext cx="6119813" cy="2016125"/>
          </a:xfrm>
          <a:prstGeom prst="rect">
            <a:avLst/>
          </a:prstGeom>
          <a:noFill/>
          <a:ln w="9525">
            <a:noFill/>
            <a:miter lim="800000"/>
            <a:headEnd/>
            <a:tailEnd/>
          </a:ln>
        </p:spPr>
        <p:txBody>
          <a:bodyPr>
            <a:spAutoFit/>
          </a:bodyPr>
          <a:lstStyle/>
          <a:p>
            <a:pPr>
              <a:spcBef>
                <a:spcPct val="50000"/>
              </a:spcBef>
            </a:pPr>
            <a:endParaRPr lang="en-US" b="1" dirty="0">
              <a:solidFill>
                <a:srgbClr val="FFCC66"/>
              </a:solidFill>
            </a:endParaRPr>
          </a:p>
          <a:p>
            <a:pPr>
              <a:spcBef>
                <a:spcPct val="25000"/>
              </a:spcBef>
              <a:buClr>
                <a:schemeClr val="bg1"/>
              </a:buClr>
              <a:buFont typeface="Wingdings" pitchFamily="-112" charset="2"/>
              <a:buChar char="§"/>
            </a:pPr>
            <a:r>
              <a:rPr lang="en-US" sz="1800" dirty="0">
                <a:solidFill>
                  <a:schemeClr val="bg1"/>
                </a:solidFill>
                <a:latin typeface="Candara" pitchFamily="34" charset="0"/>
              </a:rPr>
              <a:t> </a:t>
            </a:r>
            <a:r>
              <a:rPr lang="en-US" sz="1600" b="1" dirty="0">
                <a:solidFill>
                  <a:srgbClr val="F5E677"/>
                </a:solidFill>
                <a:latin typeface="Candara" pitchFamily="34" charset="0"/>
              </a:rPr>
              <a:t>Scale of Existing Alteration</a:t>
            </a:r>
          </a:p>
          <a:p>
            <a:pPr>
              <a:spcBef>
                <a:spcPct val="25000"/>
              </a:spcBef>
              <a:buClr>
                <a:schemeClr val="bg1"/>
              </a:buClr>
              <a:buFont typeface="Wingdings" pitchFamily="-112" charset="2"/>
              <a:buChar char="§"/>
            </a:pPr>
            <a:r>
              <a:rPr lang="en-US" sz="1600" b="1" dirty="0">
                <a:solidFill>
                  <a:srgbClr val="F5E677"/>
                </a:solidFill>
                <a:latin typeface="Candara" pitchFamily="34" charset="0"/>
              </a:rPr>
              <a:t> Influence of Visual Landscape Design</a:t>
            </a:r>
          </a:p>
          <a:p>
            <a:pPr>
              <a:spcBef>
                <a:spcPct val="25000"/>
              </a:spcBef>
              <a:buClr>
                <a:schemeClr val="bg1"/>
              </a:buClr>
              <a:buFont typeface="Wingdings" pitchFamily="-112" charset="2"/>
              <a:buChar char="§"/>
            </a:pPr>
            <a:r>
              <a:rPr lang="en-US" sz="1600" b="1" dirty="0">
                <a:solidFill>
                  <a:srgbClr val="F5E677"/>
                </a:solidFill>
                <a:latin typeface="Candara" pitchFamily="34" charset="0"/>
              </a:rPr>
              <a:t> Influence of Site  Disturbance … roads, landings</a:t>
            </a:r>
          </a:p>
          <a:p>
            <a:pPr>
              <a:spcBef>
                <a:spcPct val="25000"/>
              </a:spcBef>
              <a:buClr>
                <a:schemeClr val="bg1"/>
              </a:buClr>
              <a:buFont typeface="Wingdings" pitchFamily="-112" charset="2"/>
              <a:buChar char="§"/>
            </a:pPr>
            <a:r>
              <a:rPr lang="en-US" sz="1600" b="1" dirty="0">
                <a:solidFill>
                  <a:srgbClr val="F5E677"/>
                </a:solidFill>
                <a:latin typeface="Candara" pitchFamily="34" charset="0"/>
              </a:rPr>
              <a:t> Influence of Vegetative </a:t>
            </a:r>
            <a:r>
              <a:rPr lang="en-US" sz="1600" b="1" dirty="0" err="1">
                <a:solidFill>
                  <a:srgbClr val="F5E677"/>
                </a:solidFill>
                <a:latin typeface="Candara" pitchFamily="34" charset="0"/>
              </a:rPr>
              <a:t>Colour</a:t>
            </a:r>
            <a:r>
              <a:rPr lang="en-US" sz="1600" b="1" dirty="0">
                <a:solidFill>
                  <a:srgbClr val="F5E677"/>
                </a:solidFill>
                <a:latin typeface="Candara" pitchFamily="34" charset="0"/>
              </a:rPr>
              <a:t> &amp; Texture (green-up)</a:t>
            </a:r>
          </a:p>
          <a:p>
            <a:pPr>
              <a:spcBef>
                <a:spcPct val="25000"/>
              </a:spcBef>
            </a:pPr>
            <a:endParaRPr lang="en-CA" sz="1800" dirty="0">
              <a:solidFill>
                <a:schemeClr val="bg1"/>
              </a:solidFill>
            </a:endParaRPr>
          </a:p>
        </p:txBody>
      </p:sp>
      <p:sp>
        <p:nvSpPr>
          <p:cNvPr id="67588" name="Text Box 6"/>
          <p:cNvSpPr txBox="1">
            <a:spLocks noChangeArrowheads="1"/>
          </p:cNvSpPr>
          <p:nvPr/>
        </p:nvSpPr>
        <p:spPr bwMode="auto">
          <a:xfrm>
            <a:off x="684213" y="765175"/>
            <a:ext cx="4967287" cy="457200"/>
          </a:xfrm>
          <a:prstGeom prst="rect">
            <a:avLst/>
          </a:prstGeom>
          <a:noFill/>
          <a:ln w="9525">
            <a:noFill/>
            <a:miter lim="800000"/>
            <a:headEnd/>
            <a:tailEnd/>
          </a:ln>
        </p:spPr>
        <p:txBody>
          <a:bodyPr>
            <a:spAutoFit/>
          </a:bodyPr>
          <a:lstStyle/>
          <a:p>
            <a:pPr>
              <a:spcBef>
                <a:spcPct val="50000"/>
              </a:spcBef>
              <a:defRPr/>
            </a:pPr>
            <a:r>
              <a:rPr lang="en-US" sz="2400" dirty="0">
                <a:solidFill>
                  <a:schemeClr val="bg1"/>
                </a:solidFill>
                <a:effectLst>
                  <a:outerShdw blurRad="38100" dist="38100" dir="2700000" algn="tl">
                    <a:srgbClr val="000000">
                      <a:alpha val="43137"/>
                    </a:srgbClr>
                  </a:outerShdw>
                </a:effectLst>
                <a:latin typeface="Candara" pitchFamily="34" charset="0"/>
                <a:cs typeface="+mn-cs"/>
              </a:rPr>
              <a:t>Existing Visual Condition  (EVC)</a:t>
            </a:r>
            <a:endParaRPr lang="en-CA" sz="2400" dirty="0">
              <a:solidFill>
                <a:schemeClr val="bg1"/>
              </a:solidFill>
              <a:effectLst>
                <a:outerShdw blurRad="38100" dist="38100" dir="2700000" algn="tl">
                  <a:srgbClr val="000000">
                    <a:alpha val="43137"/>
                  </a:srgbClr>
                </a:outerShdw>
              </a:effectLst>
              <a:latin typeface="Candara" pitchFamily="34" charset="0"/>
              <a:cs typeface="+mn-cs"/>
            </a:endParaRPr>
          </a:p>
        </p:txBody>
      </p:sp>
      <p:sp>
        <p:nvSpPr>
          <p:cNvPr id="46085" name="Rectangle 7"/>
          <p:cNvSpPr>
            <a:spLocks noChangeArrowheads="1"/>
          </p:cNvSpPr>
          <p:nvPr/>
        </p:nvSpPr>
        <p:spPr bwMode="auto">
          <a:xfrm>
            <a:off x="5121275" y="1096963"/>
            <a:ext cx="184150" cy="396875"/>
          </a:xfrm>
          <a:prstGeom prst="rect">
            <a:avLst/>
          </a:prstGeom>
          <a:noFill/>
          <a:ln w="9525">
            <a:noFill/>
            <a:miter lim="800000"/>
            <a:headEnd/>
            <a:tailEnd/>
          </a:ln>
        </p:spPr>
        <p:txBody>
          <a:bodyPr wrap="none">
            <a:spAutoFit/>
          </a:bodyPr>
          <a:lstStyle/>
          <a:p>
            <a:pPr>
              <a:spcBef>
                <a:spcPct val="50000"/>
              </a:spcBef>
            </a:pPr>
            <a:endParaRPr lang="en-US" b="1">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Stewart Hydroline"/>
          <p:cNvPicPr>
            <a:picLocks noChangeAspect="1" noChangeArrowheads="1"/>
          </p:cNvPicPr>
          <p:nvPr/>
        </p:nvPicPr>
        <p:blipFill>
          <a:blip r:embed="rId2" cstate="print"/>
          <a:srcRect/>
          <a:stretch>
            <a:fillRect/>
          </a:stretch>
        </p:blipFill>
        <p:spPr bwMode="auto">
          <a:xfrm>
            <a:off x="323850" y="255588"/>
            <a:ext cx="8496300" cy="5981700"/>
          </a:xfrm>
          <a:prstGeom prst="rect">
            <a:avLst/>
          </a:prstGeom>
          <a:noFill/>
          <a:ln w="9525">
            <a:noFill/>
            <a:miter lim="800000"/>
            <a:headEnd/>
            <a:tailEnd/>
          </a:ln>
        </p:spPr>
      </p:pic>
      <p:sp>
        <p:nvSpPr>
          <p:cNvPr id="69635" name="Text Box 5"/>
          <p:cNvSpPr txBox="1">
            <a:spLocks noChangeArrowheads="1"/>
          </p:cNvSpPr>
          <p:nvPr/>
        </p:nvSpPr>
        <p:spPr bwMode="auto">
          <a:xfrm>
            <a:off x="4859338" y="1989138"/>
            <a:ext cx="3960812" cy="2631490"/>
          </a:xfrm>
          <a:prstGeom prst="rect">
            <a:avLst/>
          </a:prstGeom>
          <a:noFill/>
          <a:ln w="9525">
            <a:noFill/>
            <a:miter lim="800000"/>
            <a:headEnd/>
            <a:tailEnd/>
          </a:ln>
        </p:spPr>
        <p:txBody>
          <a:bodyPr>
            <a:spAutoFit/>
          </a:bodyPr>
          <a:lstStyle/>
          <a:p>
            <a:pPr>
              <a:spcBef>
                <a:spcPct val="50000"/>
              </a:spcBef>
              <a:defRPr/>
            </a:pPr>
            <a:r>
              <a:rPr lang="en-US" sz="1800" b="1" dirty="0">
                <a:solidFill>
                  <a:schemeClr val="bg1"/>
                </a:solidFill>
                <a:effectLst>
                  <a:outerShdw blurRad="38100" dist="38100" dir="2700000" algn="tl">
                    <a:srgbClr val="000000">
                      <a:alpha val="43137"/>
                    </a:srgbClr>
                  </a:outerShdw>
                </a:effectLst>
                <a:latin typeface="Candara" pitchFamily="34" charset="0"/>
                <a:cs typeface="+mn-cs"/>
              </a:rPr>
              <a:t>Non forestry visual alterations:</a:t>
            </a:r>
          </a:p>
          <a:p>
            <a:pPr>
              <a:spcBef>
                <a:spcPct val="50000"/>
              </a:spcBef>
              <a:buClr>
                <a:schemeClr val="bg1"/>
              </a:buClr>
              <a:buFontTx/>
              <a:buChar char="•"/>
              <a:defRPr/>
            </a:pPr>
            <a:r>
              <a:rPr lang="en-US" sz="1600" b="1" dirty="0">
                <a:solidFill>
                  <a:srgbClr val="FFCC66"/>
                </a:solidFill>
                <a:latin typeface="Candara" pitchFamily="34" charset="0"/>
                <a:cs typeface="+mn-cs"/>
              </a:rPr>
              <a:t> </a:t>
            </a:r>
            <a:r>
              <a:rPr lang="en-US" sz="1600" b="1" dirty="0">
                <a:solidFill>
                  <a:srgbClr val="F5E677"/>
                </a:solidFill>
                <a:latin typeface="Candara" pitchFamily="34" charset="0"/>
                <a:cs typeface="+mn-cs"/>
              </a:rPr>
              <a:t>Urban and rural settlement</a:t>
            </a:r>
          </a:p>
          <a:p>
            <a:pPr>
              <a:spcBef>
                <a:spcPct val="50000"/>
              </a:spcBef>
              <a:buClr>
                <a:schemeClr val="bg1"/>
              </a:buClr>
              <a:buFontTx/>
              <a:buChar char="•"/>
              <a:defRPr/>
            </a:pPr>
            <a:r>
              <a:rPr lang="en-US" sz="1600" b="1" dirty="0">
                <a:solidFill>
                  <a:srgbClr val="F5E677"/>
                </a:solidFill>
                <a:latin typeface="Candara" pitchFamily="34" charset="0"/>
                <a:cs typeface="+mn-cs"/>
              </a:rPr>
              <a:t> Roads, highways</a:t>
            </a:r>
          </a:p>
          <a:p>
            <a:pPr>
              <a:spcBef>
                <a:spcPct val="50000"/>
              </a:spcBef>
              <a:buClr>
                <a:schemeClr val="bg1"/>
              </a:buClr>
              <a:buFontTx/>
              <a:buChar char="•"/>
              <a:defRPr/>
            </a:pPr>
            <a:r>
              <a:rPr lang="en-US" sz="1600" b="1" dirty="0">
                <a:solidFill>
                  <a:srgbClr val="F5E677"/>
                </a:solidFill>
                <a:latin typeface="Candara" pitchFamily="34" charset="0"/>
                <a:cs typeface="+mn-cs"/>
              </a:rPr>
              <a:t> Hydro and transmission </a:t>
            </a:r>
            <a:r>
              <a:rPr lang="en-US" sz="1600" b="1" dirty="0" smtClean="0">
                <a:solidFill>
                  <a:srgbClr val="F5E677"/>
                </a:solidFill>
                <a:latin typeface="Candara" pitchFamily="34" charset="0"/>
                <a:cs typeface="+mn-cs"/>
              </a:rPr>
              <a:t>lines</a:t>
            </a:r>
          </a:p>
          <a:p>
            <a:pPr>
              <a:spcBef>
                <a:spcPct val="50000"/>
              </a:spcBef>
              <a:buClr>
                <a:schemeClr val="bg1"/>
              </a:buClr>
              <a:buFontTx/>
              <a:buChar char="•"/>
              <a:defRPr/>
            </a:pPr>
            <a:r>
              <a:rPr lang="en-US" sz="1600" b="1" dirty="0" smtClean="0">
                <a:solidFill>
                  <a:srgbClr val="F5E677"/>
                </a:solidFill>
                <a:latin typeface="Candara" pitchFamily="34" charset="0"/>
                <a:cs typeface="+mn-cs"/>
              </a:rPr>
              <a:t> Independent Power Projects</a:t>
            </a:r>
            <a:endParaRPr lang="en-US" sz="1600" b="1" dirty="0">
              <a:solidFill>
                <a:srgbClr val="F5E677"/>
              </a:solidFill>
              <a:latin typeface="Candara" pitchFamily="34" charset="0"/>
              <a:cs typeface="+mn-cs"/>
            </a:endParaRPr>
          </a:p>
          <a:p>
            <a:pPr>
              <a:spcBef>
                <a:spcPct val="50000"/>
              </a:spcBef>
              <a:buClr>
                <a:schemeClr val="bg1"/>
              </a:buClr>
              <a:buFontTx/>
              <a:buChar char="•"/>
              <a:defRPr/>
            </a:pPr>
            <a:r>
              <a:rPr lang="en-US" sz="1600" b="1" dirty="0">
                <a:solidFill>
                  <a:srgbClr val="F5E677"/>
                </a:solidFill>
                <a:latin typeface="Candara" pitchFamily="34" charset="0"/>
                <a:cs typeface="+mn-cs"/>
              </a:rPr>
              <a:t> mines, gravel pits, dams</a:t>
            </a:r>
          </a:p>
          <a:p>
            <a:pPr>
              <a:spcBef>
                <a:spcPct val="50000"/>
              </a:spcBef>
              <a:defRPr/>
            </a:pPr>
            <a:endParaRPr lang="en-CA" sz="1800" b="1" dirty="0">
              <a:solidFill>
                <a:srgbClr val="006600"/>
              </a:solidFill>
              <a:latin typeface="Comic Sans MS" pitchFamily="66" charset="0"/>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nd Turbines.jpg"/>
          <p:cNvPicPr>
            <a:picLocks noChangeAspect="1"/>
          </p:cNvPicPr>
          <p:nvPr/>
        </p:nvPicPr>
        <p:blipFill>
          <a:blip r:embed="rId2" cstate="print"/>
          <a:stretch>
            <a:fillRect/>
          </a:stretch>
        </p:blipFill>
        <p:spPr>
          <a:xfrm>
            <a:off x="1403648" y="1628800"/>
            <a:ext cx="6804248" cy="4519240"/>
          </a:xfrm>
          <a:prstGeom prst="rect">
            <a:avLst/>
          </a:prstGeom>
        </p:spPr>
      </p:pic>
      <p:sp>
        <p:nvSpPr>
          <p:cNvPr id="3" name="TextBox 2"/>
          <p:cNvSpPr txBox="1"/>
          <p:nvPr/>
        </p:nvSpPr>
        <p:spPr>
          <a:xfrm>
            <a:off x="5436096" y="6165304"/>
            <a:ext cx="2304256" cy="338554"/>
          </a:xfrm>
          <a:prstGeom prst="rect">
            <a:avLst/>
          </a:prstGeom>
          <a:noFill/>
        </p:spPr>
        <p:txBody>
          <a:bodyPr wrap="square" rtlCol="0">
            <a:spAutoFit/>
          </a:bodyPr>
          <a:lstStyle/>
          <a:p>
            <a:pPr algn="ctr"/>
            <a:r>
              <a:rPr lang="en-CA" sz="1600" dirty="0" smtClean="0">
                <a:solidFill>
                  <a:schemeClr val="bg1"/>
                </a:solidFill>
                <a:latin typeface="Bradley Hand ITC" pitchFamily="66" charset="0"/>
              </a:rPr>
              <a:t>Maui</a:t>
            </a:r>
            <a:endParaRPr lang="en-CA" sz="1600" dirty="0">
              <a:solidFill>
                <a:schemeClr val="bg1"/>
              </a:solidFill>
              <a:latin typeface="Bradley Hand ITC" pitchFamily="66" charset="0"/>
            </a:endParaRPr>
          </a:p>
        </p:txBody>
      </p:sp>
      <p:sp>
        <p:nvSpPr>
          <p:cNvPr id="4" name="TextBox 3"/>
          <p:cNvSpPr txBox="1"/>
          <p:nvPr/>
        </p:nvSpPr>
        <p:spPr>
          <a:xfrm>
            <a:off x="1331640" y="476672"/>
            <a:ext cx="7416824" cy="923330"/>
          </a:xfrm>
          <a:prstGeom prst="rect">
            <a:avLst/>
          </a:prstGeom>
          <a:noFill/>
        </p:spPr>
        <p:txBody>
          <a:bodyPr wrap="square" rtlCol="0">
            <a:spAutoFit/>
          </a:bodyPr>
          <a:lstStyle/>
          <a:p>
            <a:r>
              <a:rPr lang="en-CA" sz="1800" dirty="0" smtClean="0">
                <a:solidFill>
                  <a:schemeClr val="bg1"/>
                </a:solidFill>
                <a:latin typeface="Candara" pitchFamily="34" charset="0"/>
              </a:rPr>
              <a:t>Wind turbines and associated powerlines are a future concern.  Preliminary research indicates the public are divided on whether the towers are viewed as positive “green” attractions </a:t>
            </a:r>
            <a:r>
              <a:rPr lang="en-CA" sz="1800" dirty="0" err="1" smtClean="0">
                <a:solidFill>
                  <a:schemeClr val="bg1"/>
                </a:solidFill>
                <a:latin typeface="Candara" pitchFamily="34" charset="0"/>
              </a:rPr>
              <a:t>vs</a:t>
            </a:r>
            <a:r>
              <a:rPr lang="en-CA" sz="1800" dirty="0" smtClean="0">
                <a:solidFill>
                  <a:schemeClr val="bg1"/>
                </a:solidFill>
                <a:latin typeface="Candara" pitchFamily="34" charset="0"/>
              </a:rPr>
              <a:t> negative distractions in the landscape.</a:t>
            </a:r>
            <a:endParaRPr lang="en-CA" sz="1800" dirty="0">
              <a:solidFill>
                <a:schemeClr val="bg1"/>
              </a:solidFill>
              <a:latin typeface="Candara"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539750" y="549275"/>
            <a:ext cx="8280400" cy="457200"/>
          </a:xfrm>
          <a:prstGeom prst="rect">
            <a:avLst/>
          </a:prstGeom>
          <a:noFill/>
          <a:ln w="9525">
            <a:noFill/>
            <a:miter lim="800000"/>
            <a:headEnd/>
            <a:tailEnd/>
          </a:ln>
        </p:spPr>
        <p:txBody>
          <a:bodyPr>
            <a:spAutoFit/>
          </a:bodyPr>
          <a:lstStyle/>
          <a:p>
            <a:pPr>
              <a:spcBef>
                <a:spcPct val="50000"/>
              </a:spcBef>
            </a:pPr>
            <a:r>
              <a:rPr lang="en-US" sz="2400">
                <a:solidFill>
                  <a:srgbClr val="F5E677"/>
                </a:solidFill>
                <a:latin typeface="Candara" pitchFamily="34" charset="0"/>
              </a:rPr>
              <a:t>Insect (beetle) killed trees changing interior landscapes.</a:t>
            </a:r>
            <a:endParaRPr lang="en-CA" sz="2400">
              <a:solidFill>
                <a:srgbClr val="F5E677"/>
              </a:solidFill>
              <a:latin typeface="Candara" pitchFamily="34" charset="0"/>
            </a:endParaRPr>
          </a:p>
        </p:txBody>
      </p:sp>
      <p:pic>
        <p:nvPicPr>
          <p:cNvPr id="48131" name="Picture 6" descr="logsite"/>
          <p:cNvPicPr>
            <a:picLocks noChangeAspect="1" noChangeArrowheads="1"/>
          </p:cNvPicPr>
          <p:nvPr/>
        </p:nvPicPr>
        <p:blipFill>
          <a:blip r:embed="rId2" cstate="print"/>
          <a:srcRect/>
          <a:stretch>
            <a:fillRect/>
          </a:stretch>
        </p:blipFill>
        <p:spPr bwMode="auto">
          <a:xfrm>
            <a:off x="4716463" y="1700213"/>
            <a:ext cx="3794125" cy="2543175"/>
          </a:xfrm>
          <a:prstGeom prst="rect">
            <a:avLst/>
          </a:prstGeom>
          <a:noFill/>
          <a:ln w="9525">
            <a:noFill/>
            <a:miter lim="800000"/>
            <a:headEnd/>
            <a:tailEnd/>
          </a:ln>
        </p:spPr>
      </p:pic>
      <p:pic>
        <p:nvPicPr>
          <p:cNvPr id="48132" name="Picture 8" descr="MPBlarvaadult"/>
          <p:cNvPicPr>
            <a:picLocks noChangeAspect="1" noChangeArrowheads="1"/>
          </p:cNvPicPr>
          <p:nvPr/>
        </p:nvPicPr>
        <p:blipFill>
          <a:blip r:embed="rId3" cstate="print"/>
          <a:srcRect/>
          <a:stretch>
            <a:fillRect/>
          </a:stretch>
        </p:blipFill>
        <p:spPr bwMode="auto">
          <a:xfrm>
            <a:off x="611188" y="1700213"/>
            <a:ext cx="3816350" cy="2544762"/>
          </a:xfrm>
          <a:prstGeom prst="rect">
            <a:avLst/>
          </a:prstGeom>
          <a:noFill/>
          <a:ln w="9525">
            <a:noFill/>
            <a:miter lim="800000"/>
            <a:headEnd/>
            <a:tailEnd/>
          </a:ln>
        </p:spPr>
      </p:pic>
      <p:pic>
        <p:nvPicPr>
          <p:cNvPr id="48133" name="Picture 10" descr="Jul8_roll5_Quesnel_PrinceGeorge_boundary4"/>
          <p:cNvPicPr>
            <a:picLocks noChangeAspect="1" noChangeArrowheads="1"/>
          </p:cNvPicPr>
          <p:nvPr/>
        </p:nvPicPr>
        <p:blipFill>
          <a:blip r:embed="rId4" cstate="print"/>
          <a:srcRect/>
          <a:stretch>
            <a:fillRect/>
          </a:stretch>
        </p:blipFill>
        <p:spPr bwMode="auto">
          <a:xfrm>
            <a:off x="2627313" y="3703638"/>
            <a:ext cx="4032250" cy="270192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900113" y="765175"/>
            <a:ext cx="7632700" cy="457200"/>
          </a:xfrm>
          <a:prstGeom prst="rect">
            <a:avLst/>
          </a:prstGeom>
          <a:noFill/>
          <a:ln w="9525">
            <a:noFill/>
            <a:miter lim="800000"/>
            <a:headEnd/>
            <a:tailEnd/>
          </a:ln>
        </p:spPr>
        <p:txBody>
          <a:bodyPr>
            <a:spAutoFit/>
          </a:bodyPr>
          <a:lstStyle/>
          <a:p>
            <a:pPr>
              <a:spcBef>
                <a:spcPct val="50000"/>
              </a:spcBef>
            </a:pPr>
            <a:r>
              <a:rPr lang="en-US" sz="2400" b="1" i="1">
                <a:solidFill>
                  <a:srgbClr val="FF3300"/>
                </a:solidFill>
                <a:latin typeface="Candara" pitchFamily="34" charset="0"/>
              </a:rPr>
              <a:t>Wildfire</a:t>
            </a:r>
            <a:r>
              <a:rPr lang="en-US">
                <a:solidFill>
                  <a:srgbClr val="FFCC66"/>
                </a:solidFill>
                <a:latin typeface="Candara" pitchFamily="34" charset="0"/>
              </a:rPr>
              <a:t> </a:t>
            </a:r>
            <a:r>
              <a:rPr lang="en-US">
                <a:solidFill>
                  <a:srgbClr val="F5E677"/>
                </a:solidFill>
                <a:latin typeface="Candara" pitchFamily="34" charset="0"/>
              </a:rPr>
              <a:t>changing the face of landscapes.</a:t>
            </a:r>
            <a:endParaRPr lang="en-CA">
              <a:solidFill>
                <a:srgbClr val="F5E677"/>
              </a:solidFill>
              <a:latin typeface="Candara" pitchFamily="34" charset="0"/>
            </a:endParaRPr>
          </a:p>
        </p:txBody>
      </p:sp>
      <p:pic>
        <p:nvPicPr>
          <p:cNvPr id="49155" name="Picture 12" descr="Evan%20Batke%20(2)"/>
          <p:cNvPicPr>
            <a:picLocks noChangeAspect="1" noChangeArrowheads="1"/>
          </p:cNvPicPr>
          <p:nvPr/>
        </p:nvPicPr>
        <p:blipFill>
          <a:blip r:embed="rId2" cstate="print"/>
          <a:srcRect/>
          <a:stretch>
            <a:fillRect/>
          </a:stretch>
        </p:blipFill>
        <p:spPr bwMode="auto">
          <a:xfrm>
            <a:off x="4572000" y="1484313"/>
            <a:ext cx="4319588" cy="2882900"/>
          </a:xfrm>
          <a:prstGeom prst="rect">
            <a:avLst/>
          </a:prstGeom>
          <a:noFill/>
          <a:ln w="9525">
            <a:noFill/>
            <a:miter lim="800000"/>
            <a:headEnd/>
            <a:tailEnd/>
          </a:ln>
        </p:spPr>
      </p:pic>
      <p:pic>
        <p:nvPicPr>
          <p:cNvPr id="49156" name="Picture 14" descr="Sara%20Tuppen"/>
          <p:cNvPicPr>
            <a:picLocks noChangeAspect="1" noChangeArrowheads="1"/>
          </p:cNvPicPr>
          <p:nvPr/>
        </p:nvPicPr>
        <p:blipFill>
          <a:blip r:embed="rId3" cstate="print"/>
          <a:srcRect/>
          <a:stretch>
            <a:fillRect/>
          </a:stretch>
        </p:blipFill>
        <p:spPr bwMode="auto">
          <a:xfrm>
            <a:off x="395288" y="1844675"/>
            <a:ext cx="3838575" cy="2876550"/>
          </a:xfrm>
          <a:prstGeom prst="rect">
            <a:avLst/>
          </a:prstGeom>
          <a:noFill/>
          <a:ln w="9525">
            <a:noFill/>
            <a:miter lim="800000"/>
            <a:headEnd/>
            <a:tailEnd/>
          </a:ln>
        </p:spPr>
      </p:pic>
      <p:pic>
        <p:nvPicPr>
          <p:cNvPr id="49157" name="Picture 8" descr="Don%20McPhail%20(2)"/>
          <p:cNvPicPr>
            <a:picLocks noChangeAspect="1" noChangeArrowheads="1"/>
          </p:cNvPicPr>
          <p:nvPr/>
        </p:nvPicPr>
        <p:blipFill>
          <a:blip r:embed="rId4" cstate="print"/>
          <a:srcRect/>
          <a:stretch>
            <a:fillRect/>
          </a:stretch>
        </p:blipFill>
        <p:spPr bwMode="auto">
          <a:xfrm>
            <a:off x="3203575" y="3789363"/>
            <a:ext cx="3816350" cy="2862262"/>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Misty HB Mtn"/>
          <p:cNvPicPr>
            <a:picLocks noChangeAspect="1" noChangeArrowheads="1"/>
          </p:cNvPicPr>
          <p:nvPr/>
        </p:nvPicPr>
        <p:blipFill>
          <a:blip r:embed="rId2" cstate="print"/>
          <a:srcRect/>
          <a:stretch>
            <a:fillRect/>
          </a:stretch>
        </p:blipFill>
        <p:spPr bwMode="auto">
          <a:xfrm>
            <a:off x="250825" y="188913"/>
            <a:ext cx="8640763" cy="6480175"/>
          </a:xfrm>
          <a:prstGeom prst="rect">
            <a:avLst/>
          </a:prstGeom>
          <a:noFill/>
          <a:ln w="9525">
            <a:noFill/>
            <a:miter lim="800000"/>
            <a:headEnd/>
            <a:tailEnd/>
          </a:ln>
        </p:spPr>
      </p:pic>
      <p:sp>
        <p:nvSpPr>
          <p:cNvPr id="73731" name="Text Box 5"/>
          <p:cNvSpPr txBox="1">
            <a:spLocks noChangeArrowheads="1"/>
          </p:cNvSpPr>
          <p:nvPr/>
        </p:nvSpPr>
        <p:spPr bwMode="auto">
          <a:xfrm>
            <a:off x="468313" y="4149725"/>
            <a:ext cx="7991475" cy="2455863"/>
          </a:xfrm>
          <a:prstGeom prst="rect">
            <a:avLst/>
          </a:prstGeom>
          <a:noFill/>
          <a:ln w="9525">
            <a:noFill/>
            <a:miter lim="800000"/>
            <a:headEnd/>
            <a:tailEnd/>
          </a:ln>
        </p:spPr>
        <p:txBody>
          <a:bodyPr>
            <a:spAutoFit/>
          </a:bodyPr>
          <a:lstStyle/>
          <a:p>
            <a:pPr>
              <a:spcBef>
                <a:spcPct val="50000"/>
              </a:spcBef>
              <a:defRPr/>
            </a:pPr>
            <a:r>
              <a:rPr lang="en-US" b="1" dirty="0">
                <a:solidFill>
                  <a:srgbClr val="FFCC66"/>
                </a:solidFill>
                <a:effectLst>
                  <a:outerShdw blurRad="38100" dist="38100" dir="2700000" algn="tl">
                    <a:srgbClr val="000000">
                      <a:alpha val="43137"/>
                    </a:srgbClr>
                  </a:outerShdw>
                </a:effectLst>
                <a:latin typeface="Candara" pitchFamily="34" charset="0"/>
                <a:cs typeface="+mn-cs"/>
              </a:rPr>
              <a:t>Visual Absorption Capability</a:t>
            </a:r>
            <a:r>
              <a:rPr lang="en-US" dirty="0">
                <a:solidFill>
                  <a:srgbClr val="FFCC66"/>
                </a:solidFill>
                <a:effectLst>
                  <a:outerShdw blurRad="38100" dist="38100" dir="2700000" algn="tl">
                    <a:srgbClr val="000000">
                      <a:alpha val="43137"/>
                    </a:srgbClr>
                  </a:outerShdw>
                </a:effectLst>
                <a:latin typeface="Candara" pitchFamily="34" charset="0"/>
                <a:cs typeface="+mn-cs"/>
              </a:rPr>
              <a:t> (VAC):</a:t>
            </a:r>
          </a:p>
          <a:p>
            <a:pPr>
              <a:spcBef>
                <a:spcPct val="50000"/>
              </a:spcBef>
              <a:defRPr/>
            </a:pPr>
            <a:r>
              <a:rPr lang="en-US" sz="1800" b="1" dirty="0">
                <a:solidFill>
                  <a:srgbClr val="F5E677"/>
                </a:solidFill>
                <a:latin typeface="Candara" pitchFamily="34" charset="0"/>
                <a:cs typeface="+mn-cs"/>
              </a:rPr>
              <a:t>“relative ability of a landscape to accept management manipulations without significantly affecting its visual character”</a:t>
            </a:r>
          </a:p>
          <a:p>
            <a:pPr>
              <a:spcBef>
                <a:spcPct val="25000"/>
              </a:spcBef>
              <a:buFontTx/>
              <a:buChar char="•"/>
              <a:defRPr/>
            </a:pPr>
            <a:r>
              <a:rPr lang="en-US" sz="1800" dirty="0">
                <a:solidFill>
                  <a:schemeClr val="bg1"/>
                </a:solidFill>
                <a:latin typeface="Candara" pitchFamily="34" charset="0"/>
                <a:cs typeface="+mn-cs"/>
              </a:rPr>
              <a:t> Slope</a:t>
            </a:r>
          </a:p>
          <a:p>
            <a:pPr>
              <a:spcBef>
                <a:spcPct val="25000"/>
              </a:spcBef>
              <a:buFontTx/>
              <a:buChar char="•"/>
              <a:defRPr/>
            </a:pPr>
            <a:r>
              <a:rPr lang="en-US" sz="1800" dirty="0">
                <a:solidFill>
                  <a:schemeClr val="bg1"/>
                </a:solidFill>
                <a:latin typeface="Candara" pitchFamily="34" charset="0"/>
                <a:cs typeface="+mn-cs"/>
              </a:rPr>
              <a:t> Aspect</a:t>
            </a:r>
          </a:p>
          <a:p>
            <a:pPr>
              <a:spcBef>
                <a:spcPct val="25000"/>
              </a:spcBef>
              <a:buFontTx/>
              <a:buChar char="•"/>
              <a:defRPr/>
            </a:pPr>
            <a:r>
              <a:rPr lang="en-US" sz="1800" dirty="0">
                <a:solidFill>
                  <a:schemeClr val="bg1"/>
                </a:solidFill>
                <a:latin typeface="Candara" pitchFamily="34" charset="0"/>
                <a:cs typeface="+mn-cs"/>
              </a:rPr>
              <a:t> Surface Variation</a:t>
            </a:r>
          </a:p>
          <a:p>
            <a:pPr>
              <a:spcBef>
                <a:spcPct val="25000"/>
              </a:spcBef>
              <a:buFontTx/>
              <a:buChar char="•"/>
              <a:defRPr/>
            </a:pPr>
            <a:r>
              <a:rPr lang="en-US" sz="1800" dirty="0">
                <a:solidFill>
                  <a:schemeClr val="bg1"/>
                </a:solidFill>
                <a:latin typeface="Candara" pitchFamily="34" charset="0"/>
                <a:cs typeface="+mn-cs"/>
              </a:rPr>
              <a:t> Rock/soil/Vegetative Variety</a:t>
            </a:r>
            <a:endParaRPr lang="en-CA" sz="1800" dirty="0">
              <a:solidFill>
                <a:schemeClr val="bg1"/>
              </a:solidFill>
              <a:latin typeface="Candara" pitchFamily="34" charset="0"/>
              <a:cs typeface="+mn-cs"/>
            </a:endParaRPr>
          </a:p>
        </p:txBody>
      </p:sp>
      <p:sp>
        <p:nvSpPr>
          <p:cNvPr id="50180" name="TextBox 3"/>
          <p:cNvSpPr txBox="1">
            <a:spLocks noChangeArrowheads="1"/>
          </p:cNvSpPr>
          <p:nvPr/>
        </p:nvSpPr>
        <p:spPr bwMode="auto">
          <a:xfrm>
            <a:off x="6372225" y="1412875"/>
            <a:ext cx="1584325" cy="400050"/>
          </a:xfrm>
          <a:prstGeom prst="rect">
            <a:avLst/>
          </a:prstGeom>
          <a:noFill/>
          <a:ln w="9525">
            <a:noFill/>
            <a:miter lim="800000"/>
            <a:headEnd/>
            <a:tailEnd/>
          </a:ln>
        </p:spPr>
        <p:txBody>
          <a:bodyPr>
            <a:spAutoFit/>
          </a:bodyPr>
          <a:lstStyle/>
          <a:p>
            <a:pPr algn="ctr"/>
            <a:r>
              <a:rPr lang="en-CA" b="1">
                <a:solidFill>
                  <a:srgbClr val="FF0000"/>
                </a:solidFill>
                <a:latin typeface="Candara" pitchFamily="34" charset="0"/>
              </a:rPr>
              <a:t>low</a:t>
            </a:r>
          </a:p>
        </p:txBody>
      </p:sp>
      <p:sp>
        <p:nvSpPr>
          <p:cNvPr id="50181" name="TextBox 4"/>
          <p:cNvSpPr txBox="1">
            <a:spLocks noChangeArrowheads="1"/>
          </p:cNvSpPr>
          <p:nvPr/>
        </p:nvSpPr>
        <p:spPr bwMode="auto">
          <a:xfrm>
            <a:off x="6804025" y="2852738"/>
            <a:ext cx="1296988" cy="400050"/>
          </a:xfrm>
          <a:prstGeom prst="rect">
            <a:avLst/>
          </a:prstGeom>
          <a:noFill/>
          <a:ln w="9525">
            <a:noFill/>
            <a:miter lim="800000"/>
            <a:headEnd/>
            <a:tailEnd/>
          </a:ln>
        </p:spPr>
        <p:txBody>
          <a:bodyPr>
            <a:spAutoFit/>
          </a:bodyPr>
          <a:lstStyle/>
          <a:p>
            <a:r>
              <a:rPr lang="en-CA" b="1">
                <a:solidFill>
                  <a:srgbClr val="FF0000"/>
                </a:solidFill>
                <a:latin typeface="Candara" pitchFamily="34" charset="0"/>
              </a:rPr>
              <a:t>moderate</a:t>
            </a:r>
          </a:p>
        </p:txBody>
      </p:sp>
      <p:sp>
        <p:nvSpPr>
          <p:cNvPr id="50182" name="TextBox 5"/>
          <p:cNvSpPr txBox="1">
            <a:spLocks noChangeArrowheads="1"/>
          </p:cNvSpPr>
          <p:nvPr/>
        </p:nvSpPr>
        <p:spPr bwMode="auto">
          <a:xfrm>
            <a:off x="6300788" y="5373688"/>
            <a:ext cx="1800225" cy="400050"/>
          </a:xfrm>
          <a:prstGeom prst="rect">
            <a:avLst/>
          </a:prstGeom>
          <a:noFill/>
          <a:ln w="9525">
            <a:noFill/>
            <a:miter lim="800000"/>
            <a:headEnd/>
            <a:tailEnd/>
          </a:ln>
        </p:spPr>
        <p:txBody>
          <a:bodyPr>
            <a:spAutoFit/>
          </a:bodyPr>
          <a:lstStyle/>
          <a:p>
            <a:pPr algn="ctr"/>
            <a:r>
              <a:rPr lang="en-CA" b="1">
                <a:solidFill>
                  <a:srgbClr val="FF0000"/>
                </a:solidFill>
                <a:latin typeface="Candara" pitchFamily="34" charset="0"/>
              </a:rPr>
              <a:t>high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p:cNvPicPr>
            <a:picLocks noChangeAspect="1" noChangeArrowheads="1"/>
          </p:cNvPicPr>
          <p:nvPr/>
        </p:nvPicPr>
        <p:blipFill>
          <a:blip r:embed="rId2" cstate="print"/>
          <a:srcRect/>
          <a:stretch>
            <a:fillRect/>
          </a:stretch>
        </p:blipFill>
        <p:spPr bwMode="auto">
          <a:xfrm>
            <a:off x="539750" y="333375"/>
            <a:ext cx="8135938" cy="6103938"/>
          </a:xfrm>
          <a:prstGeom prst="rect">
            <a:avLst/>
          </a:prstGeom>
          <a:noFill/>
          <a:ln w="9525">
            <a:noFill/>
            <a:miter lim="800000"/>
            <a:headEnd/>
            <a:tailEnd/>
          </a:ln>
        </p:spPr>
      </p:pic>
      <p:sp>
        <p:nvSpPr>
          <p:cNvPr id="51203" name="Text Box 5"/>
          <p:cNvSpPr txBox="1">
            <a:spLocks noChangeArrowheads="1"/>
          </p:cNvSpPr>
          <p:nvPr/>
        </p:nvSpPr>
        <p:spPr bwMode="auto">
          <a:xfrm>
            <a:off x="1979613" y="1052513"/>
            <a:ext cx="6551612" cy="457200"/>
          </a:xfrm>
          <a:prstGeom prst="rect">
            <a:avLst/>
          </a:prstGeom>
          <a:noFill/>
          <a:ln w="9525">
            <a:noFill/>
            <a:miter lim="800000"/>
            <a:headEnd/>
            <a:tailEnd/>
          </a:ln>
        </p:spPr>
        <p:txBody>
          <a:bodyPr>
            <a:spAutoFit/>
          </a:bodyPr>
          <a:lstStyle/>
          <a:p>
            <a:pPr algn="ctr">
              <a:spcBef>
                <a:spcPct val="50000"/>
              </a:spcBef>
            </a:pPr>
            <a:r>
              <a:rPr lang="en-US" sz="2400" b="1">
                <a:solidFill>
                  <a:srgbClr val="000099"/>
                </a:solidFill>
                <a:latin typeface="Candara" pitchFamily="34" charset="0"/>
              </a:rPr>
              <a:t>Biophysical Rating  (BR)</a:t>
            </a:r>
            <a:endParaRPr lang="en-CA" sz="2400" b="1">
              <a:solidFill>
                <a:srgbClr val="000099"/>
              </a:solidFill>
              <a:latin typeface="Candara" pitchFamily="34" charset="0"/>
            </a:endParaRPr>
          </a:p>
        </p:txBody>
      </p:sp>
      <p:sp>
        <p:nvSpPr>
          <p:cNvPr id="51204" name="Text Box 6"/>
          <p:cNvSpPr txBox="1">
            <a:spLocks noChangeArrowheads="1"/>
          </p:cNvSpPr>
          <p:nvPr/>
        </p:nvSpPr>
        <p:spPr bwMode="auto">
          <a:xfrm>
            <a:off x="900113" y="2541588"/>
            <a:ext cx="4105275" cy="2616200"/>
          </a:xfrm>
          <a:prstGeom prst="rect">
            <a:avLst/>
          </a:prstGeom>
          <a:noFill/>
          <a:ln w="9525">
            <a:noFill/>
            <a:miter lim="800000"/>
            <a:headEnd/>
            <a:tailEnd/>
          </a:ln>
        </p:spPr>
        <p:txBody>
          <a:bodyPr>
            <a:spAutoFit/>
          </a:bodyPr>
          <a:lstStyle/>
          <a:p>
            <a:pPr>
              <a:buClr>
                <a:srgbClr val="FFFF66"/>
              </a:buClr>
              <a:buFontTx/>
              <a:buChar char="•"/>
            </a:pPr>
            <a:r>
              <a:rPr lang="en-US" sz="1800">
                <a:solidFill>
                  <a:schemeClr val="bg1"/>
                </a:solidFill>
              </a:rPr>
              <a:t> </a:t>
            </a:r>
            <a:r>
              <a:rPr lang="en-US" sz="1600" b="1">
                <a:solidFill>
                  <a:schemeClr val="bg1"/>
                </a:solidFill>
                <a:latin typeface="Candara" pitchFamily="34" charset="0"/>
              </a:rPr>
              <a:t>Slope</a:t>
            </a:r>
            <a:endParaRPr lang="en-CA" sz="1600" b="1">
              <a:solidFill>
                <a:schemeClr val="bg1"/>
              </a:solidFill>
              <a:latin typeface="Candara" pitchFamily="34" charset="0"/>
            </a:endParaRPr>
          </a:p>
          <a:p>
            <a:pPr>
              <a:buClr>
                <a:srgbClr val="FFFF66"/>
              </a:buClr>
              <a:buFontTx/>
              <a:buChar char="•"/>
            </a:pPr>
            <a:r>
              <a:rPr lang="en-US" sz="1600" b="1">
                <a:solidFill>
                  <a:schemeClr val="bg1"/>
                </a:solidFill>
                <a:latin typeface="Candara" pitchFamily="34" charset="0"/>
              </a:rPr>
              <a:t> Aspect</a:t>
            </a:r>
          </a:p>
          <a:p>
            <a:pPr>
              <a:buClr>
                <a:srgbClr val="FFFF66"/>
              </a:buClr>
              <a:buFontTx/>
              <a:buChar char="•"/>
            </a:pPr>
            <a:r>
              <a:rPr lang="en-US" sz="1600" b="1">
                <a:solidFill>
                  <a:schemeClr val="bg1"/>
                </a:solidFill>
                <a:latin typeface="Candara" pitchFamily="34" charset="0"/>
              </a:rPr>
              <a:t> Edge</a:t>
            </a:r>
          </a:p>
          <a:p>
            <a:pPr>
              <a:buClr>
                <a:srgbClr val="FFFF66"/>
              </a:buClr>
              <a:buFontTx/>
              <a:buChar char="•"/>
            </a:pPr>
            <a:r>
              <a:rPr lang="en-US" sz="1600" b="1">
                <a:solidFill>
                  <a:schemeClr val="bg1"/>
                </a:solidFill>
                <a:latin typeface="Candara" pitchFamily="34" charset="0"/>
              </a:rPr>
              <a:t> Topographic Variety</a:t>
            </a:r>
          </a:p>
          <a:p>
            <a:pPr>
              <a:buClr>
                <a:srgbClr val="FFFF66"/>
              </a:buClr>
              <a:buFontTx/>
              <a:buChar char="•"/>
            </a:pPr>
            <a:r>
              <a:rPr lang="en-US" sz="1600" b="1">
                <a:solidFill>
                  <a:schemeClr val="bg1"/>
                </a:solidFill>
                <a:latin typeface="Candara" pitchFamily="34" charset="0"/>
              </a:rPr>
              <a:t> Vertical Relief</a:t>
            </a:r>
          </a:p>
          <a:p>
            <a:pPr>
              <a:buClr>
                <a:srgbClr val="FFFF66"/>
              </a:buClr>
              <a:buFontTx/>
              <a:buChar char="•"/>
            </a:pPr>
            <a:r>
              <a:rPr lang="en-US" sz="1600" b="1">
                <a:solidFill>
                  <a:schemeClr val="bg1"/>
                </a:solidFill>
                <a:latin typeface="Candara" pitchFamily="34" charset="0"/>
              </a:rPr>
              <a:t> Vegetation Variety</a:t>
            </a:r>
          </a:p>
          <a:p>
            <a:pPr>
              <a:buClr>
                <a:srgbClr val="FFFF66"/>
              </a:buClr>
              <a:buFontTx/>
              <a:buChar char="•"/>
            </a:pPr>
            <a:r>
              <a:rPr lang="en-US" sz="1600" b="1">
                <a:solidFill>
                  <a:schemeClr val="bg1"/>
                </a:solidFill>
                <a:latin typeface="Candara" pitchFamily="34" charset="0"/>
              </a:rPr>
              <a:t> Influence of Rock/Soil</a:t>
            </a:r>
          </a:p>
          <a:p>
            <a:pPr>
              <a:buClr>
                <a:srgbClr val="FFFF66"/>
              </a:buClr>
              <a:buFontTx/>
              <a:buChar char="•"/>
            </a:pPr>
            <a:r>
              <a:rPr lang="en-US" sz="1600" b="1">
                <a:solidFill>
                  <a:schemeClr val="bg1"/>
                </a:solidFill>
                <a:latin typeface="Candara" pitchFamily="34" charset="0"/>
              </a:rPr>
              <a:t> Influence of Water</a:t>
            </a:r>
          </a:p>
          <a:p>
            <a:pPr>
              <a:buClr>
                <a:srgbClr val="FFFF66"/>
              </a:buClr>
              <a:buFontTx/>
              <a:buChar char="•"/>
            </a:pPr>
            <a:r>
              <a:rPr lang="en-US" sz="1600" b="1">
                <a:solidFill>
                  <a:schemeClr val="bg1"/>
                </a:solidFill>
                <a:latin typeface="Candara" pitchFamily="34" charset="0"/>
              </a:rPr>
              <a:t> Influence of Adjacent Scenery</a:t>
            </a:r>
          </a:p>
          <a:p>
            <a:pPr>
              <a:buFontTx/>
              <a:buChar char="•"/>
            </a:pPr>
            <a:endParaRPr lang="en-CA" sz="1800" b="1">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p:cNvPicPr>
            <a:picLocks noChangeAspect="1" noChangeArrowheads="1"/>
          </p:cNvPicPr>
          <p:nvPr/>
        </p:nvPicPr>
        <p:blipFill>
          <a:blip r:embed="rId2" cstate="print"/>
          <a:srcRect/>
          <a:stretch>
            <a:fillRect/>
          </a:stretch>
        </p:blipFill>
        <p:spPr bwMode="auto">
          <a:xfrm>
            <a:off x="468313" y="333375"/>
            <a:ext cx="8280400" cy="6334125"/>
          </a:xfrm>
          <a:prstGeom prst="rect">
            <a:avLst/>
          </a:prstGeom>
          <a:noFill/>
          <a:ln w="9525">
            <a:noFill/>
            <a:miter lim="800000"/>
            <a:headEnd/>
            <a:tailEnd/>
          </a:ln>
        </p:spPr>
      </p:pic>
      <p:sp>
        <p:nvSpPr>
          <p:cNvPr id="52227" name="Text Box 5"/>
          <p:cNvSpPr txBox="1">
            <a:spLocks noChangeArrowheads="1"/>
          </p:cNvSpPr>
          <p:nvPr/>
        </p:nvSpPr>
        <p:spPr bwMode="auto">
          <a:xfrm>
            <a:off x="1403350" y="549275"/>
            <a:ext cx="6624638" cy="1698625"/>
          </a:xfrm>
          <a:prstGeom prst="rect">
            <a:avLst/>
          </a:prstGeom>
          <a:noFill/>
          <a:ln w="9525">
            <a:noFill/>
            <a:miter lim="800000"/>
            <a:headEnd/>
            <a:tailEnd/>
          </a:ln>
        </p:spPr>
        <p:txBody>
          <a:bodyPr>
            <a:spAutoFit/>
          </a:bodyPr>
          <a:lstStyle/>
          <a:p>
            <a:pPr>
              <a:spcBef>
                <a:spcPct val="50000"/>
              </a:spcBef>
            </a:pPr>
            <a:r>
              <a:rPr lang="en-US" sz="1800" b="1" dirty="0">
                <a:solidFill>
                  <a:srgbClr val="003399"/>
                </a:solidFill>
                <a:latin typeface="Candara" pitchFamily="34" charset="0"/>
              </a:rPr>
              <a:t>Viewing Condition</a:t>
            </a:r>
            <a:r>
              <a:rPr lang="en-US" sz="1800" dirty="0">
                <a:solidFill>
                  <a:srgbClr val="003399"/>
                </a:solidFill>
                <a:latin typeface="Candara" pitchFamily="34" charset="0"/>
              </a:rPr>
              <a:t>  (VC)</a:t>
            </a:r>
          </a:p>
          <a:p>
            <a:pPr>
              <a:spcBef>
                <a:spcPct val="20000"/>
              </a:spcBef>
              <a:buClr>
                <a:srgbClr val="FFCC00"/>
              </a:buClr>
              <a:buFontTx/>
              <a:buChar char="•"/>
            </a:pPr>
            <a:r>
              <a:rPr lang="en-US" sz="1800" dirty="0">
                <a:solidFill>
                  <a:srgbClr val="003399"/>
                </a:solidFill>
                <a:latin typeface="Candara" pitchFamily="34" charset="0"/>
              </a:rPr>
              <a:t> Viewing </a:t>
            </a:r>
            <a:r>
              <a:rPr lang="en-US" sz="1800" dirty="0" smtClean="0">
                <a:solidFill>
                  <a:srgbClr val="003399"/>
                </a:solidFill>
                <a:latin typeface="Candara" pitchFamily="34" charset="0"/>
              </a:rPr>
              <a:t>Distance (fore/mid/background)</a:t>
            </a:r>
            <a:endParaRPr lang="en-US" sz="1800" dirty="0">
              <a:solidFill>
                <a:srgbClr val="003399"/>
              </a:solidFill>
              <a:latin typeface="Candara" pitchFamily="34" charset="0"/>
            </a:endParaRPr>
          </a:p>
          <a:p>
            <a:pPr>
              <a:spcBef>
                <a:spcPct val="20000"/>
              </a:spcBef>
              <a:buClr>
                <a:srgbClr val="FFCC00"/>
              </a:buClr>
              <a:buFontTx/>
              <a:buChar char="•"/>
            </a:pPr>
            <a:r>
              <a:rPr lang="en-US" sz="1800" dirty="0">
                <a:solidFill>
                  <a:srgbClr val="003399"/>
                </a:solidFill>
                <a:latin typeface="Candara" pitchFamily="34" charset="0"/>
              </a:rPr>
              <a:t> Viewing Frequency … number of viewpoints</a:t>
            </a:r>
          </a:p>
          <a:p>
            <a:pPr>
              <a:spcBef>
                <a:spcPct val="20000"/>
              </a:spcBef>
              <a:buClr>
                <a:srgbClr val="FFCC00"/>
              </a:buClr>
              <a:buFontTx/>
              <a:buChar char="•"/>
            </a:pPr>
            <a:r>
              <a:rPr lang="en-US" sz="1800" dirty="0">
                <a:solidFill>
                  <a:srgbClr val="003399"/>
                </a:solidFill>
                <a:latin typeface="Candara" pitchFamily="34" charset="0"/>
              </a:rPr>
              <a:t> Viewing Duration</a:t>
            </a:r>
          </a:p>
          <a:p>
            <a:pPr>
              <a:spcBef>
                <a:spcPct val="20000"/>
              </a:spcBef>
              <a:buClr>
                <a:srgbClr val="FFCC00"/>
              </a:buClr>
              <a:buFontTx/>
              <a:buChar char="•"/>
            </a:pPr>
            <a:r>
              <a:rPr lang="en-US" sz="1800" dirty="0">
                <a:solidFill>
                  <a:srgbClr val="003399"/>
                </a:solidFill>
                <a:latin typeface="Candara" pitchFamily="34" charset="0"/>
              </a:rPr>
              <a:t> Viewing Angle</a:t>
            </a:r>
            <a:endParaRPr lang="en-CA" sz="1800" dirty="0">
              <a:solidFill>
                <a:srgbClr val="003399"/>
              </a:solidFill>
              <a:latin typeface="Candara"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p:cNvPicPr>
            <a:picLocks noChangeAspect="1" noChangeArrowheads="1"/>
          </p:cNvPicPr>
          <p:nvPr/>
        </p:nvPicPr>
        <p:blipFill>
          <a:blip r:embed="rId2" cstate="print"/>
          <a:srcRect/>
          <a:stretch>
            <a:fillRect/>
          </a:stretch>
        </p:blipFill>
        <p:spPr bwMode="auto">
          <a:xfrm>
            <a:off x="468313" y="330200"/>
            <a:ext cx="8351837" cy="5907088"/>
          </a:xfrm>
          <a:prstGeom prst="rect">
            <a:avLst/>
          </a:prstGeom>
          <a:noFill/>
          <a:ln w="9525">
            <a:noFill/>
            <a:miter lim="800000"/>
            <a:headEnd/>
            <a:tailEnd/>
          </a:ln>
        </p:spPr>
      </p:pic>
      <p:sp>
        <p:nvSpPr>
          <p:cNvPr id="53251" name="Text Box 5"/>
          <p:cNvSpPr txBox="1">
            <a:spLocks noChangeArrowheads="1"/>
          </p:cNvSpPr>
          <p:nvPr/>
        </p:nvSpPr>
        <p:spPr bwMode="auto">
          <a:xfrm>
            <a:off x="1979613" y="549275"/>
            <a:ext cx="5184775" cy="461963"/>
          </a:xfrm>
          <a:prstGeom prst="rect">
            <a:avLst/>
          </a:prstGeom>
          <a:noFill/>
          <a:ln w="9525">
            <a:noFill/>
            <a:miter lim="800000"/>
            <a:headEnd/>
            <a:tailEnd/>
          </a:ln>
        </p:spPr>
        <p:txBody>
          <a:bodyPr>
            <a:spAutoFit/>
          </a:bodyPr>
          <a:lstStyle/>
          <a:p>
            <a:pPr algn="ctr">
              <a:spcBef>
                <a:spcPct val="50000"/>
              </a:spcBef>
            </a:pPr>
            <a:r>
              <a:rPr lang="en-US" sz="2400" b="1">
                <a:solidFill>
                  <a:srgbClr val="003399"/>
                </a:solidFill>
                <a:latin typeface="Candara" pitchFamily="34" charset="0"/>
              </a:rPr>
              <a:t>Viewing Distance</a:t>
            </a:r>
            <a:endParaRPr lang="en-CA" sz="2400" b="1">
              <a:solidFill>
                <a:srgbClr val="003399"/>
              </a:solidFill>
              <a:latin typeface="Candara" pitchFamily="34" charset="0"/>
            </a:endParaRPr>
          </a:p>
        </p:txBody>
      </p:sp>
      <p:sp>
        <p:nvSpPr>
          <p:cNvPr id="79876" name="Text Box 6"/>
          <p:cNvSpPr txBox="1">
            <a:spLocks noChangeArrowheads="1"/>
          </p:cNvSpPr>
          <p:nvPr/>
        </p:nvSpPr>
        <p:spPr bwMode="auto">
          <a:xfrm>
            <a:off x="4932363" y="2133600"/>
            <a:ext cx="2592387" cy="396875"/>
          </a:xfrm>
          <a:prstGeom prst="rect">
            <a:avLst/>
          </a:prstGeom>
          <a:noFill/>
          <a:ln w="9525">
            <a:noFill/>
            <a:miter lim="800000"/>
            <a:headEnd/>
            <a:tailEnd/>
          </a:ln>
        </p:spPr>
        <p:txBody>
          <a:bodyPr>
            <a:spAutoFit/>
          </a:bodyPr>
          <a:lstStyle/>
          <a:p>
            <a:pPr>
              <a:spcBef>
                <a:spcPct val="50000"/>
              </a:spcBef>
              <a:defRPr/>
            </a:pPr>
            <a:r>
              <a:rPr lang="en-US" dirty="0">
                <a:solidFill>
                  <a:schemeClr val="bg1"/>
                </a:solidFill>
                <a:effectLst>
                  <a:outerShdw blurRad="38100" dist="38100" dir="2700000" algn="tl">
                    <a:srgbClr val="000000">
                      <a:alpha val="43137"/>
                    </a:srgbClr>
                  </a:outerShdw>
                </a:effectLst>
                <a:latin typeface="Candara" pitchFamily="34" charset="0"/>
                <a:cs typeface="+mn-cs"/>
              </a:rPr>
              <a:t>Background  8+ km</a:t>
            </a:r>
            <a:endParaRPr lang="en-CA" dirty="0">
              <a:solidFill>
                <a:schemeClr val="bg1"/>
              </a:solidFill>
              <a:effectLst>
                <a:outerShdw blurRad="38100" dist="38100" dir="2700000" algn="tl">
                  <a:srgbClr val="000000">
                    <a:alpha val="43137"/>
                  </a:srgbClr>
                </a:outerShdw>
              </a:effectLst>
              <a:latin typeface="Candara" pitchFamily="34" charset="0"/>
              <a:cs typeface="+mn-cs"/>
            </a:endParaRPr>
          </a:p>
        </p:txBody>
      </p:sp>
      <p:sp>
        <p:nvSpPr>
          <p:cNvPr id="79877" name="Text Box 7"/>
          <p:cNvSpPr txBox="1">
            <a:spLocks noChangeArrowheads="1"/>
          </p:cNvSpPr>
          <p:nvPr/>
        </p:nvSpPr>
        <p:spPr bwMode="auto">
          <a:xfrm>
            <a:off x="2411413" y="2924175"/>
            <a:ext cx="3313112" cy="396875"/>
          </a:xfrm>
          <a:prstGeom prst="rect">
            <a:avLst/>
          </a:prstGeom>
          <a:noFill/>
          <a:ln w="9525">
            <a:noFill/>
            <a:miter lim="800000"/>
            <a:headEnd/>
            <a:tailEnd/>
          </a:ln>
        </p:spPr>
        <p:txBody>
          <a:bodyPr>
            <a:spAutoFit/>
          </a:bodyPr>
          <a:lstStyle/>
          <a:p>
            <a:pPr>
              <a:spcBef>
                <a:spcPct val="50000"/>
              </a:spcBef>
              <a:defRPr/>
            </a:pPr>
            <a:r>
              <a:rPr lang="en-US" dirty="0">
                <a:solidFill>
                  <a:schemeClr val="bg1"/>
                </a:solidFill>
                <a:effectLst>
                  <a:outerShdw blurRad="38100" dist="38100" dir="2700000" algn="tl">
                    <a:srgbClr val="000000">
                      <a:alpha val="43137"/>
                    </a:srgbClr>
                  </a:outerShdw>
                </a:effectLst>
                <a:latin typeface="Candara" pitchFamily="34" charset="0"/>
                <a:cs typeface="+mn-cs"/>
              </a:rPr>
              <a:t>Midground  1 – 8 km</a:t>
            </a:r>
            <a:endParaRPr lang="en-CA" dirty="0">
              <a:solidFill>
                <a:schemeClr val="bg1"/>
              </a:solidFill>
              <a:effectLst>
                <a:outerShdw blurRad="38100" dist="38100" dir="2700000" algn="tl">
                  <a:srgbClr val="000000">
                    <a:alpha val="43137"/>
                  </a:srgbClr>
                </a:outerShdw>
              </a:effectLst>
              <a:latin typeface="Candara" pitchFamily="34" charset="0"/>
              <a:cs typeface="+mn-cs"/>
            </a:endParaRPr>
          </a:p>
        </p:txBody>
      </p:sp>
      <p:sp>
        <p:nvSpPr>
          <p:cNvPr id="79878" name="Text Box 8"/>
          <p:cNvSpPr txBox="1">
            <a:spLocks noChangeArrowheads="1"/>
          </p:cNvSpPr>
          <p:nvPr/>
        </p:nvSpPr>
        <p:spPr bwMode="auto">
          <a:xfrm>
            <a:off x="1187450" y="5229225"/>
            <a:ext cx="3744913" cy="396875"/>
          </a:xfrm>
          <a:prstGeom prst="rect">
            <a:avLst/>
          </a:prstGeom>
          <a:noFill/>
          <a:ln w="9525">
            <a:noFill/>
            <a:miter lim="800000"/>
            <a:headEnd/>
            <a:tailEnd/>
          </a:ln>
        </p:spPr>
        <p:txBody>
          <a:bodyPr>
            <a:spAutoFit/>
          </a:bodyPr>
          <a:lstStyle/>
          <a:p>
            <a:pPr>
              <a:spcBef>
                <a:spcPct val="50000"/>
              </a:spcBef>
              <a:defRPr/>
            </a:pPr>
            <a:r>
              <a:rPr lang="en-US" dirty="0">
                <a:solidFill>
                  <a:schemeClr val="bg1"/>
                </a:solidFill>
                <a:effectLst>
                  <a:outerShdw blurRad="38100" dist="38100" dir="2700000" algn="tl">
                    <a:srgbClr val="000000">
                      <a:alpha val="43137"/>
                    </a:srgbClr>
                  </a:outerShdw>
                </a:effectLst>
                <a:latin typeface="Candara" pitchFamily="34" charset="0"/>
                <a:cs typeface="+mn-cs"/>
              </a:rPr>
              <a:t>Foreground  0 – 1 km</a:t>
            </a:r>
            <a:endParaRPr lang="en-CA" dirty="0">
              <a:solidFill>
                <a:schemeClr val="bg1"/>
              </a:solidFill>
              <a:effectLst>
                <a:outerShdw blurRad="38100" dist="38100" dir="2700000" algn="tl">
                  <a:srgbClr val="000000">
                    <a:alpha val="43137"/>
                  </a:srgbClr>
                </a:outerShdw>
              </a:effectLst>
              <a:latin typeface="Candara" pitchFamily="34" charset="0"/>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1369197-R1-E076"/>
          <p:cNvPicPr>
            <a:picLocks noChangeAspect="1" noChangeArrowheads="1"/>
          </p:cNvPicPr>
          <p:nvPr/>
        </p:nvPicPr>
        <p:blipFill>
          <a:blip r:embed="rId2" cstate="print"/>
          <a:srcRect/>
          <a:stretch>
            <a:fillRect/>
          </a:stretch>
        </p:blipFill>
        <p:spPr bwMode="auto">
          <a:xfrm>
            <a:off x="323850" y="404813"/>
            <a:ext cx="8569325" cy="5791200"/>
          </a:xfrm>
          <a:prstGeom prst="rect">
            <a:avLst/>
          </a:prstGeom>
          <a:noFill/>
          <a:ln w="9525">
            <a:noFill/>
            <a:miter lim="800000"/>
            <a:headEnd/>
            <a:tailEnd/>
          </a:ln>
        </p:spPr>
      </p:pic>
      <p:sp>
        <p:nvSpPr>
          <p:cNvPr id="54275" name="Text Box 5"/>
          <p:cNvSpPr txBox="1">
            <a:spLocks noChangeArrowheads="1"/>
          </p:cNvSpPr>
          <p:nvPr/>
        </p:nvSpPr>
        <p:spPr bwMode="auto">
          <a:xfrm>
            <a:off x="2843213" y="836613"/>
            <a:ext cx="3529012" cy="457200"/>
          </a:xfrm>
          <a:prstGeom prst="rect">
            <a:avLst/>
          </a:prstGeom>
          <a:noFill/>
          <a:ln w="9525">
            <a:noFill/>
            <a:miter lim="800000"/>
            <a:headEnd/>
            <a:tailEnd/>
          </a:ln>
        </p:spPr>
        <p:txBody>
          <a:bodyPr>
            <a:spAutoFit/>
          </a:bodyPr>
          <a:lstStyle/>
          <a:p>
            <a:pPr algn="ctr">
              <a:spcBef>
                <a:spcPct val="50000"/>
              </a:spcBef>
            </a:pPr>
            <a:r>
              <a:rPr lang="en-US" sz="2400" b="1">
                <a:solidFill>
                  <a:srgbClr val="003399"/>
                </a:solidFill>
                <a:latin typeface="Candara" pitchFamily="34" charset="0"/>
              </a:rPr>
              <a:t>Viewing Duration</a:t>
            </a:r>
            <a:endParaRPr lang="en-CA" sz="2400" b="1">
              <a:solidFill>
                <a:srgbClr val="003399"/>
              </a:solidFill>
              <a:latin typeface="Candara" pitchFamily="34" charset="0"/>
            </a:endParaRPr>
          </a:p>
        </p:txBody>
      </p:sp>
      <p:sp>
        <p:nvSpPr>
          <p:cNvPr id="81924" name="Text Box 6"/>
          <p:cNvSpPr txBox="1">
            <a:spLocks noChangeArrowheads="1"/>
          </p:cNvSpPr>
          <p:nvPr/>
        </p:nvSpPr>
        <p:spPr bwMode="auto">
          <a:xfrm>
            <a:off x="1258888" y="4292600"/>
            <a:ext cx="6842125" cy="1192213"/>
          </a:xfrm>
          <a:prstGeom prst="rect">
            <a:avLst/>
          </a:prstGeom>
          <a:noFill/>
          <a:ln w="9525">
            <a:noFill/>
            <a:miter lim="800000"/>
            <a:headEnd/>
            <a:tailEnd/>
          </a:ln>
        </p:spPr>
        <p:txBody>
          <a:bodyPr>
            <a:spAutoFit/>
          </a:bodyPr>
          <a:lstStyle/>
          <a:p>
            <a:pPr>
              <a:spcBef>
                <a:spcPct val="50000"/>
              </a:spcBef>
              <a:buClr>
                <a:srgbClr val="C00000"/>
              </a:buClr>
              <a:buFont typeface="Arial" pitchFamily="34" charset="0"/>
              <a:buChar char="•"/>
              <a:defRPr/>
            </a:pPr>
            <a:r>
              <a:rPr lang="en-US" sz="1800" b="1" dirty="0">
                <a:solidFill>
                  <a:schemeClr val="bg1"/>
                </a:solidFill>
                <a:latin typeface="Comic Sans MS" pitchFamily="66" charset="0"/>
                <a:cs typeface="+mn-cs"/>
              </a:rPr>
              <a:t> </a:t>
            </a:r>
            <a:r>
              <a:rPr lang="en-US" sz="1800" b="1" dirty="0">
                <a:solidFill>
                  <a:schemeClr val="bg1"/>
                </a:solidFill>
                <a:effectLst>
                  <a:outerShdw blurRad="38100" dist="38100" dir="2700000" algn="tl">
                    <a:srgbClr val="000000">
                      <a:alpha val="43137"/>
                    </a:srgbClr>
                  </a:outerShdw>
                </a:effectLst>
                <a:latin typeface="Candara" pitchFamily="34" charset="0"/>
                <a:cs typeface="+mn-cs"/>
              </a:rPr>
              <a:t>Static/stationary …… long</a:t>
            </a:r>
          </a:p>
          <a:p>
            <a:pPr>
              <a:spcBef>
                <a:spcPct val="50000"/>
              </a:spcBef>
              <a:buClr>
                <a:srgbClr val="C00000"/>
              </a:buClr>
              <a:buFont typeface="Arial" pitchFamily="34" charset="0"/>
              <a:buChar char="•"/>
              <a:defRPr/>
            </a:pPr>
            <a:r>
              <a:rPr lang="en-US" sz="1800" b="1" dirty="0">
                <a:solidFill>
                  <a:schemeClr val="bg1"/>
                </a:solidFill>
                <a:effectLst>
                  <a:outerShdw blurRad="38100" dist="38100" dir="2700000" algn="tl">
                    <a:srgbClr val="000000">
                      <a:alpha val="43137"/>
                    </a:srgbClr>
                  </a:outerShdw>
                </a:effectLst>
                <a:latin typeface="Candara" pitchFamily="34" charset="0"/>
                <a:cs typeface="+mn-cs"/>
              </a:rPr>
              <a:t> Hiking/boating ……….moderate</a:t>
            </a:r>
          </a:p>
          <a:p>
            <a:pPr>
              <a:spcBef>
                <a:spcPct val="50000"/>
              </a:spcBef>
              <a:buClr>
                <a:srgbClr val="C00000"/>
              </a:buClr>
              <a:buFont typeface="Arial" pitchFamily="34" charset="0"/>
              <a:buChar char="•"/>
              <a:defRPr/>
            </a:pPr>
            <a:r>
              <a:rPr lang="en-US" sz="1800" b="1" dirty="0">
                <a:solidFill>
                  <a:schemeClr val="bg1"/>
                </a:solidFill>
                <a:effectLst>
                  <a:outerShdw blurRad="38100" dist="38100" dir="2700000" algn="tl">
                    <a:srgbClr val="000000">
                      <a:alpha val="43137"/>
                    </a:srgbClr>
                  </a:outerShdw>
                </a:effectLst>
                <a:latin typeface="Candara" pitchFamily="34" charset="0"/>
                <a:cs typeface="+mn-cs"/>
              </a:rPr>
              <a:t> Vehicle ………………. short</a:t>
            </a:r>
            <a:endParaRPr lang="en-CA" sz="1800" b="1" dirty="0">
              <a:solidFill>
                <a:schemeClr val="bg1"/>
              </a:solidFill>
              <a:effectLst>
                <a:outerShdw blurRad="38100" dist="38100" dir="2700000" algn="tl">
                  <a:srgbClr val="000000">
                    <a:alpha val="43137"/>
                  </a:srgbClr>
                </a:outerShdw>
              </a:effectLst>
              <a:latin typeface="Candara" pitchFamily="34" charset="0"/>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Edgewood (MT Benson) Pan-3 July 7, 2006"/>
          <p:cNvPicPr>
            <a:picLocks noChangeAspect="1" noChangeArrowheads="1"/>
          </p:cNvPicPr>
          <p:nvPr/>
        </p:nvPicPr>
        <p:blipFill>
          <a:blip r:embed="rId2" cstate="print"/>
          <a:srcRect/>
          <a:stretch>
            <a:fillRect/>
          </a:stretch>
        </p:blipFill>
        <p:spPr bwMode="auto">
          <a:xfrm>
            <a:off x="539750" y="333375"/>
            <a:ext cx="8064500" cy="2044700"/>
          </a:xfrm>
          <a:prstGeom prst="rect">
            <a:avLst/>
          </a:prstGeom>
          <a:noFill/>
          <a:ln w="9525">
            <a:noFill/>
            <a:miter lim="800000"/>
            <a:headEnd/>
            <a:tailEnd/>
          </a:ln>
        </p:spPr>
      </p:pic>
      <p:pic>
        <p:nvPicPr>
          <p:cNvPr id="55299" name="Picture 3" descr="Benson Pan 3"/>
          <p:cNvPicPr>
            <a:picLocks noChangeAspect="1" noChangeArrowheads="1"/>
          </p:cNvPicPr>
          <p:nvPr/>
        </p:nvPicPr>
        <p:blipFill>
          <a:blip r:embed="rId3" cstate="print"/>
          <a:srcRect/>
          <a:stretch>
            <a:fillRect/>
          </a:stretch>
        </p:blipFill>
        <p:spPr bwMode="auto">
          <a:xfrm>
            <a:off x="755650" y="3500438"/>
            <a:ext cx="7874000" cy="2747962"/>
          </a:xfrm>
          <a:prstGeom prst="rect">
            <a:avLst/>
          </a:prstGeom>
          <a:noFill/>
          <a:ln w="9525">
            <a:noFill/>
            <a:miter lim="800000"/>
            <a:headEnd/>
            <a:tailEnd/>
          </a:ln>
        </p:spPr>
      </p:pic>
      <p:sp>
        <p:nvSpPr>
          <p:cNvPr id="83972" name="Text Box 4"/>
          <p:cNvSpPr txBox="1">
            <a:spLocks noChangeArrowheads="1"/>
          </p:cNvSpPr>
          <p:nvPr/>
        </p:nvSpPr>
        <p:spPr bwMode="auto">
          <a:xfrm>
            <a:off x="1187450" y="2565400"/>
            <a:ext cx="7129463" cy="646113"/>
          </a:xfrm>
          <a:prstGeom prst="rect">
            <a:avLst/>
          </a:prstGeom>
          <a:noFill/>
          <a:ln w="9525">
            <a:noFill/>
            <a:miter lim="800000"/>
            <a:headEnd/>
            <a:tailEnd/>
          </a:ln>
        </p:spPr>
        <p:txBody>
          <a:bodyPr>
            <a:spAutoFit/>
          </a:bodyPr>
          <a:lstStyle/>
          <a:p>
            <a:pPr algn="ctr">
              <a:spcBef>
                <a:spcPct val="50000"/>
              </a:spcBef>
              <a:defRPr/>
            </a:pPr>
            <a:r>
              <a:rPr lang="en-CA" sz="1800" dirty="0">
                <a:solidFill>
                  <a:schemeClr val="bg1"/>
                </a:solidFill>
                <a:effectLst>
                  <a:outerShdw blurRad="38100" dist="38100" dir="2700000" algn="tl">
                    <a:srgbClr val="000000">
                      <a:alpha val="43137"/>
                    </a:srgbClr>
                  </a:outerShdw>
                </a:effectLst>
                <a:latin typeface="Candara" pitchFamily="34" charset="0"/>
                <a:cs typeface="+mn-cs"/>
              </a:rPr>
              <a:t>Season, weather, daytime, lighting can greatly influence visual appearance of landscapes.</a:t>
            </a:r>
          </a:p>
        </p:txBody>
      </p:sp>
      <p:sp>
        <p:nvSpPr>
          <p:cNvPr id="5" name="TextBox 4"/>
          <p:cNvSpPr txBox="1"/>
          <p:nvPr/>
        </p:nvSpPr>
        <p:spPr>
          <a:xfrm>
            <a:off x="2484438" y="6308725"/>
            <a:ext cx="3527425" cy="307975"/>
          </a:xfrm>
          <a:prstGeom prst="rect">
            <a:avLst/>
          </a:prstGeom>
          <a:noFill/>
        </p:spPr>
        <p:txBody>
          <a:bodyPr>
            <a:spAutoFit/>
          </a:bodyPr>
          <a:lstStyle/>
          <a:p>
            <a:pPr algn="ctr">
              <a:defRPr/>
            </a:pPr>
            <a:r>
              <a:rPr lang="en-CA" sz="1400" dirty="0">
                <a:solidFill>
                  <a:srgbClr val="F5E677"/>
                </a:solidFill>
                <a:effectLst>
                  <a:outerShdw blurRad="38100" dist="38100" dir="2700000" algn="tl">
                    <a:srgbClr val="000000">
                      <a:alpha val="43137"/>
                    </a:srgbClr>
                  </a:outerShdw>
                </a:effectLst>
                <a:latin typeface="Comic Sans MS" pitchFamily="66" charset="0"/>
                <a:cs typeface="+mn-cs"/>
              </a:rPr>
              <a:t>Mount Benson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p:cNvPicPr>
            <a:picLocks noChangeAspect="1" noChangeArrowheads="1"/>
          </p:cNvPicPr>
          <p:nvPr/>
        </p:nvPicPr>
        <p:blipFill>
          <a:blip r:embed="rId2" cstate="print"/>
          <a:srcRect/>
          <a:stretch>
            <a:fillRect/>
          </a:stretch>
        </p:blipFill>
        <p:spPr bwMode="auto">
          <a:xfrm>
            <a:off x="395288" y="188913"/>
            <a:ext cx="8424862" cy="6462712"/>
          </a:xfrm>
          <a:prstGeom prst="rect">
            <a:avLst/>
          </a:prstGeom>
          <a:noFill/>
          <a:ln w="9525">
            <a:noFill/>
            <a:miter lim="800000"/>
            <a:headEnd/>
            <a:tailEnd/>
          </a:ln>
        </p:spPr>
      </p:pic>
      <p:sp>
        <p:nvSpPr>
          <p:cNvPr id="56323" name="Text Box 5"/>
          <p:cNvSpPr txBox="1">
            <a:spLocks noChangeArrowheads="1"/>
          </p:cNvSpPr>
          <p:nvPr/>
        </p:nvSpPr>
        <p:spPr bwMode="auto">
          <a:xfrm>
            <a:off x="1619250" y="476250"/>
            <a:ext cx="6624638" cy="1066800"/>
          </a:xfrm>
          <a:prstGeom prst="rect">
            <a:avLst/>
          </a:prstGeom>
          <a:noFill/>
          <a:ln w="9525">
            <a:noFill/>
            <a:miter lim="800000"/>
            <a:headEnd/>
            <a:tailEnd/>
          </a:ln>
        </p:spPr>
        <p:txBody>
          <a:bodyPr>
            <a:spAutoFit/>
          </a:bodyPr>
          <a:lstStyle/>
          <a:p>
            <a:pPr>
              <a:spcBef>
                <a:spcPct val="50000"/>
              </a:spcBef>
            </a:pPr>
            <a:r>
              <a:rPr lang="en-US" sz="2400" b="1">
                <a:solidFill>
                  <a:srgbClr val="000099"/>
                </a:solidFill>
                <a:latin typeface="Candara" pitchFamily="34" charset="0"/>
              </a:rPr>
              <a:t>Viewer Rating  (VR)</a:t>
            </a:r>
          </a:p>
          <a:p>
            <a:pPr>
              <a:buClr>
                <a:srgbClr val="FF0066"/>
              </a:buClr>
              <a:buFontTx/>
              <a:buChar char="•"/>
            </a:pPr>
            <a:r>
              <a:rPr lang="en-US">
                <a:solidFill>
                  <a:srgbClr val="000099"/>
                </a:solidFill>
                <a:latin typeface="Candara" pitchFamily="34" charset="0"/>
              </a:rPr>
              <a:t> Number of viewers</a:t>
            </a:r>
          </a:p>
          <a:p>
            <a:pPr>
              <a:buClr>
                <a:srgbClr val="FF0066"/>
              </a:buClr>
              <a:buFontTx/>
              <a:buChar char="•"/>
            </a:pPr>
            <a:r>
              <a:rPr lang="en-US">
                <a:solidFill>
                  <a:srgbClr val="000099"/>
                </a:solidFill>
                <a:latin typeface="Candara" pitchFamily="34" charset="0"/>
              </a:rPr>
              <a:t> Viewer Expectations</a:t>
            </a:r>
            <a:endParaRPr lang="en-CA">
              <a:solidFill>
                <a:srgbClr val="000099"/>
              </a:solidFill>
              <a:latin typeface="Candara" pitchFamily="34" charset="0"/>
            </a:endParaRPr>
          </a:p>
        </p:txBody>
      </p:sp>
      <p:sp>
        <p:nvSpPr>
          <p:cNvPr id="56324" name="Text Box 6"/>
          <p:cNvSpPr txBox="1">
            <a:spLocks noChangeArrowheads="1"/>
          </p:cNvSpPr>
          <p:nvPr/>
        </p:nvSpPr>
        <p:spPr bwMode="auto">
          <a:xfrm>
            <a:off x="3779838" y="5157788"/>
            <a:ext cx="4824412" cy="854075"/>
          </a:xfrm>
          <a:prstGeom prst="rect">
            <a:avLst/>
          </a:prstGeom>
          <a:noFill/>
          <a:ln w="9525">
            <a:noFill/>
            <a:miter lim="800000"/>
            <a:headEnd/>
            <a:tailEnd/>
          </a:ln>
        </p:spPr>
        <p:txBody>
          <a:bodyPr>
            <a:spAutoFit/>
          </a:bodyPr>
          <a:lstStyle/>
          <a:p>
            <a:pPr>
              <a:spcBef>
                <a:spcPct val="50000"/>
              </a:spcBef>
              <a:buClr>
                <a:srgbClr val="FFFF00"/>
              </a:buClr>
              <a:buFont typeface="Wingdings" pitchFamily="-112" charset="2"/>
              <a:buChar char="§"/>
            </a:pPr>
            <a:r>
              <a:rPr lang="en-US">
                <a:solidFill>
                  <a:schemeClr val="bg1"/>
                </a:solidFill>
                <a:latin typeface="Candara" pitchFamily="34" charset="0"/>
              </a:rPr>
              <a:t> Moderate number of viewers</a:t>
            </a:r>
          </a:p>
          <a:p>
            <a:pPr>
              <a:spcBef>
                <a:spcPct val="50000"/>
              </a:spcBef>
              <a:buClr>
                <a:srgbClr val="FFFF00"/>
              </a:buClr>
              <a:buFont typeface="Wingdings" pitchFamily="-112" charset="2"/>
              <a:buChar char="§"/>
            </a:pPr>
            <a:r>
              <a:rPr lang="en-US">
                <a:solidFill>
                  <a:schemeClr val="bg1"/>
                </a:solidFill>
                <a:latin typeface="Candara" pitchFamily="34" charset="0"/>
              </a:rPr>
              <a:t> Moderate to high viewer expectation</a:t>
            </a:r>
            <a:endParaRPr lang="en-CA">
              <a:solidFill>
                <a:schemeClr val="bg1"/>
              </a:solidFill>
              <a:latin typeface="Candara" pitchFamily="34" charset="0"/>
            </a:endParaRPr>
          </a:p>
        </p:txBody>
      </p:sp>
      <p:sp>
        <p:nvSpPr>
          <p:cNvPr id="56325" name="Text Box 7"/>
          <p:cNvSpPr txBox="1">
            <a:spLocks noChangeArrowheads="1"/>
          </p:cNvSpPr>
          <p:nvPr/>
        </p:nvSpPr>
        <p:spPr bwMode="auto">
          <a:xfrm>
            <a:off x="3708400" y="6237288"/>
            <a:ext cx="4895850" cy="336550"/>
          </a:xfrm>
          <a:prstGeom prst="rect">
            <a:avLst/>
          </a:prstGeom>
          <a:noFill/>
          <a:ln w="9525">
            <a:noFill/>
            <a:miter lim="800000"/>
            <a:headEnd/>
            <a:tailEnd/>
          </a:ln>
        </p:spPr>
        <p:txBody>
          <a:bodyPr>
            <a:spAutoFit/>
          </a:bodyPr>
          <a:lstStyle/>
          <a:p>
            <a:pPr>
              <a:spcBef>
                <a:spcPct val="50000"/>
              </a:spcBef>
            </a:pPr>
            <a:r>
              <a:rPr lang="en-CA" sz="1600">
                <a:solidFill>
                  <a:schemeClr val="bg1"/>
                </a:solidFill>
                <a:latin typeface="Candara" pitchFamily="34" charset="0"/>
              </a:rPr>
              <a:t>(Seven Sisters Mountain Provincial Park, Hwy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1369197-R1-E058"/>
          <p:cNvPicPr>
            <a:picLocks noChangeAspect="1" noChangeArrowheads="1"/>
          </p:cNvPicPr>
          <p:nvPr/>
        </p:nvPicPr>
        <p:blipFill>
          <a:blip r:embed="rId2" cstate="print"/>
          <a:srcRect/>
          <a:stretch>
            <a:fillRect/>
          </a:stretch>
        </p:blipFill>
        <p:spPr bwMode="auto">
          <a:xfrm>
            <a:off x="681038" y="260350"/>
            <a:ext cx="4330700" cy="6408738"/>
          </a:xfrm>
          <a:prstGeom prst="rect">
            <a:avLst/>
          </a:prstGeom>
          <a:noFill/>
          <a:ln w="9525">
            <a:noFill/>
            <a:miter lim="800000"/>
            <a:headEnd/>
            <a:tailEnd/>
          </a:ln>
        </p:spPr>
      </p:pic>
      <p:sp>
        <p:nvSpPr>
          <p:cNvPr id="57347" name="Text Box 5"/>
          <p:cNvSpPr txBox="1">
            <a:spLocks noChangeArrowheads="1"/>
          </p:cNvSpPr>
          <p:nvPr/>
        </p:nvSpPr>
        <p:spPr bwMode="auto">
          <a:xfrm>
            <a:off x="5435600" y="404813"/>
            <a:ext cx="3529013" cy="2308225"/>
          </a:xfrm>
          <a:prstGeom prst="rect">
            <a:avLst/>
          </a:prstGeom>
          <a:noFill/>
          <a:ln w="9525">
            <a:noFill/>
            <a:miter lim="800000"/>
            <a:headEnd/>
            <a:tailEnd/>
          </a:ln>
        </p:spPr>
        <p:txBody>
          <a:bodyPr>
            <a:spAutoFit/>
          </a:bodyPr>
          <a:lstStyle/>
          <a:p>
            <a:pPr>
              <a:spcBef>
                <a:spcPct val="50000"/>
              </a:spcBef>
            </a:pPr>
            <a:r>
              <a:rPr lang="en-US" sz="2400">
                <a:solidFill>
                  <a:srgbClr val="FFCC66"/>
                </a:solidFill>
              </a:rPr>
              <a:t>V</a:t>
            </a:r>
            <a:r>
              <a:rPr lang="en-US" sz="2400">
                <a:solidFill>
                  <a:srgbClr val="FFCC66"/>
                </a:solidFill>
                <a:latin typeface="Candara" pitchFamily="34" charset="0"/>
              </a:rPr>
              <a:t>iewer Expectations</a:t>
            </a:r>
          </a:p>
          <a:p>
            <a:pPr>
              <a:spcBef>
                <a:spcPct val="50000"/>
              </a:spcBef>
            </a:pPr>
            <a:r>
              <a:rPr lang="en-US" sz="1800">
                <a:solidFill>
                  <a:schemeClr val="bg1"/>
                </a:solidFill>
                <a:latin typeface="Candara" pitchFamily="34" charset="0"/>
              </a:rPr>
              <a:t>Few viewers </a:t>
            </a:r>
            <a:r>
              <a:rPr lang="en-US" sz="1800" u="sng">
                <a:solidFill>
                  <a:schemeClr val="bg1"/>
                </a:solidFill>
                <a:latin typeface="Candara" pitchFamily="34" charset="0"/>
              </a:rPr>
              <a:t>but</a:t>
            </a:r>
            <a:r>
              <a:rPr lang="en-US" sz="1800">
                <a:solidFill>
                  <a:schemeClr val="bg1"/>
                </a:solidFill>
                <a:latin typeface="Candara" pitchFamily="34" charset="0"/>
              </a:rPr>
              <a:t> high expectation for wilderness and pristine visuals.</a:t>
            </a:r>
          </a:p>
          <a:p>
            <a:pPr>
              <a:spcBef>
                <a:spcPct val="50000"/>
              </a:spcBef>
            </a:pPr>
            <a:r>
              <a:rPr lang="en-US">
                <a:solidFill>
                  <a:srgbClr val="FFCC66"/>
                </a:solidFill>
                <a:latin typeface="Candara" pitchFamily="34" charset="0"/>
              </a:rPr>
              <a:t>As opposed to:</a:t>
            </a:r>
          </a:p>
          <a:p>
            <a:pPr>
              <a:spcBef>
                <a:spcPct val="50000"/>
              </a:spcBef>
            </a:pPr>
            <a:r>
              <a:rPr lang="en-US" sz="1800">
                <a:solidFill>
                  <a:schemeClr val="bg1"/>
                </a:solidFill>
                <a:latin typeface="Candara" pitchFamily="34" charset="0"/>
              </a:rPr>
              <a:t>High viewer numbers with little expectation for visual quality.</a:t>
            </a:r>
            <a:endParaRPr lang="en-CA" sz="1800">
              <a:solidFill>
                <a:schemeClr val="bg1"/>
              </a:solidFill>
              <a:latin typeface="Candara" pitchFamily="34" charset="0"/>
            </a:endParaRPr>
          </a:p>
        </p:txBody>
      </p:sp>
      <p:sp>
        <p:nvSpPr>
          <p:cNvPr id="4" name="TextBox 3"/>
          <p:cNvSpPr txBox="1"/>
          <p:nvPr/>
        </p:nvSpPr>
        <p:spPr>
          <a:xfrm>
            <a:off x="5436096" y="3789040"/>
            <a:ext cx="3600400" cy="830997"/>
          </a:xfrm>
          <a:prstGeom prst="rect">
            <a:avLst/>
          </a:prstGeom>
          <a:noFill/>
        </p:spPr>
        <p:txBody>
          <a:bodyPr wrap="square" rtlCol="0">
            <a:spAutoFit/>
          </a:bodyPr>
          <a:lstStyle/>
          <a:p>
            <a:r>
              <a:rPr lang="en-CA" sz="1600" b="1" dirty="0" smtClean="0">
                <a:solidFill>
                  <a:schemeClr val="bg1"/>
                </a:solidFill>
                <a:latin typeface="Bradley Hand ITC" pitchFamily="66" charset="0"/>
              </a:rPr>
              <a:t>Current controversy with </a:t>
            </a:r>
          </a:p>
          <a:p>
            <a:r>
              <a:rPr lang="en-CA" sz="1600" b="1" dirty="0" smtClean="0">
                <a:solidFill>
                  <a:schemeClr val="bg1"/>
                </a:solidFill>
                <a:latin typeface="Bradley Hand ITC" pitchFamily="66" charset="0"/>
              </a:rPr>
              <a:t> Discovery Islands Tourism Association </a:t>
            </a:r>
          </a:p>
          <a:p>
            <a:r>
              <a:rPr lang="en-CA" sz="1600" b="1" dirty="0" smtClean="0">
                <a:solidFill>
                  <a:schemeClr val="bg1"/>
                </a:solidFill>
                <a:latin typeface="Bradley Hand ITC" pitchFamily="66" charset="0"/>
              </a:rPr>
              <a:t>and sea kayaking.</a:t>
            </a:r>
            <a:endParaRPr lang="en-CA" sz="1600" b="1" dirty="0">
              <a:solidFill>
                <a:schemeClr val="bg1"/>
              </a:solidFill>
              <a:latin typeface="Bradley Hand ITC" pitchFamily="66" charset="0"/>
            </a:endParaRPr>
          </a:p>
        </p:txBody>
      </p:sp>
      <p:pic>
        <p:nvPicPr>
          <p:cNvPr id="134146" name="Picture 2" descr="http://www.seakayaking.com/images/homepage46.jpg"/>
          <p:cNvPicPr>
            <a:picLocks noChangeAspect="1" noChangeArrowheads="1"/>
          </p:cNvPicPr>
          <p:nvPr/>
        </p:nvPicPr>
        <p:blipFill>
          <a:blip r:embed="rId3" cstate="print"/>
          <a:srcRect/>
          <a:stretch>
            <a:fillRect/>
          </a:stretch>
        </p:blipFill>
        <p:spPr bwMode="auto">
          <a:xfrm>
            <a:off x="6012160" y="4941168"/>
            <a:ext cx="2208906" cy="1469927"/>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bwMode="auto">
          <a:xfrm>
            <a:off x="0" y="331788"/>
            <a:ext cx="9144000" cy="7937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3200" b="1" dirty="0" smtClean="0">
                <a:solidFill>
                  <a:srgbClr val="FFC000"/>
                </a:solidFill>
                <a:latin typeface="Times New Roman" pitchFamily="18" charset="0"/>
              </a:rPr>
              <a:t>Visually Effective Green-up. </a:t>
            </a:r>
            <a:br>
              <a:rPr lang="en-GB" sz="3200" b="1" dirty="0" smtClean="0">
                <a:solidFill>
                  <a:srgbClr val="FFC000"/>
                </a:solidFill>
                <a:latin typeface="Times New Roman" pitchFamily="18" charset="0"/>
              </a:rPr>
            </a:br>
            <a:endParaRPr lang="en-CA" sz="3200" b="1" dirty="0" smtClean="0">
              <a:solidFill>
                <a:srgbClr val="FFC000"/>
              </a:solidFill>
              <a:latin typeface="Times New Roman" pitchFamily="18" charset="0"/>
            </a:endParaRPr>
          </a:p>
        </p:txBody>
      </p:sp>
      <p:sp>
        <p:nvSpPr>
          <p:cNvPr id="97281" name="Rectangle 1"/>
          <p:cNvSpPr>
            <a:spLocks noChangeArrowheads="1"/>
          </p:cNvSpPr>
          <p:nvPr/>
        </p:nvSpPr>
        <p:spPr bwMode="auto">
          <a:xfrm>
            <a:off x="827088" y="1419225"/>
            <a:ext cx="4321175" cy="4248150"/>
          </a:xfrm>
          <a:prstGeom prst="rect">
            <a:avLst/>
          </a:prstGeom>
          <a:noFill/>
          <a:ln w="9525">
            <a:noFill/>
            <a:miter lim="800000"/>
            <a:headEnd/>
            <a:tailEnd/>
          </a:ln>
          <a:effectLst/>
        </p:spPr>
        <p:txBody>
          <a:bodyPr anchor="ctr">
            <a:spAutoFit/>
          </a:bodyPr>
          <a:lstStyle/>
          <a:p>
            <a:pPr eaLnBrk="0" hangingPunct="0">
              <a:defRPr/>
            </a:pPr>
            <a:r>
              <a:rPr lang="en-CA" sz="1800" dirty="0">
                <a:solidFill>
                  <a:srgbClr val="FFFF66"/>
                </a:solidFill>
                <a:latin typeface="+mn-lt"/>
                <a:ea typeface="Calibri" pitchFamily="34" charset="0"/>
                <a:cs typeface="Times New Roman" pitchFamily="18" charset="0"/>
              </a:rPr>
              <a:t>Visually Effective </a:t>
            </a:r>
            <a:r>
              <a:rPr lang="en-CA" sz="1800" dirty="0" smtClean="0">
                <a:solidFill>
                  <a:srgbClr val="FFFF66"/>
                </a:solidFill>
                <a:latin typeface="+mn-lt"/>
                <a:ea typeface="Calibri" pitchFamily="34" charset="0"/>
                <a:cs typeface="Times New Roman" pitchFamily="18" charset="0"/>
              </a:rPr>
              <a:t>Green-Up </a:t>
            </a:r>
            <a:r>
              <a:rPr lang="en-CA" sz="1800" dirty="0">
                <a:solidFill>
                  <a:srgbClr val="FFFF66"/>
                </a:solidFill>
                <a:latin typeface="+mn-lt"/>
                <a:ea typeface="Calibri" pitchFamily="34" charset="0"/>
                <a:cs typeface="Times New Roman" pitchFamily="18" charset="0"/>
              </a:rPr>
              <a:t>is well defined and has been around since the mid 1990’s. It was a requirement under the Code for adjacency and was defined in the VEG research report, Green-up Guidebook and VIA Guidebook</a:t>
            </a:r>
            <a:r>
              <a:rPr lang="en-CA" sz="1800" dirty="0">
                <a:latin typeface="+mn-lt"/>
                <a:ea typeface="Calibri" pitchFamily="34" charset="0"/>
                <a:cs typeface="Times New Roman" pitchFamily="18" charset="0"/>
              </a:rPr>
              <a:t>.</a:t>
            </a:r>
          </a:p>
          <a:p>
            <a:pPr eaLnBrk="0" hangingPunct="0">
              <a:defRPr/>
            </a:pPr>
            <a:endParaRPr lang="en-CA" sz="1800" dirty="0">
              <a:latin typeface="+mn-lt"/>
            </a:endParaRPr>
          </a:p>
          <a:p>
            <a:pPr eaLnBrk="0" hangingPunct="0">
              <a:defRPr/>
            </a:pPr>
            <a:r>
              <a:rPr lang="en-CA" sz="1800" i="1" dirty="0">
                <a:solidFill>
                  <a:srgbClr val="33CC33"/>
                </a:solidFill>
                <a:latin typeface="+mn-lt"/>
                <a:ea typeface="Calibri" pitchFamily="34" charset="0"/>
                <a:cs typeface="Times New Roman" pitchFamily="18" charset="0"/>
              </a:rPr>
              <a:t>Visually Effective Green-up (VEG) </a:t>
            </a:r>
            <a:r>
              <a:rPr lang="en-CA" sz="1800" i="1" dirty="0" smtClean="0">
                <a:solidFill>
                  <a:schemeClr val="bg1"/>
                </a:solidFill>
                <a:latin typeface="+mn-lt"/>
                <a:ea typeface="Calibri" pitchFamily="34" charset="0"/>
                <a:cs typeface="Times New Roman" pitchFamily="18" charset="0"/>
              </a:rPr>
              <a:t>“is </a:t>
            </a:r>
            <a:r>
              <a:rPr lang="en-CA" sz="1800" i="1" dirty="0">
                <a:solidFill>
                  <a:schemeClr val="bg1"/>
                </a:solidFill>
                <a:latin typeface="+mn-lt"/>
                <a:ea typeface="Calibri" pitchFamily="34" charset="0"/>
                <a:cs typeface="Times New Roman" pitchFamily="18" charset="0"/>
              </a:rPr>
              <a:t>the stage at which the regeneration on a cut block is perceived by the public as a newly established forest. The forest cover on the cut block should generally be of sufficient height to block stumps logging debris and bare ground from </a:t>
            </a:r>
            <a:r>
              <a:rPr lang="en-CA" sz="1800" i="1" dirty="0" smtClean="0">
                <a:solidFill>
                  <a:schemeClr val="bg1"/>
                </a:solidFill>
                <a:latin typeface="+mn-lt"/>
                <a:ea typeface="Calibri" pitchFamily="34" charset="0"/>
                <a:cs typeface="Times New Roman" pitchFamily="18" charset="0"/>
              </a:rPr>
              <a:t>view”.</a:t>
            </a:r>
            <a:endParaRPr lang="en-CA" sz="1800" dirty="0">
              <a:solidFill>
                <a:schemeClr val="bg1"/>
              </a:solidFill>
              <a:latin typeface="+mn-lt"/>
            </a:endParaRPr>
          </a:p>
        </p:txBody>
      </p:sp>
      <p:pic>
        <p:nvPicPr>
          <p:cNvPr id="70661" name="Picture 2" descr="G:\!Workgrp\Silv Practices\Jacques\Photographs\VRM-101 Scans\VEG Cover.jpg"/>
          <p:cNvPicPr>
            <a:picLocks noChangeAspect="1" noChangeArrowheads="1"/>
          </p:cNvPicPr>
          <p:nvPr/>
        </p:nvPicPr>
        <p:blipFill>
          <a:blip r:embed="rId2" cstate="print"/>
          <a:srcRect/>
          <a:stretch>
            <a:fillRect/>
          </a:stretch>
        </p:blipFill>
        <p:spPr bwMode="auto">
          <a:xfrm>
            <a:off x="5651500" y="1412875"/>
            <a:ext cx="2195513" cy="2874963"/>
          </a:xfrm>
          <a:prstGeom prst="rect">
            <a:avLst/>
          </a:prstGeom>
          <a:noFill/>
          <a:ln w="9525">
            <a:noFill/>
            <a:miter lim="800000"/>
            <a:headEnd/>
            <a:tailEnd/>
          </a:ln>
        </p:spPr>
      </p:pic>
      <p:pic>
        <p:nvPicPr>
          <p:cNvPr id="70662" name="Picture 3"/>
          <p:cNvPicPr>
            <a:picLocks noChangeAspect="1" noChangeArrowheads="1"/>
          </p:cNvPicPr>
          <p:nvPr/>
        </p:nvPicPr>
        <p:blipFill>
          <a:blip r:embed="rId3" cstate="print"/>
          <a:srcRect/>
          <a:stretch>
            <a:fillRect/>
          </a:stretch>
        </p:blipFill>
        <p:spPr bwMode="auto">
          <a:xfrm>
            <a:off x="6300788" y="2997200"/>
            <a:ext cx="2159000" cy="2852738"/>
          </a:xfrm>
          <a:prstGeom prst="rect">
            <a:avLst/>
          </a:prstGeom>
          <a:noFill/>
          <a:ln w="9525">
            <a:noFill/>
            <a:miter lim="800000"/>
            <a:headEnd/>
            <a:tailEnd/>
          </a:ln>
        </p:spPr>
      </p:pic>
      <p:pic>
        <p:nvPicPr>
          <p:cNvPr id="70663" name="Picture 79"/>
          <p:cNvPicPr>
            <a:picLocks noChangeAspect="1" noChangeArrowheads="1"/>
          </p:cNvPicPr>
          <p:nvPr/>
        </p:nvPicPr>
        <p:blipFill>
          <a:blip r:embed="rId4" cstate="print"/>
          <a:srcRect/>
          <a:stretch>
            <a:fillRect/>
          </a:stretch>
        </p:blipFill>
        <p:spPr bwMode="auto">
          <a:xfrm>
            <a:off x="8172400" y="6122317"/>
            <a:ext cx="627112" cy="53565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bwMode="auto">
          <a:xfrm>
            <a:off x="0" y="331788"/>
            <a:ext cx="9144000" cy="7937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3200" b="1" dirty="0" smtClean="0">
                <a:solidFill>
                  <a:srgbClr val="00CC66"/>
                </a:solidFill>
                <a:latin typeface="Times New Roman" pitchFamily="18" charset="0"/>
              </a:rPr>
              <a:t>Visually Effective Green-up. </a:t>
            </a:r>
            <a:r>
              <a:rPr lang="en-GB" sz="3200" b="1" dirty="0" smtClean="0">
                <a:solidFill>
                  <a:srgbClr val="FFC000"/>
                </a:solidFill>
                <a:latin typeface="Times New Roman" pitchFamily="18" charset="0"/>
              </a:rPr>
              <a:t/>
            </a:r>
            <a:br>
              <a:rPr lang="en-GB" sz="3200" b="1" dirty="0" smtClean="0">
                <a:solidFill>
                  <a:srgbClr val="FFC000"/>
                </a:solidFill>
                <a:latin typeface="Times New Roman" pitchFamily="18" charset="0"/>
              </a:rPr>
            </a:br>
            <a:endParaRPr lang="en-CA" sz="3200" b="1" dirty="0" smtClean="0">
              <a:solidFill>
                <a:srgbClr val="FFC000"/>
              </a:solidFill>
              <a:latin typeface="Times New Roman" pitchFamily="18" charset="0"/>
            </a:endParaRPr>
          </a:p>
        </p:txBody>
      </p:sp>
      <p:sp>
        <p:nvSpPr>
          <p:cNvPr id="14" name="TextBox 13"/>
          <p:cNvSpPr txBox="1"/>
          <p:nvPr/>
        </p:nvSpPr>
        <p:spPr>
          <a:xfrm>
            <a:off x="3805238" y="5362575"/>
            <a:ext cx="1989137" cy="276225"/>
          </a:xfrm>
          <a:prstGeom prst="rect">
            <a:avLst/>
          </a:prstGeom>
          <a:noFill/>
        </p:spPr>
        <p:txBody>
          <a:bodyPr wrap="none">
            <a:spAutoFit/>
          </a:bodyPr>
          <a:lstStyle/>
          <a:p>
            <a:pPr>
              <a:defRPr/>
            </a:pPr>
            <a:r>
              <a:rPr lang="en-CA" sz="1200" b="1" dirty="0">
                <a:solidFill>
                  <a:srgbClr val="FFFF66"/>
                </a:solidFill>
                <a:latin typeface="+mn-lt"/>
              </a:rPr>
              <a:t>GV 3.0                  Ht 10 M</a:t>
            </a:r>
          </a:p>
        </p:txBody>
      </p:sp>
      <p:sp>
        <p:nvSpPr>
          <p:cNvPr id="15" name="TextBox 14"/>
          <p:cNvSpPr txBox="1"/>
          <p:nvPr/>
        </p:nvSpPr>
        <p:spPr>
          <a:xfrm>
            <a:off x="5638800" y="5927725"/>
            <a:ext cx="2533650" cy="276225"/>
          </a:xfrm>
          <a:prstGeom prst="rect">
            <a:avLst/>
          </a:prstGeom>
          <a:noFill/>
        </p:spPr>
        <p:txBody>
          <a:bodyPr>
            <a:spAutoFit/>
          </a:bodyPr>
          <a:lstStyle/>
          <a:p>
            <a:pPr>
              <a:defRPr/>
            </a:pPr>
            <a:r>
              <a:rPr lang="en-CA" sz="1200" b="1" dirty="0">
                <a:solidFill>
                  <a:srgbClr val="FFFF66"/>
                </a:solidFill>
                <a:latin typeface="+mn-lt"/>
              </a:rPr>
              <a:t>GV 4.4                              Ht 22 M</a:t>
            </a:r>
          </a:p>
        </p:txBody>
      </p:sp>
      <p:sp>
        <p:nvSpPr>
          <p:cNvPr id="16" name="TextBox 15"/>
          <p:cNvSpPr txBox="1"/>
          <p:nvPr/>
        </p:nvSpPr>
        <p:spPr>
          <a:xfrm>
            <a:off x="5940425" y="3429000"/>
            <a:ext cx="814388" cy="276225"/>
          </a:xfrm>
          <a:prstGeom prst="rect">
            <a:avLst/>
          </a:prstGeom>
          <a:noFill/>
        </p:spPr>
        <p:txBody>
          <a:bodyPr wrap="none">
            <a:spAutoFit/>
          </a:bodyPr>
          <a:lstStyle/>
          <a:p>
            <a:pPr>
              <a:defRPr/>
            </a:pPr>
            <a:r>
              <a:rPr lang="en-CA" sz="1200" b="1" dirty="0">
                <a:latin typeface="+mn-lt"/>
              </a:rPr>
              <a:t>VEG Yes</a:t>
            </a:r>
          </a:p>
        </p:txBody>
      </p:sp>
      <p:sp>
        <p:nvSpPr>
          <p:cNvPr id="17" name="TextBox 16"/>
          <p:cNvSpPr txBox="1"/>
          <p:nvPr/>
        </p:nvSpPr>
        <p:spPr>
          <a:xfrm>
            <a:off x="2051050" y="4357688"/>
            <a:ext cx="1800225" cy="276225"/>
          </a:xfrm>
          <a:prstGeom prst="rect">
            <a:avLst/>
          </a:prstGeom>
          <a:noFill/>
        </p:spPr>
        <p:txBody>
          <a:bodyPr>
            <a:spAutoFit/>
          </a:bodyPr>
          <a:lstStyle/>
          <a:p>
            <a:pPr>
              <a:defRPr/>
            </a:pPr>
            <a:r>
              <a:rPr lang="en-CA" sz="1200" b="1" dirty="0">
                <a:solidFill>
                  <a:srgbClr val="FFFF66"/>
                </a:solidFill>
                <a:latin typeface="+mn-lt"/>
              </a:rPr>
              <a:t>GV 1.88              Ht 3 M</a:t>
            </a:r>
          </a:p>
        </p:txBody>
      </p:sp>
      <p:pic>
        <p:nvPicPr>
          <p:cNvPr id="71688" name="Picture 7"/>
          <p:cNvPicPr>
            <a:picLocks noChangeAspect="1" noChangeArrowheads="1"/>
          </p:cNvPicPr>
          <p:nvPr/>
        </p:nvPicPr>
        <p:blipFill>
          <a:blip r:embed="rId2" cstate="print">
            <a:lum bright="-2000"/>
          </a:blip>
          <a:srcRect l="9641" t="3526" r="3593" b="15347"/>
          <a:stretch>
            <a:fillRect/>
          </a:stretch>
        </p:blipFill>
        <p:spPr bwMode="auto">
          <a:xfrm>
            <a:off x="468313" y="1268413"/>
            <a:ext cx="2816225" cy="1873250"/>
          </a:xfrm>
          <a:prstGeom prst="rect">
            <a:avLst/>
          </a:prstGeom>
          <a:noFill/>
          <a:ln w="9525">
            <a:solidFill>
              <a:schemeClr val="tx1"/>
            </a:solidFill>
            <a:miter lim="800000"/>
            <a:headEnd/>
            <a:tailEnd/>
          </a:ln>
        </p:spPr>
      </p:pic>
      <p:sp>
        <p:nvSpPr>
          <p:cNvPr id="19" name="TextBox 18"/>
          <p:cNvSpPr txBox="1"/>
          <p:nvPr/>
        </p:nvSpPr>
        <p:spPr>
          <a:xfrm>
            <a:off x="381000" y="3116263"/>
            <a:ext cx="1670050" cy="276225"/>
          </a:xfrm>
          <a:prstGeom prst="rect">
            <a:avLst/>
          </a:prstGeom>
          <a:noFill/>
        </p:spPr>
        <p:txBody>
          <a:bodyPr>
            <a:spAutoFit/>
          </a:bodyPr>
          <a:lstStyle/>
          <a:p>
            <a:pPr>
              <a:defRPr/>
            </a:pPr>
            <a:r>
              <a:rPr lang="en-CA" sz="1200" b="1" dirty="0">
                <a:solidFill>
                  <a:srgbClr val="FFFF66"/>
                </a:solidFill>
                <a:latin typeface="+mn-lt"/>
              </a:rPr>
              <a:t>GV 1.15         Ht .6 M </a:t>
            </a:r>
          </a:p>
        </p:txBody>
      </p:sp>
      <p:pic>
        <p:nvPicPr>
          <p:cNvPr id="71690" name="Picture 5"/>
          <p:cNvPicPr>
            <a:picLocks noChangeAspect="1" noChangeArrowheads="1"/>
          </p:cNvPicPr>
          <p:nvPr/>
        </p:nvPicPr>
        <p:blipFill>
          <a:blip r:embed="rId3" cstate="print">
            <a:lum bright="-4000"/>
          </a:blip>
          <a:srcRect r="745" b="4765"/>
          <a:stretch>
            <a:fillRect/>
          </a:stretch>
        </p:blipFill>
        <p:spPr bwMode="auto">
          <a:xfrm>
            <a:off x="2051050" y="2420938"/>
            <a:ext cx="2881313" cy="1944687"/>
          </a:xfrm>
          <a:prstGeom prst="rect">
            <a:avLst/>
          </a:prstGeom>
          <a:noFill/>
          <a:ln w="9525">
            <a:solidFill>
              <a:schemeClr val="tx1"/>
            </a:solidFill>
            <a:miter lim="800000"/>
            <a:headEnd/>
            <a:tailEnd/>
          </a:ln>
        </p:spPr>
      </p:pic>
      <p:pic>
        <p:nvPicPr>
          <p:cNvPr id="71691" name="Picture 6"/>
          <p:cNvPicPr>
            <a:picLocks noChangeAspect="1" noChangeArrowheads="1"/>
          </p:cNvPicPr>
          <p:nvPr/>
        </p:nvPicPr>
        <p:blipFill>
          <a:blip r:embed="rId4" cstate="print">
            <a:lum bright="-2000"/>
          </a:blip>
          <a:srcRect l="2431" t="3586" r="2766" b="3185"/>
          <a:stretch>
            <a:fillRect/>
          </a:stretch>
        </p:blipFill>
        <p:spPr bwMode="auto">
          <a:xfrm>
            <a:off x="3851275" y="3429000"/>
            <a:ext cx="2916238" cy="1944688"/>
          </a:xfrm>
          <a:prstGeom prst="rect">
            <a:avLst/>
          </a:prstGeom>
          <a:noFill/>
          <a:ln w="9525">
            <a:solidFill>
              <a:schemeClr val="tx1"/>
            </a:solidFill>
            <a:miter lim="800000"/>
            <a:headEnd/>
            <a:tailEnd/>
          </a:ln>
        </p:spPr>
      </p:pic>
      <p:pic>
        <p:nvPicPr>
          <p:cNvPr id="71692" name="Picture 2"/>
          <p:cNvPicPr>
            <a:picLocks noChangeAspect="1" noChangeArrowheads="1"/>
          </p:cNvPicPr>
          <p:nvPr/>
        </p:nvPicPr>
        <p:blipFill>
          <a:blip r:embed="rId5" cstate="print"/>
          <a:srcRect/>
          <a:stretch>
            <a:fillRect/>
          </a:stretch>
        </p:blipFill>
        <p:spPr bwMode="auto">
          <a:xfrm>
            <a:off x="5724525" y="4076700"/>
            <a:ext cx="2855913" cy="1881188"/>
          </a:xfrm>
          <a:prstGeom prst="rect">
            <a:avLst/>
          </a:prstGeom>
          <a:noFill/>
          <a:ln w="9525">
            <a:solidFill>
              <a:schemeClr val="tx1"/>
            </a:solidFill>
            <a:miter lim="800000"/>
            <a:headEnd/>
            <a:tailEnd/>
          </a:ln>
        </p:spPr>
      </p:pic>
      <p:sp>
        <p:nvSpPr>
          <p:cNvPr id="18" name="TextBox 17"/>
          <p:cNvSpPr txBox="1"/>
          <p:nvPr/>
        </p:nvSpPr>
        <p:spPr>
          <a:xfrm>
            <a:off x="6011863" y="1341438"/>
            <a:ext cx="3066865" cy="1938992"/>
          </a:xfrm>
          <a:prstGeom prst="rect">
            <a:avLst/>
          </a:prstGeom>
          <a:noFill/>
        </p:spPr>
        <p:txBody>
          <a:bodyPr wrap="none">
            <a:spAutoFit/>
          </a:bodyPr>
          <a:lstStyle/>
          <a:p>
            <a:pPr>
              <a:defRPr/>
            </a:pPr>
            <a:r>
              <a:rPr lang="en-CA" b="1" dirty="0">
                <a:solidFill>
                  <a:schemeClr val="bg1"/>
                </a:solidFill>
                <a:latin typeface="+mn-lt"/>
              </a:rPr>
              <a:t>VEG Ratings</a:t>
            </a:r>
          </a:p>
          <a:p>
            <a:pPr>
              <a:defRPr/>
            </a:pPr>
            <a:r>
              <a:rPr lang="en-CA" dirty="0">
                <a:solidFill>
                  <a:schemeClr val="bg1"/>
                </a:solidFill>
                <a:latin typeface="+mn-lt"/>
              </a:rPr>
              <a:t>1 = Not at all greened up.</a:t>
            </a:r>
          </a:p>
          <a:p>
            <a:pPr>
              <a:defRPr/>
            </a:pPr>
            <a:r>
              <a:rPr lang="en-CA" dirty="0">
                <a:solidFill>
                  <a:schemeClr val="bg1"/>
                </a:solidFill>
                <a:latin typeface="+mn-lt"/>
              </a:rPr>
              <a:t>2 = A little</a:t>
            </a:r>
          </a:p>
          <a:p>
            <a:pPr>
              <a:defRPr/>
            </a:pPr>
            <a:r>
              <a:rPr lang="en-CA" dirty="0">
                <a:solidFill>
                  <a:schemeClr val="bg1"/>
                </a:solidFill>
                <a:latin typeface="+mn-lt"/>
              </a:rPr>
              <a:t>3 = Quite</a:t>
            </a:r>
          </a:p>
          <a:p>
            <a:pPr>
              <a:defRPr/>
            </a:pPr>
            <a:r>
              <a:rPr lang="en-CA" dirty="0">
                <a:solidFill>
                  <a:schemeClr val="bg1"/>
                </a:solidFill>
                <a:latin typeface="+mn-lt"/>
              </a:rPr>
              <a:t>4 = Very</a:t>
            </a:r>
          </a:p>
          <a:p>
            <a:pPr>
              <a:defRPr/>
            </a:pPr>
            <a:r>
              <a:rPr lang="en-CA" dirty="0">
                <a:solidFill>
                  <a:schemeClr val="bg1"/>
                </a:solidFill>
                <a:latin typeface="+mn-lt"/>
              </a:rPr>
              <a:t>5 = Fully greened up.</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bwMode="auto">
          <a:xfrm>
            <a:off x="0" y="260350"/>
            <a:ext cx="9144000" cy="7937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3200" b="1" dirty="0" smtClean="0">
                <a:solidFill>
                  <a:srgbClr val="FFC000"/>
                </a:solidFill>
                <a:latin typeface="Times New Roman" pitchFamily="18" charset="0"/>
              </a:rPr>
              <a:t>Visually Effective Green-up. </a:t>
            </a:r>
            <a:br>
              <a:rPr lang="en-GB" sz="3200" b="1" dirty="0" smtClean="0">
                <a:solidFill>
                  <a:srgbClr val="FFC000"/>
                </a:solidFill>
                <a:latin typeface="Times New Roman" pitchFamily="18" charset="0"/>
              </a:rPr>
            </a:br>
            <a:endParaRPr lang="en-CA" sz="3200" b="1" dirty="0" smtClean="0">
              <a:solidFill>
                <a:srgbClr val="FFC000"/>
              </a:solidFill>
              <a:latin typeface="Times New Roman" pitchFamily="18" charset="0"/>
            </a:endParaRPr>
          </a:p>
        </p:txBody>
      </p:sp>
      <p:sp>
        <p:nvSpPr>
          <p:cNvPr id="97281" name="Rectangle 1"/>
          <p:cNvSpPr>
            <a:spLocks noChangeArrowheads="1"/>
          </p:cNvSpPr>
          <p:nvPr/>
        </p:nvSpPr>
        <p:spPr bwMode="auto">
          <a:xfrm>
            <a:off x="971550" y="1076325"/>
            <a:ext cx="7200900" cy="4584700"/>
          </a:xfrm>
          <a:prstGeom prst="rect">
            <a:avLst/>
          </a:prstGeom>
          <a:noFill/>
          <a:ln w="9525">
            <a:noFill/>
            <a:miter lim="800000"/>
            <a:headEnd/>
            <a:tailEnd/>
          </a:ln>
          <a:effectLst/>
        </p:spPr>
        <p:txBody>
          <a:bodyPr anchor="ctr">
            <a:spAutoFit/>
          </a:bodyPr>
          <a:lstStyle/>
          <a:p>
            <a:pPr eaLnBrk="0" hangingPunct="0">
              <a:defRPr/>
            </a:pPr>
            <a:endParaRPr lang="en-CA" sz="1800" dirty="0">
              <a:latin typeface="+mn-lt"/>
            </a:endParaRPr>
          </a:p>
          <a:p>
            <a:pPr eaLnBrk="0" hangingPunct="0">
              <a:defRPr/>
            </a:pPr>
            <a:r>
              <a:rPr lang="en-CA" sz="1800" dirty="0">
                <a:solidFill>
                  <a:srgbClr val="FFFF99"/>
                </a:solidFill>
                <a:latin typeface="+mn-lt"/>
                <a:ea typeface="Calibri" pitchFamily="34" charset="0"/>
                <a:cs typeface="Times New Roman" pitchFamily="18" charset="0"/>
              </a:rPr>
              <a:t>The tree height to achieve VEG will vary based on biophysical variables and site conditions. Table 1 provides a guide to recommended green-up heights to meet VEG by slope.</a:t>
            </a:r>
          </a:p>
          <a:p>
            <a:pPr eaLnBrk="0" hangingPunct="0">
              <a:defRPr/>
            </a:pPr>
            <a:endParaRPr lang="en-CA" sz="1800" dirty="0">
              <a:latin typeface="+mn-lt"/>
              <a:cs typeface="Times New Roman" pitchFamily="18" charset="0"/>
            </a:endParaRPr>
          </a:p>
          <a:p>
            <a:pPr eaLnBrk="0" hangingPunct="0">
              <a:defRPr/>
            </a:pPr>
            <a:endParaRPr lang="en-CA" sz="1800" dirty="0">
              <a:latin typeface="+mn-lt"/>
              <a:cs typeface="Times New Roman" pitchFamily="18" charset="0"/>
            </a:endParaRPr>
          </a:p>
          <a:p>
            <a:pPr eaLnBrk="0" hangingPunct="0">
              <a:defRPr/>
            </a:pPr>
            <a:endParaRPr lang="en-CA" sz="1800" dirty="0">
              <a:latin typeface="+mn-lt"/>
              <a:cs typeface="Times New Roman" pitchFamily="18" charset="0"/>
            </a:endParaRPr>
          </a:p>
          <a:p>
            <a:pPr eaLnBrk="0" hangingPunct="0">
              <a:defRPr/>
            </a:pPr>
            <a:endParaRPr lang="en-CA" sz="1800" dirty="0">
              <a:latin typeface="+mn-lt"/>
              <a:cs typeface="Times New Roman" pitchFamily="18" charset="0"/>
            </a:endParaRPr>
          </a:p>
          <a:p>
            <a:pPr eaLnBrk="0" hangingPunct="0">
              <a:defRPr/>
            </a:pPr>
            <a:endParaRPr lang="en-CA" sz="1800" dirty="0">
              <a:latin typeface="+mn-lt"/>
              <a:cs typeface="Times New Roman" pitchFamily="18" charset="0"/>
            </a:endParaRPr>
          </a:p>
          <a:p>
            <a:pPr eaLnBrk="0" hangingPunct="0">
              <a:defRPr/>
            </a:pPr>
            <a:endParaRPr lang="en-CA" sz="1800" dirty="0">
              <a:latin typeface="+mn-lt"/>
              <a:cs typeface="Times New Roman" pitchFamily="18" charset="0"/>
            </a:endParaRPr>
          </a:p>
          <a:p>
            <a:pPr eaLnBrk="0" hangingPunct="0">
              <a:defRPr/>
            </a:pPr>
            <a:endParaRPr lang="en-CA" sz="1800" dirty="0">
              <a:latin typeface="+mn-lt"/>
            </a:endParaRPr>
          </a:p>
          <a:p>
            <a:pPr eaLnBrk="0" hangingPunct="0">
              <a:defRPr/>
            </a:pPr>
            <a:r>
              <a:rPr lang="en-CA" sz="1800" dirty="0">
                <a:solidFill>
                  <a:srgbClr val="FFFF99"/>
                </a:solidFill>
                <a:latin typeface="+mn-lt"/>
                <a:ea typeface="Calibri" pitchFamily="34" charset="0"/>
                <a:cs typeface="Times New Roman" pitchFamily="18" charset="0"/>
              </a:rPr>
              <a:t>Table 1 can be used to predict when to re-enter a landscape by determining when a specific species will reach the desired tree height given the specific site conditions. E.g. if it requires 8 years for a tree to reach 3 meters on a 0-5m slope, that would be your re-entry timing.</a:t>
            </a:r>
            <a:endParaRPr lang="en-CA" sz="1800" dirty="0">
              <a:solidFill>
                <a:srgbClr val="FFFF99"/>
              </a:solidFill>
              <a:latin typeface="+mn-lt"/>
            </a:endParaRPr>
          </a:p>
        </p:txBody>
      </p:sp>
      <p:pic>
        <p:nvPicPr>
          <p:cNvPr id="72709" name="Picture 6"/>
          <p:cNvPicPr>
            <a:picLocks noChangeAspect="1" noChangeArrowheads="1"/>
          </p:cNvPicPr>
          <p:nvPr/>
        </p:nvPicPr>
        <p:blipFill>
          <a:blip r:embed="rId2" cstate="print">
            <a:lum bright="-6000" contrast="4000"/>
          </a:blip>
          <a:srcRect/>
          <a:stretch>
            <a:fillRect/>
          </a:stretch>
        </p:blipFill>
        <p:spPr bwMode="auto">
          <a:xfrm>
            <a:off x="1547813" y="2492896"/>
            <a:ext cx="5976937" cy="1441450"/>
          </a:xfrm>
          <a:prstGeom prst="rect">
            <a:avLst/>
          </a:prstGeom>
          <a:noFill/>
          <a:ln w="9525">
            <a:noFill/>
            <a:miter lim="800000"/>
            <a:headEnd/>
            <a:tailEnd/>
          </a:ln>
        </p:spPr>
      </p:pic>
      <p:pic>
        <p:nvPicPr>
          <p:cNvPr id="72710"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Content Placeholder 2"/>
          <p:cNvSpPr>
            <a:spLocks noGrp="1"/>
          </p:cNvSpPr>
          <p:nvPr>
            <p:ph idx="1"/>
          </p:nvPr>
        </p:nvSpPr>
        <p:spPr bwMode="auto">
          <a:xfrm>
            <a:off x="323850" y="692150"/>
            <a:ext cx="2459038" cy="4525963"/>
          </a:xfrm>
          <a:noFill/>
          <a:ln>
            <a:miter lim="800000"/>
            <a:headEnd/>
            <a:tailEnd/>
          </a:ln>
        </p:spPr>
        <p:txBody>
          <a:bodyPr vert="horz" wrap="square" lIns="91440" tIns="45720" rIns="91440" bIns="45720" numCol="1" anchor="t" anchorCtr="0" compatLnSpc="1">
            <a:prstTxWarp prst="textNoShape">
              <a:avLst/>
            </a:prstTxWarp>
          </a:bodyPr>
          <a:lstStyle/>
          <a:p>
            <a:pPr algn="ctr">
              <a:buFontTx/>
              <a:buNone/>
            </a:pPr>
            <a:r>
              <a:rPr lang="en-CA" sz="2400" dirty="0" smtClean="0"/>
              <a:t>North Island </a:t>
            </a:r>
          </a:p>
          <a:p>
            <a:pPr algn="ctr">
              <a:buFontTx/>
              <a:buNone/>
            </a:pPr>
            <a:r>
              <a:rPr lang="en-CA" sz="2400" dirty="0" smtClean="0"/>
              <a:t>Highway 19</a:t>
            </a:r>
          </a:p>
        </p:txBody>
      </p:sp>
      <p:pic>
        <p:nvPicPr>
          <p:cNvPr id="73731" name="Picture 4"/>
          <p:cNvPicPr>
            <a:picLocks noChangeAspect="1" noChangeArrowheads="1"/>
          </p:cNvPicPr>
          <p:nvPr/>
        </p:nvPicPr>
        <p:blipFill>
          <a:blip r:embed="rId2" cstate="print"/>
          <a:srcRect/>
          <a:stretch>
            <a:fillRect/>
          </a:stretch>
        </p:blipFill>
        <p:spPr bwMode="auto">
          <a:xfrm>
            <a:off x="2987675" y="4513263"/>
            <a:ext cx="3130550" cy="2347912"/>
          </a:xfrm>
          <a:prstGeom prst="rect">
            <a:avLst/>
          </a:prstGeom>
          <a:noFill/>
          <a:ln w="9525">
            <a:noFill/>
            <a:miter lim="800000"/>
            <a:headEnd/>
            <a:tailEnd/>
          </a:ln>
        </p:spPr>
      </p:pic>
      <p:pic>
        <p:nvPicPr>
          <p:cNvPr id="73732" name="Picture 2"/>
          <p:cNvPicPr>
            <a:picLocks noChangeAspect="1" noChangeArrowheads="1"/>
          </p:cNvPicPr>
          <p:nvPr/>
        </p:nvPicPr>
        <p:blipFill>
          <a:blip r:embed="rId3" cstate="print"/>
          <a:srcRect/>
          <a:stretch>
            <a:fillRect/>
          </a:stretch>
        </p:blipFill>
        <p:spPr bwMode="auto">
          <a:xfrm>
            <a:off x="2987675" y="0"/>
            <a:ext cx="3152775" cy="2209800"/>
          </a:xfrm>
          <a:prstGeom prst="rect">
            <a:avLst/>
          </a:prstGeom>
          <a:noFill/>
          <a:ln w="9525">
            <a:noFill/>
            <a:miter lim="800000"/>
            <a:headEnd/>
            <a:tailEnd/>
          </a:ln>
        </p:spPr>
      </p:pic>
      <p:pic>
        <p:nvPicPr>
          <p:cNvPr id="73733" name="Picture 3"/>
          <p:cNvPicPr>
            <a:picLocks noChangeAspect="1" noChangeArrowheads="1"/>
          </p:cNvPicPr>
          <p:nvPr/>
        </p:nvPicPr>
        <p:blipFill>
          <a:blip r:embed="rId4" cstate="print"/>
          <a:srcRect/>
          <a:stretch>
            <a:fillRect/>
          </a:stretch>
        </p:blipFill>
        <p:spPr bwMode="auto">
          <a:xfrm>
            <a:off x="2992438" y="2266950"/>
            <a:ext cx="3144837" cy="2176463"/>
          </a:xfrm>
          <a:prstGeom prst="rect">
            <a:avLst/>
          </a:prstGeom>
          <a:noFill/>
          <a:ln w="9525">
            <a:noFill/>
            <a:miter lim="800000"/>
            <a:headEnd/>
            <a:tailEnd/>
          </a:ln>
        </p:spPr>
      </p:pic>
      <p:cxnSp>
        <p:nvCxnSpPr>
          <p:cNvPr id="11" name="Straight Arrow Connector 10"/>
          <p:cNvCxnSpPr/>
          <p:nvPr/>
        </p:nvCxnSpPr>
        <p:spPr>
          <a:xfrm>
            <a:off x="5508625" y="1168400"/>
            <a:ext cx="0" cy="36036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284663" y="285750"/>
            <a:ext cx="0" cy="35877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130675" y="2449513"/>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181600" y="3341688"/>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225925" y="4729163"/>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238750" y="5357813"/>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3740"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
        <p:nvSpPr>
          <p:cNvPr id="19" name="TextBox 18"/>
          <p:cNvSpPr txBox="1"/>
          <p:nvPr/>
        </p:nvSpPr>
        <p:spPr>
          <a:xfrm>
            <a:off x="6228184" y="4653136"/>
            <a:ext cx="755335" cy="400110"/>
          </a:xfrm>
          <a:prstGeom prst="rect">
            <a:avLst/>
          </a:prstGeom>
          <a:noFill/>
        </p:spPr>
        <p:txBody>
          <a:bodyPr wrap="none">
            <a:spAutoFit/>
          </a:bodyPr>
          <a:lstStyle/>
          <a:p>
            <a:pPr>
              <a:defRPr/>
            </a:pPr>
            <a:r>
              <a:rPr lang="en-CA" b="1" dirty="0">
                <a:solidFill>
                  <a:srgbClr val="FFFF99"/>
                </a:solidFill>
                <a:latin typeface="+mn-lt"/>
              </a:rPr>
              <a:t>2004</a:t>
            </a:r>
          </a:p>
        </p:txBody>
      </p:sp>
      <p:sp>
        <p:nvSpPr>
          <p:cNvPr id="73742" name="TextBox 17"/>
          <p:cNvSpPr txBox="1">
            <a:spLocks noChangeArrowheads="1"/>
          </p:cNvSpPr>
          <p:nvPr/>
        </p:nvSpPr>
        <p:spPr bwMode="auto">
          <a:xfrm>
            <a:off x="6228184" y="476672"/>
            <a:ext cx="755335" cy="400110"/>
          </a:xfrm>
          <a:prstGeom prst="rect">
            <a:avLst/>
          </a:prstGeom>
          <a:noFill/>
          <a:ln w="9525">
            <a:noFill/>
            <a:miter lim="800000"/>
            <a:headEnd/>
            <a:tailEnd/>
          </a:ln>
        </p:spPr>
        <p:txBody>
          <a:bodyPr wrap="none">
            <a:spAutoFit/>
          </a:bodyPr>
          <a:lstStyle/>
          <a:p>
            <a:pPr>
              <a:defRPr/>
            </a:pPr>
            <a:r>
              <a:rPr lang="en-CA" b="1" dirty="0">
                <a:solidFill>
                  <a:srgbClr val="FFFF99"/>
                </a:solidFill>
                <a:latin typeface="+mn-lt"/>
              </a:rPr>
              <a:t>1993</a:t>
            </a:r>
          </a:p>
        </p:txBody>
      </p:sp>
      <p:sp>
        <p:nvSpPr>
          <p:cNvPr id="18" name="Rectangle 17"/>
          <p:cNvSpPr/>
          <p:nvPr/>
        </p:nvSpPr>
        <p:spPr>
          <a:xfrm>
            <a:off x="6300192" y="2780928"/>
            <a:ext cx="755335" cy="400110"/>
          </a:xfrm>
          <a:prstGeom prst="rect">
            <a:avLst/>
          </a:prstGeom>
        </p:spPr>
        <p:txBody>
          <a:bodyPr wrap="none">
            <a:spAutoFit/>
          </a:bodyPr>
          <a:lstStyle/>
          <a:p>
            <a:pPr>
              <a:defRPr/>
            </a:pPr>
            <a:r>
              <a:rPr lang="en-CA" b="1" dirty="0" smtClean="0">
                <a:solidFill>
                  <a:srgbClr val="FFFF99"/>
                </a:solidFill>
                <a:latin typeface="+mj-lt"/>
              </a:rPr>
              <a:t>2000</a:t>
            </a:r>
            <a:endParaRPr lang="en-CA" b="1" dirty="0">
              <a:solidFill>
                <a:srgbClr val="FFFF99"/>
              </a:solidFill>
              <a:latin typeface="+mj-lt"/>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4"/>
          <p:cNvPicPr>
            <a:picLocks noChangeAspect="1" noChangeArrowheads="1"/>
          </p:cNvPicPr>
          <p:nvPr/>
        </p:nvPicPr>
        <p:blipFill>
          <a:blip r:embed="rId2" cstate="print"/>
          <a:srcRect/>
          <a:stretch>
            <a:fillRect/>
          </a:stretch>
        </p:blipFill>
        <p:spPr bwMode="auto">
          <a:xfrm>
            <a:off x="323850" y="350838"/>
            <a:ext cx="8569325" cy="6264275"/>
          </a:xfrm>
          <a:prstGeom prst="rect">
            <a:avLst/>
          </a:prstGeom>
          <a:noFill/>
          <a:ln w="9525">
            <a:noFill/>
            <a:miter lim="800000"/>
            <a:headEnd/>
            <a:tailEnd/>
          </a:ln>
        </p:spPr>
      </p:pic>
      <p:sp>
        <p:nvSpPr>
          <p:cNvPr id="59395" name="Text Box 5"/>
          <p:cNvSpPr txBox="1">
            <a:spLocks noChangeArrowheads="1"/>
          </p:cNvSpPr>
          <p:nvPr/>
        </p:nvSpPr>
        <p:spPr bwMode="auto">
          <a:xfrm>
            <a:off x="971550" y="765175"/>
            <a:ext cx="6337300" cy="457200"/>
          </a:xfrm>
          <a:prstGeom prst="rect">
            <a:avLst/>
          </a:prstGeom>
          <a:noFill/>
          <a:ln w="9525">
            <a:noFill/>
            <a:miter lim="800000"/>
            <a:headEnd/>
            <a:tailEnd/>
          </a:ln>
        </p:spPr>
        <p:txBody>
          <a:bodyPr>
            <a:spAutoFit/>
          </a:bodyPr>
          <a:lstStyle/>
          <a:p>
            <a:pPr algn="ctr">
              <a:spcBef>
                <a:spcPct val="50000"/>
              </a:spcBef>
            </a:pPr>
            <a:r>
              <a:rPr lang="en-US" sz="2400">
                <a:solidFill>
                  <a:schemeClr val="bg1"/>
                </a:solidFill>
                <a:latin typeface="Candara" pitchFamily="34" charset="0"/>
              </a:rPr>
              <a:t>Summer Visually Effective Green-up</a:t>
            </a:r>
            <a:endParaRPr lang="en-CA" sz="2400">
              <a:solidFill>
                <a:schemeClr val="bg1"/>
              </a:solidFill>
              <a:latin typeface="Candara"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2" cstate="print"/>
          <a:srcRect/>
          <a:stretch>
            <a:fillRect/>
          </a:stretch>
        </p:blipFill>
        <p:spPr bwMode="auto">
          <a:xfrm>
            <a:off x="323850" y="404813"/>
            <a:ext cx="8569325" cy="6119812"/>
          </a:xfrm>
          <a:prstGeom prst="rect">
            <a:avLst/>
          </a:prstGeom>
          <a:noFill/>
          <a:ln w="9525">
            <a:noFill/>
            <a:miter lim="800000"/>
            <a:headEnd/>
            <a:tailEnd/>
          </a:ln>
        </p:spPr>
      </p:pic>
      <p:sp>
        <p:nvSpPr>
          <p:cNvPr id="60419" name="Text Box 5"/>
          <p:cNvSpPr txBox="1">
            <a:spLocks noChangeArrowheads="1"/>
          </p:cNvSpPr>
          <p:nvPr/>
        </p:nvSpPr>
        <p:spPr bwMode="auto">
          <a:xfrm>
            <a:off x="1187450" y="836613"/>
            <a:ext cx="7272338" cy="1219200"/>
          </a:xfrm>
          <a:prstGeom prst="rect">
            <a:avLst/>
          </a:prstGeom>
          <a:noFill/>
          <a:ln w="9525">
            <a:noFill/>
            <a:miter lim="800000"/>
            <a:headEnd/>
            <a:tailEnd/>
          </a:ln>
        </p:spPr>
        <p:txBody>
          <a:bodyPr>
            <a:spAutoFit/>
          </a:bodyPr>
          <a:lstStyle/>
          <a:p>
            <a:pPr>
              <a:spcBef>
                <a:spcPct val="50000"/>
              </a:spcBef>
            </a:pPr>
            <a:r>
              <a:rPr lang="en-US" sz="2400" b="1">
                <a:solidFill>
                  <a:srgbClr val="000099"/>
                </a:solidFill>
                <a:latin typeface="Candara" pitchFamily="34" charset="0"/>
              </a:rPr>
              <a:t>winter Visually Effective Green-up?</a:t>
            </a:r>
          </a:p>
          <a:p>
            <a:pPr>
              <a:spcBef>
                <a:spcPct val="50000"/>
              </a:spcBef>
            </a:pPr>
            <a:r>
              <a:rPr lang="en-US">
                <a:solidFill>
                  <a:srgbClr val="000099"/>
                </a:solidFill>
                <a:latin typeface="Candara" pitchFamily="34" charset="0"/>
              </a:rPr>
              <a:t>Where important, may require higher Visually Effective Green-up (VEG) height before adjacent forest harvesting.</a:t>
            </a:r>
            <a:endParaRPr lang="en-CA">
              <a:solidFill>
                <a:srgbClr val="000099"/>
              </a:solidFill>
              <a:latin typeface="Candara"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z="3200" smtClean="0">
                <a:solidFill>
                  <a:schemeClr val="bg1"/>
                </a:solidFill>
              </a:rPr>
              <a:t>Visual Landscape Design</a:t>
            </a:r>
            <a:endParaRPr lang="en-CA" sz="3200" smtClean="0">
              <a:solidFill>
                <a:schemeClr val="bg1"/>
              </a:solidFill>
            </a:endParaRPr>
          </a:p>
        </p:txBody>
      </p:sp>
      <p:sp>
        <p:nvSpPr>
          <p:cNvPr id="61443" name="Rectangle 3"/>
          <p:cNvSpPr>
            <a:spLocks noGrp="1" noChangeArrowheads="1"/>
          </p:cNvSpPr>
          <p:nvPr>
            <p:ph idx="1"/>
          </p:nvPr>
        </p:nvSpPr>
        <p:spPr/>
        <p:txBody>
          <a:bodyPr/>
          <a:lstStyle/>
          <a:p>
            <a:pPr eaLnBrk="1" hangingPunct="1">
              <a:buClr>
                <a:schemeClr val="bg1"/>
              </a:buClr>
            </a:pPr>
            <a:r>
              <a:rPr lang="en-US" sz="2000" dirty="0" smtClean="0">
                <a:latin typeface="Comic Sans MS" pitchFamily="-112" charset="0"/>
              </a:rPr>
              <a:t>Definition “</a:t>
            </a:r>
            <a:r>
              <a:rPr lang="en-US" sz="2000" i="1" dirty="0" smtClean="0">
                <a:solidFill>
                  <a:srgbClr val="FFFF99"/>
                </a:solidFill>
                <a:latin typeface="Comic Sans MS" pitchFamily="-112" charset="0"/>
              </a:rPr>
              <a:t>the organization of a place in a way which reconciles the conflicting requirements of use while ensuring an attractive appearance</a:t>
            </a:r>
            <a:r>
              <a:rPr lang="en-US" sz="2000" dirty="0" smtClean="0">
                <a:latin typeface="Comic Sans MS" pitchFamily="-112" charset="0"/>
              </a:rPr>
              <a:t>”.</a:t>
            </a:r>
          </a:p>
          <a:p>
            <a:pPr eaLnBrk="1" hangingPunct="1">
              <a:buClr>
                <a:schemeClr val="bg1"/>
              </a:buClr>
            </a:pPr>
            <a:r>
              <a:rPr lang="en-US" sz="2000" dirty="0" smtClean="0">
                <a:latin typeface="Comic Sans MS" pitchFamily="-112" charset="0"/>
              </a:rPr>
              <a:t> In forest setting, this means organizing the component stands of the forest and the way they are logged and regenerated while an attractive appearance is maintained.</a:t>
            </a:r>
          </a:p>
          <a:p>
            <a:pPr eaLnBrk="1" hangingPunct="1">
              <a:buClr>
                <a:schemeClr val="bg1"/>
              </a:buClr>
            </a:pPr>
            <a:r>
              <a:rPr lang="en-US" sz="2000" dirty="0" smtClean="0">
                <a:latin typeface="Comic Sans MS" pitchFamily="-112" charset="0"/>
              </a:rPr>
              <a:t>A good visual design is one where the chosen variables and modes of organization are positive and harmonious.</a:t>
            </a:r>
          </a:p>
          <a:p>
            <a:pPr eaLnBrk="1" hangingPunct="1">
              <a:buClr>
                <a:schemeClr val="bg1"/>
              </a:buClr>
            </a:pPr>
            <a:r>
              <a:rPr lang="en-US" sz="2000" dirty="0" smtClean="0">
                <a:latin typeface="Comic Sans MS" pitchFamily="-112" charset="0"/>
              </a:rPr>
              <a:t>A bad visual design is where they are negative and disharmonious, irrespective of personal taste or preference.</a:t>
            </a:r>
          </a:p>
          <a:p>
            <a:pPr eaLnBrk="1" hangingPunct="1">
              <a:buClr>
                <a:schemeClr val="bg1"/>
              </a:buClr>
            </a:pPr>
            <a:r>
              <a:rPr lang="en-US" sz="2000" dirty="0" smtClean="0">
                <a:solidFill>
                  <a:schemeClr val="bg1"/>
                </a:solidFill>
                <a:latin typeface="Comic Sans MS" pitchFamily="-112" charset="0"/>
              </a:rPr>
              <a:t>The key tool for meeting VQOs.</a:t>
            </a:r>
            <a:endParaRPr lang="en-CA" sz="2000" dirty="0" smtClean="0">
              <a:solidFill>
                <a:schemeClr val="bg1"/>
              </a:solidFill>
              <a:latin typeface="Comic Sans MS" pitchFamily="-112"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z="2800" smtClean="0">
                <a:solidFill>
                  <a:schemeClr val="bg1"/>
                </a:solidFill>
                <a:latin typeface="Candara" pitchFamily="34" charset="0"/>
              </a:rPr>
              <a:t>Visual Landscape Design Training Manual, MOF, 1994</a:t>
            </a:r>
            <a:endParaRPr lang="en-CA" sz="2800" smtClean="0">
              <a:solidFill>
                <a:schemeClr val="bg1"/>
              </a:solidFill>
              <a:latin typeface="Candara" pitchFamily="34" charset="0"/>
            </a:endParaRPr>
          </a:p>
        </p:txBody>
      </p:sp>
      <p:sp>
        <p:nvSpPr>
          <p:cNvPr id="62467" name="Rectangle 3"/>
          <p:cNvSpPr>
            <a:spLocks noGrp="1" noChangeArrowheads="1"/>
          </p:cNvSpPr>
          <p:nvPr>
            <p:ph idx="1"/>
          </p:nvPr>
        </p:nvSpPr>
        <p:spPr/>
        <p:txBody>
          <a:bodyPr/>
          <a:lstStyle/>
          <a:p>
            <a:pPr marL="609600" indent="-609600" eaLnBrk="1" hangingPunct="1">
              <a:buFontTx/>
              <a:buNone/>
            </a:pPr>
            <a:r>
              <a:rPr lang="en-US" sz="2800" dirty="0" smtClean="0">
                <a:latin typeface="Comic Sans MS" pitchFamily="-112" charset="0"/>
              </a:rPr>
              <a:t>	</a:t>
            </a:r>
            <a:r>
              <a:rPr lang="en-US" sz="2800" b="1" dirty="0" smtClean="0">
                <a:latin typeface="Candara" pitchFamily="34" charset="0"/>
              </a:rPr>
              <a:t>2 day training course:</a:t>
            </a:r>
          </a:p>
          <a:p>
            <a:pPr marL="609600" indent="-609600" eaLnBrk="1" hangingPunct="1">
              <a:buClr>
                <a:schemeClr val="bg1"/>
              </a:buClr>
            </a:pPr>
            <a:r>
              <a:rPr lang="en-US" sz="2400" dirty="0" smtClean="0">
                <a:solidFill>
                  <a:srgbClr val="FFFF99"/>
                </a:solidFill>
                <a:latin typeface="Candara" pitchFamily="34" charset="0"/>
              </a:rPr>
              <a:t>Visual Landscape Design Concepts and Principles</a:t>
            </a:r>
          </a:p>
          <a:p>
            <a:pPr marL="609600" indent="-609600" eaLnBrk="1" hangingPunct="1">
              <a:buClr>
                <a:schemeClr val="bg1"/>
              </a:buClr>
            </a:pPr>
            <a:r>
              <a:rPr lang="en-US" sz="2400" dirty="0" smtClean="0">
                <a:solidFill>
                  <a:srgbClr val="FFFF99"/>
                </a:solidFill>
                <a:latin typeface="Candara" pitchFamily="34" charset="0"/>
              </a:rPr>
              <a:t>Landscape Character Analysis … lines of force</a:t>
            </a:r>
          </a:p>
          <a:p>
            <a:pPr marL="609600" indent="-609600" eaLnBrk="1" hangingPunct="1">
              <a:buClr>
                <a:schemeClr val="bg1"/>
              </a:buClr>
            </a:pPr>
            <a:r>
              <a:rPr lang="en-US" sz="2400" dirty="0" smtClean="0">
                <a:solidFill>
                  <a:srgbClr val="FFFF99"/>
                </a:solidFill>
                <a:latin typeface="Candara" pitchFamily="34" charset="0"/>
              </a:rPr>
              <a:t>Visual Landscape Design Applications</a:t>
            </a:r>
          </a:p>
          <a:p>
            <a:pPr marL="609600" indent="-609600" eaLnBrk="1" hangingPunct="1">
              <a:buClr>
                <a:schemeClr val="bg1"/>
              </a:buClr>
            </a:pPr>
            <a:r>
              <a:rPr lang="en-US" sz="2400" dirty="0" smtClean="0">
                <a:solidFill>
                  <a:srgbClr val="FFFF99"/>
                </a:solidFill>
                <a:latin typeface="Candara" pitchFamily="34" charset="0"/>
              </a:rPr>
              <a:t>Design Techniques</a:t>
            </a:r>
          </a:p>
          <a:p>
            <a:pPr marL="609600" indent="-609600" eaLnBrk="1" hangingPunct="1">
              <a:buClr>
                <a:schemeClr val="bg1"/>
              </a:buClr>
            </a:pPr>
            <a:r>
              <a:rPr lang="en-US" sz="2400" dirty="0" smtClean="0">
                <a:solidFill>
                  <a:srgbClr val="FFFF99"/>
                </a:solidFill>
                <a:latin typeface="Candara" pitchFamily="34" charset="0"/>
              </a:rPr>
              <a:t>Integrated Visual Design Process</a:t>
            </a:r>
          </a:p>
          <a:p>
            <a:pPr marL="609600" indent="-609600" eaLnBrk="1" hangingPunct="1"/>
            <a:endParaRPr lang="en-CA" dirty="0" smtClean="0">
              <a:latin typeface="Comic Sans MS" pitchFamily="-112"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2133600" y="1752600"/>
          <a:ext cx="4419600" cy="2968625"/>
        </p:xfrm>
        <a:graphic>
          <a:graphicData uri="http://schemas.openxmlformats.org/presentationml/2006/ole">
            <p:oleObj spid="_x0000_s124930" name="Worksheet" r:id="rId3" imgW="7977600" imgH="5356800" progId="Excel.Sheet.8">
              <p:embed/>
            </p:oleObj>
          </a:graphicData>
        </a:graphic>
      </p:graphicFrame>
      <p:pic>
        <p:nvPicPr>
          <p:cNvPr id="5123" name="Picture 8" descr="E:\VRPhotos\VR-0110.tif"/>
          <p:cNvPicPr>
            <a:picLocks noChangeAspect="1" noChangeArrowheads="1"/>
          </p:cNvPicPr>
          <p:nvPr/>
        </p:nvPicPr>
        <p:blipFill>
          <a:blip r:embed="rId4" cstate="print"/>
          <a:srcRect/>
          <a:stretch>
            <a:fillRect/>
          </a:stretch>
        </p:blipFill>
        <p:spPr bwMode="auto">
          <a:xfrm>
            <a:off x="5652120" y="476672"/>
            <a:ext cx="3124200" cy="2166938"/>
          </a:xfrm>
          <a:prstGeom prst="rect">
            <a:avLst/>
          </a:prstGeom>
          <a:noFill/>
          <a:ln w="12700">
            <a:solidFill>
              <a:schemeClr val="tx1"/>
            </a:solidFill>
            <a:miter lim="800000"/>
            <a:headEnd/>
            <a:tailEnd/>
          </a:ln>
        </p:spPr>
      </p:pic>
      <p:pic>
        <p:nvPicPr>
          <p:cNvPr id="5124" name="Picture 10" descr="G:\!Workgrp\Development\Jacques\Retention Silv System\VR-0101b.tif"/>
          <p:cNvPicPr>
            <a:picLocks noChangeAspect="1" noChangeArrowheads="1"/>
          </p:cNvPicPr>
          <p:nvPr/>
        </p:nvPicPr>
        <p:blipFill>
          <a:blip r:embed="rId5" cstate="print"/>
          <a:srcRect/>
          <a:stretch>
            <a:fillRect/>
          </a:stretch>
        </p:blipFill>
        <p:spPr bwMode="auto">
          <a:xfrm>
            <a:off x="457200" y="4343400"/>
            <a:ext cx="3276600" cy="2198688"/>
          </a:xfrm>
          <a:prstGeom prst="rect">
            <a:avLst/>
          </a:prstGeom>
          <a:noFill/>
          <a:ln w="12700">
            <a:solidFill>
              <a:schemeClr val="tx1"/>
            </a:solidFill>
            <a:miter lim="800000"/>
            <a:headEnd/>
            <a:tailEnd/>
          </a:ln>
        </p:spPr>
      </p:pic>
      <p:sp>
        <p:nvSpPr>
          <p:cNvPr id="71692" name="Text Box 12"/>
          <p:cNvSpPr txBox="1">
            <a:spLocks noChangeArrowheads="1"/>
          </p:cNvSpPr>
          <p:nvPr/>
        </p:nvSpPr>
        <p:spPr bwMode="auto">
          <a:xfrm>
            <a:off x="533400" y="334963"/>
            <a:ext cx="4953000" cy="461665"/>
          </a:xfrm>
          <a:prstGeom prst="rect">
            <a:avLst/>
          </a:prstGeom>
          <a:noFill/>
          <a:ln w="9525">
            <a:noFill/>
            <a:miter lim="800000"/>
            <a:headEnd/>
            <a:tailEnd/>
          </a:ln>
          <a:effectLst/>
        </p:spPr>
        <p:txBody>
          <a:bodyPr>
            <a:spAutoFit/>
          </a:bodyPr>
          <a:lstStyle/>
          <a:p>
            <a:pPr algn="ctr">
              <a:spcBef>
                <a:spcPct val="50000"/>
              </a:spcBef>
              <a:defRPr/>
            </a:pPr>
            <a:r>
              <a:rPr lang="en-GB" sz="2400" b="1" u="sng" dirty="0">
                <a:solidFill>
                  <a:srgbClr val="FFFF99"/>
                </a:solidFill>
                <a:effectLst>
                  <a:outerShdw blurRad="38100" dist="38100" dir="2700000" algn="tl">
                    <a:srgbClr val="000000"/>
                  </a:outerShdw>
                </a:effectLst>
                <a:latin typeface="Candara" pitchFamily="34" charset="0"/>
              </a:rPr>
              <a:t>Response to Visual Design</a:t>
            </a:r>
            <a:endParaRPr lang="en-GB" sz="2400" b="1" dirty="0">
              <a:solidFill>
                <a:srgbClr val="FFFF99"/>
              </a:solidFill>
              <a:effectLst>
                <a:outerShdw blurRad="38100" dist="38100" dir="2700000" algn="tl">
                  <a:srgbClr val="000000"/>
                </a:outerShdw>
              </a:effectLst>
              <a:latin typeface="Candara" pitchFamily="34" charset="0"/>
            </a:endParaRPr>
          </a:p>
        </p:txBody>
      </p:sp>
      <p:sp>
        <p:nvSpPr>
          <p:cNvPr id="5126" name="Rectangle 13"/>
          <p:cNvSpPr>
            <a:spLocks noChangeArrowheads="1"/>
          </p:cNvSpPr>
          <p:nvPr/>
        </p:nvSpPr>
        <p:spPr bwMode="auto">
          <a:xfrm>
            <a:off x="3886200" y="4949825"/>
            <a:ext cx="4267200" cy="1200329"/>
          </a:xfrm>
          <a:prstGeom prst="rect">
            <a:avLst/>
          </a:prstGeom>
          <a:noFill/>
          <a:ln w="9525">
            <a:noFill/>
            <a:miter lim="800000"/>
            <a:headEnd/>
            <a:tailEnd/>
          </a:ln>
        </p:spPr>
        <p:txBody>
          <a:bodyPr>
            <a:spAutoFit/>
          </a:bodyPr>
          <a:lstStyle/>
          <a:p>
            <a:r>
              <a:rPr lang="en-GB" sz="1800" b="1" dirty="0">
                <a:solidFill>
                  <a:schemeClr val="bg1"/>
                </a:solidFill>
                <a:latin typeface="Candara" pitchFamily="34" charset="0"/>
              </a:rPr>
              <a:t>Design is the fitting of </a:t>
            </a:r>
            <a:r>
              <a:rPr lang="en-GB" sz="1800" b="1" dirty="0" smtClean="0">
                <a:solidFill>
                  <a:schemeClr val="bg1"/>
                </a:solidFill>
                <a:latin typeface="Candara" pitchFamily="34" charset="0"/>
              </a:rPr>
              <a:t>forest harvesting  </a:t>
            </a:r>
            <a:r>
              <a:rPr lang="en-GB" sz="1800" b="1" dirty="0">
                <a:solidFill>
                  <a:schemeClr val="bg1"/>
                </a:solidFill>
                <a:latin typeface="Candara" pitchFamily="34" charset="0"/>
              </a:rPr>
              <a:t>into the landscape using recognised concepts and principles to make them aesthetically acceptable.</a:t>
            </a:r>
          </a:p>
        </p:txBody>
      </p:sp>
      <p:sp>
        <p:nvSpPr>
          <p:cNvPr id="5127" name="Text Box 14"/>
          <p:cNvSpPr txBox="1">
            <a:spLocks noChangeArrowheads="1"/>
          </p:cNvSpPr>
          <p:nvPr/>
        </p:nvSpPr>
        <p:spPr bwMode="auto">
          <a:xfrm>
            <a:off x="611560" y="4509120"/>
            <a:ext cx="1295400" cy="336550"/>
          </a:xfrm>
          <a:prstGeom prst="rect">
            <a:avLst/>
          </a:prstGeom>
          <a:noFill/>
          <a:ln w="9525">
            <a:noFill/>
            <a:miter lim="800000"/>
            <a:headEnd/>
            <a:tailEnd/>
          </a:ln>
        </p:spPr>
        <p:txBody>
          <a:bodyPr>
            <a:spAutoFit/>
          </a:bodyPr>
          <a:lstStyle/>
          <a:p>
            <a:pPr>
              <a:spcBef>
                <a:spcPct val="50000"/>
              </a:spcBef>
            </a:pPr>
            <a:r>
              <a:rPr lang="en-GB" sz="1600" b="1" dirty="0">
                <a:solidFill>
                  <a:srgbClr val="FFC081"/>
                </a:solidFill>
              </a:rPr>
              <a:t> </a:t>
            </a:r>
            <a:r>
              <a:rPr lang="en-GB" sz="1200" b="1" dirty="0">
                <a:solidFill>
                  <a:srgbClr val="002060"/>
                </a:solidFill>
                <a:latin typeface="Candara" pitchFamily="34" charset="0"/>
              </a:rPr>
              <a:t>PAR -1.49</a:t>
            </a:r>
          </a:p>
        </p:txBody>
      </p:sp>
      <p:sp>
        <p:nvSpPr>
          <p:cNvPr id="5128" name="Text Box 15"/>
          <p:cNvSpPr txBox="1">
            <a:spLocks noChangeArrowheads="1"/>
          </p:cNvSpPr>
          <p:nvPr/>
        </p:nvSpPr>
        <p:spPr bwMode="auto">
          <a:xfrm>
            <a:off x="5940152" y="620688"/>
            <a:ext cx="1066800" cy="307777"/>
          </a:xfrm>
          <a:prstGeom prst="rect">
            <a:avLst/>
          </a:prstGeom>
          <a:noFill/>
          <a:ln w="9525">
            <a:noFill/>
            <a:miter lim="800000"/>
            <a:headEnd/>
            <a:tailEnd/>
          </a:ln>
        </p:spPr>
        <p:txBody>
          <a:bodyPr>
            <a:spAutoFit/>
          </a:bodyPr>
          <a:lstStyle/>
          <a:p>
            <a:pPr>
              <a:spcBef>
                <a:spcPct val="50000"/>
              </a:spcBef>
            </a:pPr>
            <a:r>
              <a:rPr lang="en-GB" sz="1400" b="1" dirty="0" smtClean="0">
                <a:solidFill>
                  <a:schemeClr val="accent6">
                    <a:lumMod val="50000"/>
                  </a:schemeClr>
                </a:solidFill>
                <a:latin typeface="Candara" pitchFamily="34" charset="0"/>
              </a:rPr>
              <a:t>PAR -.41</a:t>
            </a:r>
            <a:endParaRPr lang="en-GB" sz="1400" b="1" dirty="0">
              <a:solidFill>
                <a:schemeClr val="accent6">
                  <a:lumMod val="50000"/>
                </a:schemeClr>
              </a:solidFill>
              <a:latin typeface="Candara" pitchFamily="34" charset="0"/>
            </a:endParaRPr>
          </a:p>
        </p:txBody>
      </p:sp>
      <p:sp>
        <p:nvSpPr>
          <p:cNvPr id="5129" name="Text Box 17"/>
          <p:cNvSpPr txBox="1">
            <a:spLocks noChangeArrowheads="1"/>
          </p:cNvSpPr>
          <p:nvPr/>
        </p:nvSpPr>
        <p:spPr bwMode="auto">
          <a:xfrm>
            <a:off x="5715000" y="2286000"/>
            <a:ext cx="685800" cy="304800"/>
          </a:xfrm>
          <a:prstGeom prst="rect">
            <a:avLst/>
          </a:prstGeom>
          <a:noFill/>
          <a:ln w="12700">
            <a:noFill/>
            <a:miter lim="800000"/>
            <a:headEnd/>
            <a:tailEnd/>
          </a:ln>
        </p:spPr>
        <p:txBody>
          <a:bodyPr>
            <a:spAutoFit/>
          </a:bodyPr>
          <a:lstStyle/>
          <a:p>
            <a:pPr>
              <a:spcBef>
                <a:spcPct val="50000"/>
              </a:spcBef>
            </a:pPr>
            <a:r>
              <a:rPr lang="en-GB" sz="1400" b="1">
                <a:solidFill>
                  <a:srgbClr val="FFC081"/>
                </a:solidFill>
              </a:rPr>
              <a:t>34 ha</a:t>
            </a:r>
          </a:p>
        </p:txBody>
      </p:sp>
      <p:sp>
        <p:nvSpPr>
          <p:cNvPr id="5130" name="Text Box 18"/>
          <p:cNvSpPr txBox="1">
            <a:spLocks noChangeArrowheads="1"/>
          </p:cNvSpPr>
          <p:nvPr/>
        </p:nvSpPr>
        <p:spPr bwMode="auto">
          <a:xfrm>
            <a:off x="3048000" y="6172200"/>
            <a:ext cx="990600" cy="304800"/>
          </a:xfrm>
          <a:prstGeom prst="rect">
            <a:avLst/>
          </a:prstGeom>
          <a:noFill/>
          <a:ln w="12700">
            <a:noFill/>
            <a:miter lim="800000"/>
            <a:headEnd/>
            <a:tailEnd/>
          </a:ln>
        </p:spPr>
        <p:txBody>
          <a:bodyPr>
            <a:spAutoFit/>
          </a:bodyPr>
          <a:lstStyle/>
          <a:p>
            <a:pPr>
              <a:spcBef>
                <a:spcPct val="50000"/>
              </a:spcBef>
            </a:pPr>
            <a:r>
              <a:rPr lang="en-GB" sz="1400" b="1">
                <a:solidFill>
                  <a:srgbClr val="FFC081"/>
                </a:solidFill>
              </a:rPr>
              <a:t>29 Ha</a:t>
            </a:r>
          </a:p>
        </p:txBody>
      </p:sp>
      <p:sp>
        <p:nvSpPr>
          <p:cNvPr id="5131" name="Text Box 93"/>
          <p:cNvSpPr txBox="1">
            <a:spLocks noChangeArrowheads="1"/>
          </p:cNvSpPr>
          <p:nvPr/>
        </p:nvSpPr>
        <p:spPr bwMode="auto">
          <a:xfrm>
            <a:off x="685800" y="914400"/>
            <a:ext cx="4495800" cy="646331"/>
          </a:xfrm>
          <a:prstGeom prst="rect">
            <a:avLst/>
          </a:prstGeom>
          <a:noFill/>
          <a:ln w="9525">
            <a:noFill/>
            <a:miter lim="800000"/>
            <a:headEnd/>
            <a:tailEnd/>
          </a:ln>
        </p:spPr>
        <p:txBody>
          <a:bodyPr>
            <a:spAutoFit/>
          </a:bodyPr>
          <a:lstStyle/>
          <a:p>
            <a:pPr>
              <a:spcBef>
                <a:spcPct val="50000"/>
              </a:spcBef>
            </a:pPr>
            <a:r>
              <a:rPr lang="en-GB" sz="1800" b="1" dirty="0">
                <a:solidFill>
                  <a:schemeClr val="bg1"/>
                </a:solidFill>
                <a:latin typeface="Candara" pitchFamily="34" charset="0"/>
              </a:rPr>
              <a:t>The better the design the greater the Public Acceptance.</a:t>
            </a:r>
          </a:p>
        </p:txBody>
      </p:sp>
      <p:sp>
        <p:nvSpPr>
          <p:cNvPr id="5132" name="Text Box 94"/>
          <p:cNvSpPr txBox="1">
            <a:spLocks noChangeArrowheads="1"/>
          </p:cNvSpPr>
          <p:nvPr/>
        </p:nvSpPr>
        <p:spPr bwMode="auto">
          <a:xfrm>
            <a:off x="3124200" y="4343400"/>
            <a:ext cx="609600" cy="307777"/>
          </a:xfrm>
          <a:prstGeom prst="rect">
            <a:avLst/>
          </a:prstGeom>
          <a:noFill/>
          <a:ln w="9525">
            <a:noFill/>
            <a:miter lim="800000"/>
            <a:headEnd/>
            <a:tailEnd/>
          </a:ln>
        </p:spPr>
        <p:txBody>
          <a:bodyPr>
            <a:spAutoFit/>
          </a:bodyPr>
          <a:lstStyle/>
          <a:p>
            <a:pPr algn="ctr">
              <a:spcBef>
                <a:spcPct val="50000"/>
              </a:spcBef>
            </a:pPr>
            <a:r>
              <a:rPr lang="en-GB" sz="1400" b="1" dirty="0">
                <a:solidFill>
                  <a:srgbClr val="002060"/>
                </a:solidFill>
              </a:rPr>
              <a:t>MM</a:t>
            </a:r>
          </a:p>
        </p:txBody>
      </p:sp>
      <p:sp>
        <p:nvSpPr>
          <p:cNvPr id="5133" name="Text Box 95"/>
          <p:cNvSpPr txBox="1">
            <a:spLocks noChangeArrowheads="1"/>
          </p:cNvSpPr>
          <p:nvPr/>
        </p:nvSpPr>
        <p:spPr bwMode="auto">
          <a:xfrm>
            <a:off x="8153400" y="457200"/>
            <a:ext cx="609600" cy="336550"/>
          </a:xfrm>
          <a:prstGeom prst="rect">
            <a:avLst/>
          </a:prstGeom>
          <a:noFill/>
          <a:ln w="9525">
            <a:noFill/>
            <a:miter lim="800000"/>
            <a:headEnd/>
            <a:tailEnd/>
          </a:ln>
        </p:spPr>
        <p:txBody>
          <a:bodyPr>
            <a:spAutoFit/>
          </a:bodyPr>
          <a:lstStyle/>
          <a:p>
            <a:pPr algn="ctr">
              <a:spcBef>
                <a:spcPct val="50000"/>
              </a:spcBef>
            </a:pPr>
            <a:r>
              <a:rPr lang="en-GB" sz="1600" b="1">
                <a:solidFill>
                  <a:srgbClr val="FFC081"/>
                </a:solidFill>
              </a:rPr>
              <a:t>M</a:t>
            </a:r>
          </a:p>
        </p:txBody>
      </p:sp>
      <p:sp>
        <p:nvSpPr>
          <p:cNvPr id="5134" name="TextBox 86"/>
          <p:cNvSpPr txBox="1">
            <a:spLocks noChangeArrowheads="1"/>
          </p:cNvSpPr>
          <p:nvPr/>
        </p:nvSpPr>
        <p:spPr bwMode="auto">
          <a:xfrm>
            <a:off x="7278688" y="2274888"/>
            <a:ext cx="1531937" cy="307777"/>
          </a:xfrm>
          <a:prstGeom prst="rect">
            <a:avLst/>
          </a:prstGeom>
          <a:noFill/>
          <a:ln w="9525">
            <a:noFill/>
            <a:miter lim="800000"/>
            <a:headEnd/>
            <a:tailEnd/>
          </a:ln>
        </p:spPr>
        <p:txBody>
          <a:bodyPr>
            <a:spAutoFit/>
          </a:bodyPr>
          <a:lstStyle/>
          <a:p>
            <a:r>
              <a:rPr lang="en-CA" sz="1400" dirty="0">
                <a:solidFill>
                  <a:schemeClr val="bg1"/>
                </a:solidFill>
                <a:latin typeface="Candara" pitchFamily="34" charset="0"/>
              </a:rPr>
              <a:t>Good Design</a:t>
            </a:r>
          </a:p>
        </p:txBody>
      </p:sp>
      <p:sp>
        <p:nvSpPr>
          <p:cNvPr id="5135" name="TextBox 87"/>
          <p:cNvSpPr txBox="1">
            <a:spLocks noChangeArrowheads="1"/>
          </p:cNvSpPr>
          <p:nvPr/>
        </p:nvSpPr>
        <p:spPr bwMode="auto">
          <a:xfrm>
            <a:off x="457200" y="6196013"/>
            <a:ext cx="1447800" cy="307777"/>
          </a:xfrm>
          <a:prstGeom prst="rect">
            <a:avLst/>
          </a:prstGeom>
          <a:noFill/>
          <a:ln w="9525">
            <a:noFill/>
            <a:miter lim="800000"/>
            <a:headEnd/>
            <a:tailEnd/>
          </a:ln>
        </p:spPr>
        <p:txBody>
          <a:bodyPr>
            <a:spAutoFit/>
          </a:bodyPr>
          <a:lstStyle/>
          <a:p>
            <a:r>
              <a:rPr lang="en-CA" sz="1400" dirty="0">
                <a:solidFill>
                  <a:schemeClr val="bg1"/>
                </a:solidFill>
                <a:latin typeface="Candara" pitchFamily="34" charset="0"/>
              </a:rPr>
              <a:t>Poor Design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Square Block"/>
          <p:cNvPicPr>
            <a:picLocks noChangeAspect="1" noChangeArrowheads="1"/>
          </p:cNvPicPr>
          <p:nvPr/>
        </p:nvPicPr>
        <p:blipFill>
          <a:blip r:embed="rId2" cstate="print"/>
          <a:srcRect/>
          <a:stretch>
            <a:fillRect/>
          </a:stretch>
        </p:blipFill>
        <p:spPr bwMode="auto">
          <a:xfrm>
            <a:off x="568325" y="1524000"/>
            <a:ext cx="3698875" cy="1371600"/>
          </a:xfrm>
          <a:prstGeom prst="rect">
            <a:avLst/>
          </a:prstGeom>
          <a:noFill/>
          <a:ln w="9525">
            <a:solidFill>
              <a:srgbClr val="FFC081"/>
            </a:solidFill>
            <a:miter lim="800000"/>
            <a:headEnd/>
            <a:tailEnd/>
          </a:ln>
        </p:spPr>
      </p:pic>
      <p:pic>
        <p:nvPicPr>
          <p:cNvPr id="63491" name="Picture 3" descr="Contoured Blk"/>
          <p:cNvPicPr>
            <a:picLocks noChangeAspect="1" noChangeArrowheads="1"/>
          </p:cNvPicPr>
          <p:nvPr/>
        </p:nvPicPr>
        <p:blipFill>
          <a:blip r:embed="rId3" cstate="print"/>
          <a:srcRect/>
          <a:stretch>
            <a:fillRect/>
          </a:stretch>
        </p:blipFill>
        <p:spPr bwMode="auto">
          <a:xfrm>
            <a:off x="4943475" y="3200400"/>
            <a:ext cx="3686175" cy="2308225"/>
          </a:xfrm>
          <a:prstGeom prst="rect">
            <a:avLst/>
          </a:prstGeom>
          <a:noFill/>
          <a:ln w="9525">
            <a:solidFill>
              <a:srgbClr val="FFC081"/>
            </a:solidFill>
            <a:miter lim="800000"/>
            <a:headEnd/>
            <a:tailEnd/>
          </a:ln>
        </p:spPr>
      </p:pic>
      <p:pic>
        <p:nvPicPr>
          <p:cNvPr id="63492" name="Picture 4" descr="Contoured Block"/>
          <p:cNvPicPr>
            <a:picLocks noChangeAspect="1" noChangeArrowheads="1"/>
          </p:cNvPicPr>
          <p:nvPr/>
        </p:nvPicPr>
        <p:blipFill>
          <a:blip r:embed="rId4" cstate="print"/>
          <a:srcRect/>
          <a:stretch>
            <a:fillRect/>
          </a:stretch>
        </p:blipFill>
        <p:spPr bwMode="auto">
          <a:xfrm>
            <a:off x="4930775" y="1524000"/>
            <a:ext cx="3698875" cy="1355725"/>
          </a:xfrm>
          <a:prstGeom prst="rect">
            <a:avLst/>
          </a:prstGeom>
          <a:noFill/>
          <a:ln w="9525">
            <a:solidFill>
              <a:srgbClr val="FFC081"/>
            </a:solidFill>
            <a:miter lim="800000"/>
            <a:headEnd/>
            <a:tailEnd/>
          </a:ln>
        </p:spPr>
      </p:pic>
      <p:sp>
        <p:nvSpPr>
          <p:cNvPr id="165893" name="Text Box 5"/>
          <p:cNvSpPr txBox="1">
            <a:spLocks noChangeArrowheads="1"/>
          </p:cNvSpPr>
          <p:nvPr/>
        </p:nvSpPr>
        <p:spPr bwMode="auto">
          <a:xfrm>
            <a:off x="533400" y="533400"/>
            <a:ext cx="8077200" cy="641350"/>
          </a:xfrm>
          <a:prstGeom prst="rect">
            <a:avLst/>
          </a:prstGeom>
          <a:noFill/>
          <a:ln w="9525">
            <a:noFill/>
            <a:miter lim="800000"/>
            <a:headEnd/>
            <a:tailEnd/>
          </a:ln>
          <a:effectLst/>
        </p:spPr>
        <p:txBody>
          <a:bodyPr>
            <a:spAutoFit/>
          </a:bodyPr>
          <a:lstStyle/>
          <a:p>
            <a:pPr algn="ctr" eaLnBrk="0" hangingPunct="0">
              <a:spcBef>
                <a:spcPct val="50000"/>
              </a:spcBef>
              <a:defRPr/>
            </a:pPr>
            <a:r>
              <a:rPr lang="en-GB" sz="3600" b="1">
                <a:solidFill>
                  <a:srgbClr val="FFCC00"/>
                </a:solidFill>
                <a:effectLst>
                  <a:outerShdw blurRad="38100" dist="38100" dir="2700000" algn="tl">
                    <a:srgbClr val="000000"/>
                  </a:outerShdw>
                </a:effectLst>
                <a:latin typeface="Times New Roman" pitchFamily="18" charset="0"/>
                <a:cs typeface="+mn-cs"/>
              </a:rPr>
              <a:t>Opening Shape is Important</a:t>
            </a:r>
          </a:p>
        </p:txBody>
      </p:sp>
      <p:sp>
        <p:nvSpPr>
          <p:cNvPr id="63494" name="Text Box 6"/>
          <p:cNvSpPr txBox="1">
            <a:spLocks noChangeArrowheads="1"/>
          </p:cNvSpPr>
          <p:nvPr/>
        </p:nvSpPr>
        <p:spPr bwMode="auto">
          <a:xfrm>
            <a:off x="4953000" y="5638800"/>
            <a:ext cx="3723456" cy="641350"/>
          </a:xfrm>
          <a:prstGeom prst="rect">
            <a:avLst/>
          </a:prstGeom>
          <a:noFill/>
          <a:ln w="9525">
            <a:noFill/>
            <a:miter lim="800000"/>
            <a:headEnd/>
            <a:tailEnd/>
          </a:ln>
        </p:spPr>
        <p:txBody>
          <a:bodyPr wrap="square">
            <a:spAutoFit/>
          </a:bodyPr>
          <a:lstStyle/>
          <a:p>
            <a:pPr algn="ctr" eaLnBrk="0" hangingPunct="0">
              <a:spcBef>
                <a:spcPct val="50000"/>
              </a:spcBef>
            </a:pPr>
            <a:r>
              <a:rPr lang="en-GB" sz="1800" b="1" dirty="0">
                <a:solidFill>
                  <a:srgbClr val="FFCC00"/>
                </a:solidFill>
                <a:latin typeface="Arial" charset="0"/>
              </a:rPr>
              <a:t>Interlocking </a:t>
            </a:r>
            <a:r>
              <a:rPr lang="en-GB" sz="1800" b="1" dirty="0" smtClean="0">
                <a:solidFill>
                  <a:srgbClr val="FFCC00"/>
                </a:solidFill>
                <a:latin typeface="Arial" charset="0"/>
              </a:rPr>
              <a:t>curve-linear shapes </a:t>
            </a:r>
            <a:r>
              <a:rPr lang="en-GB" sz="1800" b="1" dirty="0" smtClean="0">
                <a:solidFill>
                  <a:srgbClr val="FF0000"/>
                </a:solidFill>
                <a:latin typeface="Arial" charset="0"/>
              </a:rPr>
              <a:t>Preferred</a:t>
            </a:r>
            <a:endParaRPr lang="en-GB" sz="1800" b="1" dirty="0">
              <a:solidFill>
                <a:srgbClr val="FF0000"/>
              </a:solidFill>
              <a:latin typeface="Arial" charset="0"/>
            </a:endParaRPr>
          </a:p>
        </p:txBody>
      </p:sp>
      <p:sp>
        <p:nvSpPr>
          <p:cNvPr id="63495" name="Text Box 7"/>
          <p:cNvSpPr txBox="1">
            <a:spLocks noChangeArrowheads="1"/>
          </p:cNvSpPr>
          <p:nvPr/>
        </p:nvSpPr>
        <p:spPr bwMode="auto">
          <a:xfrm>
            <a:off x="685800" y="5638800"/>
            <a:ext cx="3429000" cy="641350"/>
          </a:xfrm>
          <a:prstGeom prst="rect">
            <a:avLst/>
          </a:prstGeom>
          <a:noFill/>
          <a:ln w="9525">
            <a:noFill/>
            <a:miter lim="800000"/>
            <a:headEnd/>
            <a:tailEnd/>
          </a:ln>
        </p:spPr>
        <p:txBody>
          <a:bodyPr>
            <a:spAutoFit/>
          </a:bodyPr>
          <a:lstStyle/>
          <a:p>
            <a:pPr algn="ctr" eaLnBrk="0" hangingPunct="0">
              <a:spcBef>
                <a:spcPct val="50000"/>
              </a:spcBef>
            </a:pPr>
            <a:r>
              <a:rPr lang="en-GB" sz="1800" b="1">
                <a:solidFill>
                  <a:srgbClr val="FFCC00"/>
                </a:solidFill>
                <a:latin typeface="Arial" charset="0"/>
              </a:rPr>
              <a:t>Geometric angular shapes</a:t>
            </a:r>
            <a:r>
              <a:rPr lang="en-GB" sz="1800" b="1">
                <a:solidFill>
                  <a:srgbClr val="FF3300"/>
                </a:solidFill>
                <a:latin typeface="Arial" charset="0"/>
              </a:rPr>
              <a:t> </a:t>
            </a:r>
            <a:r>
              <a:rPr lang="en-GB" sz="1800" b="1">
                <a:solidFill>
                  <a:srgbClr val="FF0000"/>
                </a:solidFill>
                <a:latin typeface="Arial" charset="0"/>
              </a:rPr>
              <a:t>Not Preferred</a:t>
            </a:r>
          </a:p>
        </p:txBody>
      </p:sp>
      <p:pic>
        <p:nvPicPr>
          <p:cNvPr id="63496" name="Picture 8" descr="Square Blk"/>
          <p:cNvPicPr>
            <a:picLocks noChangeAspect="1" noChangeArrowheads="1"/>
          </p:cNvPicPr>
          <p:nvPr/>
        </p:nvPicPr>
        <p:blipFill>
          <a:blip r:embed="rId5" cstate="print"/>
          <a:srcRect/>
          <a:stretch>
            <a:fillRect/>
          </a:stretch>
        </p:blipFill>
        <p:spPr bwMode="auto">
          <a:xfrm>
            <a:off x="609600" y="3200400"/>
            <a:ext cx="3662363" cy="2286000"/>
          </a:xfrm>
          <a:prstGeom prst="rect">
            <a:avLst/>
          </a:prstGeom>
          <a:noFill/>
          <a:ln w="9525">
            <a:solidFill>
              <a:srgbClr val="FFC081"/>
            </a:solid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CA" sz="3600" smtClean="0">
                <a:solidFill>
                  <a:schemeClr val="bg1"/>
                </a:solidFill>
                <a:latin typeface="Candara" pitchFamily="34" charset="0"/>
              </a:rPr>
              <a:t>Cutblock shape</a:t>
            </a:r>
          </a:p>
        </p:txBody>
      </p:sp>
      <p:sp>
        <p:nvSpPr>
          <p:cNvPr id="64515" name="Rectangle 3"/>
          <p:cNvSpPr>
            <a:spLocks noGrp="1" noChangeArrowheads="1"/>
          </p:cNvSpPr>
          <p:nvPr>
            <p:ph type="body" sz="half" idx="1"/>
          </p:nvPr>
        </p:nvSpPr>
        <p:spPr>
          <a:xfrm>
            <a:off x="179388" y="1600200"/>
            <a:ext cx="4038600" cy="4525963"/>
          </a:xfrm>
        </p:spPr>
        <p:txBody>
          <a:bodyPr/>
          <a:lstStyle/>
          <a:p>
            <a:pPr eaLnBrk="1" hangingPunct="1"/>
            <a:r>
              <a:rPr lang="en-CA" sz="2000" dirty="0" smtClean="0">
                <a:latin typeface="Candara" pitchFamily="34" charset="0"/>
              </a:rPr>
              <a:t>benefits from large sweeping curvilinear shapes</a:t>
            </a:r>
          </a:p>
          <a:p>
            <a:pPr eaLnBrk="1" hangingPunct="1"/>
            <a:endParaRPr lang="en-CA" sz="2000" dirty="0" smtClean="0">
              <a:latin typeface="Candara" pitchFamily="34" charset="0"/>
            </a:endParaRPr>
          </a:p>
          <a:p>
            <a:pPr eaLnBrk="1" hangingPunct="1"/>
            <a:r>
              <a:rPr lang="en-CA" sz="2000" dirty="0" smtClean="0">
                <a:latin typeface="Candara" pitchFamily="34" charset="0"/>
              </a:rPr>
              <a:t>Avoid unnatural straight block boundaries &amp; angular corners</a:t>
            </a:r>
          </a:p>
        </p:txBody>
      </p:sp>
      <p:pic>
        <p:nvPicPr>
          <p:cNvPr id="64516" name="Picture 4" descr="Hwy19 NICC M VQO with design"/>
          <p:cNvPicPr>
            <a:picLocks noGrp="1" noChangeAspect="1" noChangeArrowheads="1"/>
          </p:cNvPicPr>
          <p:nvPr>
            <p:ph sz="half" idx="2"/>
          </p:nvPr>
        </p:nvPicPr>
        <p:blipFill>
          <a:blip r:embed="rId2" cstate="print"/>
          <a:srcRect/>
          <a:stretch>
            <a:fillRect/>
          </a:stretch>
        </p:blipFill>
        <p:spPr>
          <a:xfrm>
            <a:off x="3924300" y="1700213"/>
            <a:ext cx="4762500" cy="3571875"/>
          </a:xfrm>
        </p:spPr>
      </p:pic>
      <p:sp>
        <p:nvSpPr>
          <p:cNvPr id="64517" name="Text Box 6"/>
          <p:cNvSpPr txBox="1">
            <a:spLocks noChangeArrowheads="1"/>
          </p:cNvSpPr>
          <p:nvPr/>
        </p:nvSpPr>
        <p:spPr bwMode="auto">
          <a:xfrm>
            <a:off x="3492500" y="5589588"/>
            <a:ext cx="5400675" cy="366712"/>
          </a:xfrm>
          <a:prstGeom prst="rect">
            <a:avLst/>
          </a:prstGeom>
          <a:noFill/>
          <a:ln w="9525">
            <a:noFill/>
            <a:miter lim="800000"/>
            <a:headEnd/>
            <a:tailEnd/>
          </a:ln>
        </p:spPr>
        <p:txBody>
          <a:bodyPr>
            <a:spAutoFit/>
          </a:bodyPr>
          <a:lstStyle/>
          <a:p>
            <a:pPr>
              <a:spcBef>
                <a:spcPct val="50000"/>
              </a:spcBef>
            </a:pPr>
            <a:endParaRPr lang="en-US" sz="1800"/>
          </a:p>
        </p:txBody>
      </p:sp>
      <p:sp>
        <p:nvSpPr>
          <p:cNvPr id="64518" name="Text Box 7"/>
          <p:cNvSpPr txBox="1">
            <a:spLocks noChangeArrowheads="1"/>
          </p:cNvSpPr>
          <p:nvPr/>
        </p:nvSpPr>
        <p:spPr bwMode="auto">
          <a:xfrm>
            <a:off x="3708400" y="5516563"/>
            <a:ext cx="5435600" cy="366712"/>
          </a:xfrm>
          <a:prstGeom prst="rect">
            <a:avLst/>
          </a:prstGeom>
          <a:noFill/>
          <a:ln w="9525">
            <a:noFill/>
            <a:miter lim="800000"/>
            <a:headEnd/>
            <a:tailEnd/>
          </a:ln>
        </p:spPr>
        <p:txBody>
          <a:bodyPr>
            <a:spAutoFit/>
          </a:bodyPr>
          <a:lstStyle/>
          <a:p>
            <a:pPr algn="ctr">
              <a:spcBef>
                <a:spcPct val="50000"/>
              </a:spcBef>
            </a:pPr>
            <a:r>
              <a:rPr lang="en-CA" sz="1800">
                <a:solidFill>
                  <a:schemeClr val="bg1"/>
                </a:solidFill>
                <a:latin typeface="Candara" pitchFamily="34" charset="0"/>
              </a:rPr>
              <a:t>North Island Highway 19,  NICC Forest District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762000" y="381000"/>
            <a:ext cx="7696200" cy="1066800"/>
          </a:xfrm>
          <a:prstGeom prst="rect">
            <a:avLst/>
          </a:prstGeom>
          <a:noFill/>
          <a:ln w="12700">
            <a:noFill/>
            <a:miter lim="800000"/>
            <a:headEnd/>
            <a:tailEnd/>
          </a:ln>
          <a:effectLst/>
        </p:spPr>
        <p:txBody>
          <a:bodyPr lIns="90488" tIns="44450" rIns="90488" bIns="44450" anchor="b"/>
          <a:lstStyle/>
          <a:p>
            <a:pPr algn="ctr">
              <a:buSzPct val="110000"/>
              <a:buFont typeface="Monotype Sorts" pitchFamily="2" charset="2"/>
              <a:buNone/>
              <a:defRPr/>
            </a:pPr>
            <a:r>
              <a:rPr lang="en-GB" sz="3600" b="1">
                <a:solidFill>
                  <a:srgbClr val="FFCC00"/>
                </a:solidFill>
                <a:effectLst>
                  <a:outerShdw blurRad="38100" dist="38100" dir="2700000" algn="tl">
                    <a:srgbClr val="000000"/>
                  </a:outerShdw>
                </a:effectLst>
                <a:latin typeface="Times New Roman" pitchFamily="18" charset="0"/>
                <a:cs typeface="+mn-cs"/>
              </a:rPr>
              <a:t>Edge Treatment</a:t>
            </a:r>
            <a:r>
              <a:rPr lang="en-GB" sz="3600" b="1">
                <a:solidFill>
                  <a:srgbClr val="FFC081"/>
                </a:solidFill>
                <a:effectLst>
                  <a:outerShdw blurRad="38100" dist="38100" dir="2700000" algn="tl">
                    <a:srgbClr val="000000"/>
                  </a:outerShdw>
                </a:effectLst>
                <a:latin typeface="Times New Roman" pitchFamily="18" charset="0"/>
                <a:cs typeface="+mn-cs"/>
              </a:rPr>
              <a:t>  </a:t>
            </a:r>
          </a:p>
        </p:txBody>
      </p:sp>
      <p:pic>
        <p:nvPicPr>
          <p:cNvPr id="65539" name="Picture 3" descr="DSCN1015"/>
          <p:cNvPicPr>
            <a:picLocks noChangeAspect="1" noChangeArrowheads="1"/>
          </p:cNvPicPr>
          <p:nvPr/>
        </p:nvPicPr>
        <p:blipFill>
          <a:blip r:embed="rId2" cstate="print"/>
          <a:srcRect/>
          <a:stretch>
            <a:fillRect/>
          </a:stretch>
        </p:blipFill>
        <p:spPr bwMode="auto">
          <a:xfrm>
            <a:off x="4953000" y="2209800"/>
            <a:ext cx="3733800" cy="2438400"/>
          </a:xfrm>
          <a:prstGeom prst="rect">
            <a:avLst/>
          </a:prstGeom>
          <a:noFill/>
          <a:ln w="9525">
            <a:solidFill>
              <a:srgbClr val="FFC081"/>
            </a:solidFill>
            <a:miter lim="800000"/>
            <a:headEnd/>
            <a:tailEnd/>
          </a:ln>
        </p:spPr>
      </p:pic>
      <p:sp>
        <p:nvSpPr>
          <p:cNvPr id="65540" name="Text Box 5"/>
          <p:cNvSpPr txBox="1">
            <a:spLocks noChangeArrowheads="1"/>
          </p:cNvSpPr>
          <p:nvPr/>
        </p:nvSpPr>
        <p:spPr bwMode="auto">
          <a:xfrm>
            <a:off x="381000" y="4800600"/>
            <a:ext cx="3613150" cy="366713"/>
          </a:xfrm>
          <a:prstGeom prst="rect">
            <a:avLst/>
          </a:prstGeom>
          <a:noFill/>
          <a:ln w="9525">
            <a:noFill/>
            <a:miter lim="800000"/>
            <a:headEnd/>
            <a:tailEnd/>
          </a:ln>
        </p:spPr>
        <p:txBody>
          <a:bodyPr wrap="none">
            <a:spAutoFit/>
          </a:bodyPr>
          <a:lstStyle/>
          <a:p>
            <a:pPr eaLnBrk="0" hangingPunct="0"/>
            <a:r>
              <a:rPr lang="en-GB" sz="1800" b="1">
                <a:solidFill>
                  <a:srgbClr val="FF3300"/>
                </a:solidFill>
                <a:latin typeface="Arial" charset="0"/>
              </a:rPr>
              <a:t>Harsh, straight line boundaries </a:t>
            </a:r>
          </a:p>
        </p:txBody>
      </p:sp>
      <p:sp>
        <p:nvSpPr>
          <p:cNvPr id="65541" name="Text Box 6"/>
          <p:cNvSpPr txBox="1">
            <a:spLocks noChangeArrowheads="1"/>
          </p:cNvSpPr>
          <p:nvPr/>
        </p:nvSpPr>
        <p:spPr bwMode="auto">
          <a:xfrm>
            <a:off x="5004048" y="4797152"/>
            <a:ext cx="3583097" cy="369332"/>
          </a:xfrm>
          <a:prstGeom prst="rect">
            <a:avLst/>
          </a:prstGeom>
          <a:noFill/>
          <a:ln w="9525">
            <a:noFill/>
            <a:miter lim="800000"/>
            <a:headEnd/>
            <a:tailEnd/>
          </a:ln>
        </p:spPr>
        <p:txBody>
          <a:bodyPr wrap="none">
            <a:spAutoFit/>
          </a:bodyPr>
          <a:lstStyle/>
          <a:p>
            <a:pPr algn="ctr" eaLnBrk="0" hangingPunct="0"/>
            <a:r>
              <a:rPr lang="en-GB" sz="1800" b="1" dirty="0">
                <a:solidFill>
                  <a:srgbClr val="33CC33"/>
                </a:solidFill>
                <a:latin typeface="Arial" charset="0"/>
              </a:rPr>
              <a:t>Softer,  </a:t>
            </a:r>
            <a:r>
              <a:rPr lang="en-GB" sz="1800" b="1" dirty="0" smtClean="0">
                <a:solidFill>
                  <a:srgbClr val="33CC33"/>
                </a:solidFill>
                <a:latin typeface="Arial" charset="0"/>
              </a:rPr>
              <a:t>rounded, graded </a:t>
            </a:r>
            <a:r>
              <a:rPr lang="en-GB" sz="1800" b="1" dirty="0">
                <a:solidFill>
                  <a:srgbClr val="33CC33"/>
                </a:solidFill>
                <a:latin typeface="Arial" charset="0"/>
              </a:rPr>
              <a:t>edges</a:t>
            </a:r>
          </a:p>
        </p:txBody>
      </p:sp>
      <p:sp>
        <p:nvSpPr>
          <p:cNvPr id="65542" name="Text Box 7"/>
          <p:cNvSpPr txBox="1">
            <a:spLocks noChangeArrowheads="1"/>
          </p:cNvSpPr>
          <p:nvPr/>
        </p:nvSpPr>
        <p:spPr bwMode="auto">
          <a:xfrm>
            <a:off x="4876800" y="1676400"/>
            <a:ext cx="1981200" cy="366713"/>
          </a:xfrm>
          <a:prstGeom prst="rect">
            <a:avLst/>
          </a:prstGeom>
          <a:noFill/>
          <a:ln w="9525">
            <a:noFill/>
            <a:miter lim="800000"/>
            <a:headEnd/>
            <a:tailEnd/>
          </a:ln>
        </p:spPr>
        <p:txBody>
          <a:bodyPr>
            <a:spAutoFit/>
          </a:bodyPr>
          <a:lstStyle/>
          <a:p>
            <a:pPr eaLnBrk="0" hangingPunct="0">
              <a:spcBef>
                <a:spcPct val="50000"/>
              </a:spcBef>
            </a:pPr>
            <a:r>
              <a:rPr lang="en-GB" sz="1800" b="1">
                <a:solidFill>
                  <a:srgbClr val="33CC33"/>
                </a:solidFill>
                <a:latin typeface="Arial" charset="0"/>
              </a:rPr>
              <a:t>Preferred</a:t>
            </a:r>
          </a:p>
        </p:txBody>
      </p:sp>
      <p:sp>
        <p:nvSpPr>
          <p:cNvPr id="65543" name="Text Box 8"/>
          <p:cNvSpPr txBox="1">
            <a:spLocks noChangeArrowheads="1"/>
          </p:cNvSpPr>
          <p:nvPr/>
        </p:nvSpPr>
        <p:spPr bwMode="auto">
          <a:xfrm>
            <a:off x="457200" y="1690688"/>
            <a:ext cx="1981200" cy="366712"/>
          </a:xfrm>
          <a:prstGeom prst="rect">
            <a:avLst/>
          </a:prstGeom>
          <a:noFill/>
          <a:ln w="9525">
            <a:noFill/>
            <a:miter lim="800000"/>
            <a:headEnd/>
            <a:tailEnd/>
          </a:ln>
        </p:spPr>
        <p:txBody>
          <a:bodyPr>
            <a:spAutoFit/>
          </a:bodyPr>
          <a:lstStyle/>
          <a:p>
            <a:pPr eaLnBrk="0" hangingPunct="0">
              <a:spcBef>
                <a:spcPct val="50000"/>
              </a:spcBef>
            </a:pPr>
            <a:r>
              <a:rPr lang="en-GB" sz="1800" b="1">
                <a:solidFill>
                  <a:srgbClr val="FF3300"/>
                </a:solidFill>
                <a:latin typeface="Arial" charset="0"/>
              </a:rPr>
              <a:t>Not Preferred</a:t>
            </a:r>
          </a:p>
        </p:txBody>
      </p:sp>
      <p:pic>
        <p:nvPicPr>
          <p:cNvPr id="65544" name="Picture 9" descr="square block2"/>
          <p:cNvPicPr>
            <a:picLocks noChangeAspect="1" noChangeArrowheads="1"/>
          </p:cNvPicPr>
          <p:nvPr/>
        </p:nvPicPr>
        <p:blipFill>
          <a:blip r:embed="rId3" cstate="print"/>
          <a:srcRect/>
          <a:stretch>
            <a:fillRect/>
          </a:stretch>
        </p:blipFill>
        <p:spPr bwMode="auto">
          <a:xfrm>
            <a:off x="457200" y="2209800"/>
            <a:ext cx="3733800" cy="2463800"/>
          </a:xfrm>
          <a:prstGeom prst="rect">
            <a:avLst/>
          </a:prstGeom>
          <a:noFill/>
          <a:ln w="9525">
            <a:solidFill>
              <a:srgbClr val="FFC081"/>
            </a:solid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3"/>
          <p:cNvSpPr>
            <a:spLocks noChangeArrowheads="1"/>
          </p:cNvSpPr>
          <p:nvPr/>
        </p:nvSpPr>
        <p:spPr bwMode="auto">
          <a:xfrm>
            <a:off x="762000" y="228600"/>
            <a:ext cx="7696200" cy="1066800"/>
          </a:xfrm>
          <a:prstGeom prst="rect">
            <a:avLst/>
          </a:prstGeom>
          <a:noFill/>
          <a:ln w="12700">
            <a:noFill/>
            <a:miter lim="800000"/>
            <a:headEnd/>
            <a:tailEnd/>
          </a:ln>
          <a:effectLst/>
        </p:spPr>
        <p:txBody>
          <a:bodyPr lIns="90488" tIns="44450" rIns="90488" bIns="44450" anchor="b"/>
          <a:lstStyle/>
          <a:p>
            <a:pPr algn="ctr">
              <a:buSzPct val="110000"/>
              <a:buFont typeface="Monotype Sorts" pitchFamily="2" charset="2"/>
              <a:buNone/>
              <a:defRPr/>
            </a:pPr>
            <a:r>
              <a:rPr lang="en-GB" sz="3600" b="1">
                <a:solidFill>
                  <a:srgbClr val="FFCC00"/>
                </a:solidFill>
                <a:effectLst>
                  <a:outerShdw blurRad="38100" dist="38100" dir="2700000" algn="tl">
                    <a:srgbClr val="000000"/>
                  </a:outerShdw>
                </a:effectLst>
                <a:latin typeface="Times New Roman" pitchFamily="18" charset="0"/>
                <a:cs typeface="+mn-cs"/>
              </a:rPr>
              <a:t>Use of Screening</a:t>
            </a:r>
            <a:r>
              <a:rPr lang="en-GB" sz="3600" b="1">
                <a:solidFill>
                  <a:srgbClr val="FFC081"/>
                </a:solidFill>
                <a:effectLst>
                  <a:outerShdw blurRad="38100" dist="38100" dir="2700000" algn="tl">
                    <a:srgbClr val="000000"/>
                  </a:outerShdw>
                </a:effectLst>
                <a:latin typeface="Times New Roman" pitchFamily="18" charset="0"/>
                <a:cs typeface="+mn-cs"/>
              </a:rPr>
              <a:t> </a:t>
            </a:r>
          </a:p>
        </p:txBody>
      </p:sp>
      <p:pic>
        <p:nvPicPr>
          <p:cNvPr id="66563" name="Picture 4" descr="screen 1"/>
          <p:cNvPicPr>
            <a:picLocks noChangeAspect="1" noChangeArrowheads="1"/>
          </p:cNvPicPr>
          <p:nvPr/>
        </p:nvPicPr>
        <p:blipFill>
          <a:blip r:embed="rId2" cstate="print"/>
          <a:srcRect/>
          <a:stretch>
            <a:fillRect/>
          </a:stretch>
        </p:blipFill>
        <p:spPr bwMode="auto">
          <a:xfrm>
            <a:off x="533400" y="1908175"/>
            <a:ext cx="3657600" cy="2359025"/>
          </a:xfrm>
          <a:prstGeom prst="rect">
            <a:avLst/>
          </a:prstGeom>
          <a:noFill/>
          <a:ln w="9525">
            <a:solidFill>
              <a:srgbClr val="FFC081"/>
            </a:solidFill>
            <a:miter lim="800000"/>
            <a:headEnd/>
            <a:tailEnd/>
          </a:ln>
        </p:spPr>
      </p:pic>
      <p:pic>
        <p:nvPicPr>
          <p:cNvPr id="66564" name="Picture 5" descr="screen 2"/>
          <p:cNvPicPr>
            <a:picLocks noChangeAspect="1" noChangeArrowheads="1"/>
          </p:cNvPicPr>
          <p:nvPr/>
        </p:nvPicPr>
        <p:blipFill>
          <a:blip r:embed="rId3" cstate="print"/>
          <a:srcRect/>
          <a:stretch>
            <a:fillRect/>
          </a:stretch>
        </p:blipFill>
        <p:spPr bwMode="auto">
          <a:xfrm>
            <a:off x="4968875" y="1908175"/>
            <a:ext cx="3717925" cy="2359025"/>
          </a:xfrm>
          <a:prstGeom prst="rect">
            <a:avLst/>
          </a:prstGeom>
          <a:noFill/>
          <a:ln w="9525">
            <a:solidFill>
              <a:srgbClr val="FFC081"/>
            </a:solidFill>
            <a:miter lim="800000"/>
            <a:headEnd/>
            <a:tailEnd/>
          </a:ln>
        </p:spPr>
      </p:pic>
      <p:sp>
        <p:nvSpPr>
          <p:cNvPr id="66565" name="Text Box 6"/>
          <p:cNvSpPr txBox="1">
            <a:spLocks noChangeArrowheads="1"/>
          </p:cNvSpPr>
          <p:nvPr/>
        </p:nvSpPr>
        <p:spPr bwMode="auto">
          <a:xfrm>
            <a:off x="304800" y="4419600"/>
            <a:ext cx="4191000" cy="396875"/>
          </a:xfrm>
          <a:prstGeom prst="rect">
            <a:avLst/>
          </a:prstGeom>
          <a:noFill/>
          <a:ln w="9525">
            <a:noFill/>
            <a:miter lim="800000"/>
            <a:headEnd/>
            <a:tailEnd/>
          </a:ln>
        </p:spPr>
        <p:txBody>
          <a:bodyPr>
            <a:spAutoFit/>
          </a:bodyPr>
          <a:lstStyle/>
          <a:p>
            <a:pPr algn="ctr" eaLnBrk="0" hangingPunct="0">
              <a:spcBef>
                <a:spcPct val="50000"/>
              </a:spcBef>
            </a:pPr>
            <a:r>
              <a:rPr lang="en-GB" b="1">
                <a:solidFill>
                  <a:srgbClr val="FF3300"/>
                </a:solidFill>
                <a:latin typeface="Arial" charset="0"/>
              </a:rPr>
              <a:t>Thin and ineffective screening</a:t>
            </a:r>
          </a:p>
        </p:txBody>
      </p:sp>
      <p:sp>
        <p:nvSpPr>
          <p:cNvPr id="66566" name="Text Box 7"/>
          <p:cNvSpPr txBox="1">
            <a:spLocks noChangeArrowheads="1"/>
          </p:cNvSpPr>
          <p:nvPr/>
        </p:nvSpPr>
        <p:spPr bwMode="auto">
          <a:xfrm>
            <a:off x="5029200" y="4419600"/>
            <a:ext cx="3505200" cy="861774"/>
          </a:xfrm>
          <a:prstGeom prst="rect">
            <a:avLst/>
          </a:prstGeom>
          <a:noFill/>
          <a:ln w="9525">
            <a:noFill/>
            <a:miter lim="800000"/>
            <a:headEnd/>
            <a:tailEnd/>
          </a:ln>
        </p:spPr>
        <p:txBody>
          <a:bodyPr>
            <a:spAutoFit/>
          </a:bodyPr>
          <a:lstStyle/>
          <a:p>
            <a:pPr algn="ctr" eaLnBrk="0" hangingPunct="0">
              <a:spcBef>
                <a:spcPct val="50000"/>
              </a:spcBef>
            </a:pPr>
            <a:r>
              <a:rPr lang="en-GB" b="1" dirty="0">
                <a:solidFill>
                  <a:srgbClr val="33CC33"/>
                </a:solidFill>
                <a:latin typeface="Arial" charset="0"/>
              </a:rPr>
              <a:t>A better </a:t>
            </a:r>
            <a:r>
              <a:rPr lang="en-GB" b="1" dirty="0" smtClean="0">
                <a:solidFill>
                  <a:srgbClr val="33CC33"/>
                </a:solidFill>
                <a:latin typeface="Arial" charset="0"/>
              </a:rPr>
              <a:t>solution</a:t>
            </a:r>
          </a:p>
          <a:p>
            <a:pPr algn="ctr" eaLnBrk="0" hangingPunct="0">
              <a:spcBef>
                <a:spcPct val="50000"/>
              </a:spcBef>
            </a:pPr>
            <a:r>
              <a:rPr lang="en-GB" b="1" i="1" dirty="0" smtClean="0">
                <a:solidFill>
                  <a:srgbClr val="92D050"/>
                </a:solidFill>
                <a:latin typeface="Angsana New" pitchFamily="18" charset="-34"/>
                <a:cs typeface="Angsana New" pitchFamily="18" charset="-34"/>
              </a:rPr>
              <a:t>“tidy , clean, green, healthy”</a:t>
            </a:r>
            <a:endParaRPr lang="en-GB" b="1" i="1" dirty="0">
              <a:solidFill>
                <a:srgbClr val="92D050"/>
              </a:solidFill>
              <a:latin typeface="Angsana New" pitchFamily="18" charset="-34"/>
              <a:cs typeface="Angsana New" pitchFamily="18" charset="-34"/>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descr="1369197-R1-E075"/>
          <p:cNvPicPr>
            <a:picLocks noChangeAspect="1" noChangeArrowheads="1"/>
          </p:cNvPicPr>
          <p:nvPr/>
        </p:nvPicPr>
        <p:blipFill>
          <a:blip r:embed="rId2" cstate="print"/>
          <a:srcRect/>
          <a:stretch>
            <a:fillRect/>
          </a:stretch>
        </p:blipFill>
        <p:spPr bwMode="auto">
          <a:xfrm>
            <a:off x="250825" y="404813"/>
            <a:ext cx="8675688" cy="6048375"/>
          </a:xfrm>
          <a:prstGeom prst="rect">
            <a:avLst/>
          </a:prstGeom>
          <a:noFill/>
          <a:ln w="9525">
            <a:noFill/>
            <a:miter lim="800000"/>
            <a:headEnd/>
            <a:tailEnd/>
          </a:ln>
        </p:spPr>
      </p:pic>
      <p:sp>
        <p:nvSpPr>
          <p:cNvPr id="67587" name="Text Box 5"/>
          <p:cNvSpPr txBox="1">
            <a:spLocks noChangeArrowheads="1"/>
          </p:cNvSpPr>
          <p:nvPr/>
        </p:nvSpPr>
        <p:spPr bwMode="auto">
          <a:xfrm>
            <a:off x="971550" y="765175"/>
            <a:ext cx="7272338" cy="854075"/>
          </a:xfrm>
          <a:prstGeom prst="rect">
            <a:avLst/>
          </a:prstGeom>
          <a:noFill/>
          <a:ln w="9525">
            <a:noFill/>
            <a:miter lim="800000"/>
            <a:headEnd/>
            <a:tailEnd/>
          </a:ln>
        </p:spPr>
        <p:txBody>
          <a:bodyPr>
            <a:spAutoFit/>
          </a:bodyPr>
          <a:lstStyle/>
          <a:p>
            <a:pPr>
              <a:spcBef>
                <a:spcPct val="50000"/>
              </a:spcBef>
            </a:pPr>
            <a:r>
              <a:rPr lang="en-US">
                <a:solidFill>
                  <a:srgbClr val="000099"/>
                </a:solidFill>
              </a:rPr>
              <a:t>Strategic placement of reserves and wildlife tree patches</a:t>
            </a:r>
          </a:p>
          <a:p>
            <a:pPr>
              <a:spcBef>
                <a:spcPct val="50000"/>
              </a:spcBef>
            </a:pPr>
            <a:r>
              <a:rPr lang="en-US">
                <a:solidFill>
                  <a:srgbClr val="000099"/>
                </a:solidFill>
              </a:rPr>
              <a:t>for visual buffering.</a:t>
            </a:r>
            <a:endParaRPr lang="en-CA">
              <a:solidFill>
                <a:srgbClr val="000099"/>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ChangeArrowheads="1"/>
          </p:cNvSpPr>
          <p:nvPr/>
        </p:nvSpPr>
        <p:spPr bwMode="auto">
          <a:xfrm>
            <a:off x="685800" y="76200"/>
            <a:ext cx="7696200" cy="1066800"/>
          </a:xfrm>
          <a:prstGeom prst="rect">
            <a:avLst/>
          </a:prstGeom>
          <a:noFill/>
          <a:ln w="12700">
            <a:noFill/>
            <a:miter lim="800000"/>
            <a:headEnd/>
            <a:tailEnd/>
          </a:ln>
          <a:effectLst/>
        </p:spPr>
        <p:txBody>
          <a:bodyPr lIns="90488" tIns="44450" rIns="90488" bIns="44450" anchor="b"/>
          <a:lstStyle/>
          <a:p>
            <a:pPr algn="ctr">
              <a:buSzPct val="110000"/>
              <a:buFont typeface="Monotype Sorts" pitchFamily="2" charset="2"/>
              <a:buNone/>
              <a:defRPr/>
            </a:pPr>
            <a:r>
              <a:rPr lang="en-GB" sz="3600" b="1">
                <a:solidFill>
                  <a:srgbClr val="FFC081"/>
                </a:solidFill>
                <a:effectLst>
                  <a:outerShdw blurRad="38100" dist="38100" dir="2700000" algn="tl">
                    <a:srgbClr val="000000"/>
                  </a:outerShdw>
                </a:effectLst>
                <a:latin typeface="Times New Roman" pitchFamily="18" charset="0"/>
                <a:cs typeface="+mn-cs"/>
              </a:rPr>
              <a:t>Roads &amp; Skid Trails </a:t>
            </a:r>
          </a:p>
        </p:txBody>
      </p:sp>
      <p:pic>
        <p:nvPicPr>
          <p:cNvPr id="68611" name="Picture 3" descr="Skid Trails 2"/>
          <p:cNvPicPr>
            <a:picLocks noChangeAspect="1" noChangeArrowheads="1"/>
          </p:cNvPicPr>
          <p:nvPr/>
        </p:nvPicPr>
        <p:blipFill>
          <a:blip r:embed="rId2" cstate="print"/>
          <a:srcRect/>
          <a:stretch>
            <a:fillRect/>
          </a:stretch>
        </p:blipFill>
        <p:spPr bwMode="auto">
          <a:xfrm>
            <a:off x="914400" y="1411288"/>
            <a:ext cx="3276600" cy="2170112"/>
          </a:xfrm>
          <a:prstGeom prst="rect">
            <a:avLst/>
          </a:prstGeom>
          <a:noFill/>
          <a:ln w="9525">
            <a:solidFill>
              <a:srgbClr val="FFC081"/>
            </a:solidFill>
            <a:miter lim="800000"/>
            <a:headEnd/>
            <a:tailEnd/>
          </a:ln>
        </p:spPr>
      </p:pic>
      <p:pic>
        <p:nvPicPr>
          <p:cNvPr id="68612" name="Picture 4" descr="harvesting Equip"/>
          <p:cNvPicPr>
            <a:picLocks noChangeAspect="1" noChangeArrowheads="1"/>
          </p:cNvPicPr>
          <p:nvPr/>
        </p:nvPicPr>
        <p:blipFill>
          <a:blip r:embed="rId3" cstate="print"/>
          <a:srcRect/>
          <a:stretch>
            <a:fillRect/>
          </a:stretch>
        </p:blipFill>
        <p:spPr bwMode="auto">
          <a:xfrm>
            <a:off x="5246688" y="2590800"/>
            <a:ext cx="2473325" cy="3657600"/>
          </a:xfrm>
          <a:prstGeom prst="rect">
            <a:avLst/>
          </a:prstGeom>
          <a:noFill/>
          <a:ln w="9525">
            <a:solidFill>
              <a:srgbClr val="FFC081"/>
            </a:solidFill>
            <a:miter lim="800000"/>
            <a:headEnd/>
            <a:tailEnd/>
          </a:ln>
        </p:spPr>
      </p:pic>
      <p:pic>
        <p:nvPicPr>
          <p:cNvPr id="68613" name="Picture 6" descr="Road Impact 2"/>
          <p:cNvPicPr>
            <a:picLocks noChangeAspect="1" noChangeArrowheads="1"/>
          </p:cNvPicPr>
          <p:nvPr/>
        </p:nvPicPr>
        <p:blipFill>
          <a:blip r:embed="rId4" cstate="print"/>
          <a:srcRect/>
          <a:stretch>
            <a:fillRect/>
          </a:stretch>
        </p:blipFill>
        <p:spPr bwMode="auto">
          <a:xfrm>
            <a:off x="914400" y="4092575"/>
            <a:ext cx="3276600" cy="2155825"/>
          </a:xfrm>
          <a:prstGeom prst="rect">
            <a:avLst/>
          </a:prstGeom>
          <a:noFill/>
          <a:ln w="9525">
            <a:solidFill>
              <a:srgbClr val="FFC081"/>
            </a:solidFill>
            <a:miter lim="800000"/>
            <a:headEnd/>
            <a:tailEnd/>
          </a:ln>
        </p:spPr>
      </p:pic>
      <p:sp>
        <p:nvSpPr>
          <p:cNvPr id="68614" name="Text Box 7"/>
          <p:cNvSpPr txBox="1">
            <a:spLocks noChangeArrowheads="1"/>
          </p:cNvSpPr>
          <p:nvPr/>
        </p:nvSpPr>
        <p:spPr bwMode="auto">
          <a:xfrm>
            <a:off x="5105400" y="1355725"/>
            <a:ext cx="3276600" cy="1006475"/>
          </a:xfrm>
          <a:prstGeom prst="rect">
            <a:avLst/>
          </a:prstGeom>
          <a:noFill/>
          <a:ln w="9525">
            <a:noFill/>
            <a:miter lim="800000"/>
            <a:headEnd/>
            <a:tailEnd/>
          </a:ln>
        </p:spPr>
        <p:txBody>
          <a:bodyPr>
            <a:spAutoFit/>
          </a:bodyPr>
          <a:lstStyle/>
          <a:p>
            <a:pPr eaLnBrk="0" hangingPunct="0">
              <a:spcBef>
                <a:spcPct val="50000"/>
              </a:spcBef>
            </a:pPr>
            <a:r>
              <a:rPr lang="en-GB" b="1" dirty="0">
                <a:solidFill>
                  <a:srgbClr val="FFC081"/>
                </a:solidFill>
                <a:latin typeface="Candara" pitchFamily="34" charset="0"/>
              </a:rPr>
              <a:t>Roads and skid trails can create  long lasting and  intrusive </a:t>
            </a:r>
            <a:r>
              <a:rPr lang="en-GB" b="1" dirty="0" smtClean="0">
                <a:solidFill>
                  <a:srgbClr val="FFC081"/>
                </a:solidFill>
                <a:latin typeface="Candara" pitchFamily="34" charset="0"/>
              </a:rPr>
              <a:t>visual impacts</a:t>
            </a:r>
            <a:r>
              <a:rPr lang="en-GB" b="1" dirty="0">
                <a:solidFill>
                  <a:srgbClr val="FFC081"/>
                </a:solidFill>
                <a:latin typeface="Candara" pitchFamily="34" charset="0"/>
              </a:rPr>
              <a:t>.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3"/>
          <p:cNvSpPr>
            <a:spLocks noChangeArrowheads="1"/>
          </p:cNvSpPr>
          <p:nvPr/>
        </p:nvSpPr>
        <p:spPr bwMode="auto">
          <a:xfrm>
            <a:off x="762000" y="228600"/>
            <a:ext cx="7696200" cy="1066800"/>
          </a:xfrm>
          <a:prstGeom prst="rect">
            <a:avLst/>
          </a:prstGeom>
          <a:noFill/>
          <a:ln w="12700">
            <a:noFill/>
            <a:miter lim="800000"/>
            <a:headEnd/>
            <a:tailEnd/>
          </a:ln>
          <a:effectLst/>
        </p:spPr>
        <p:txBody>
          <a:bodyPr lIns="90488" tIns="44450" rIns="90488" bIns="44450" anchor="b"/>
          <a:lstStyle/>
          <a:p>
            <a:pPr algn="ctr">
              <a:buSzPct val="110000"/>
              <a:buFont typeface="Monotype Sorts" pitchFamily="2" charset="2"/>
              <a:buNone/>
              <a:defRPr/>
            </a:pPr>
            <a:r>
              <a:rPr lang="en-GB" sz="3600" b="1">
                <a:solidFill>
                  <a:srgbClr val="FFCC00"/>
                </a:solidFill>
                <a:effectLst>
                  <a:outerShdw blurRad="38100" dist="38100" dir="2700000" algn="tl">
                    <a:srgbClr val="000000"/>
                  </a:outerShdw>
                </a:effectLst>
                <a:latin typeface="Times New Roman" pitchFamily="18" charset="0"/>
                <a:cs typeface="+mn-cs"/>
              </a:rPr>
              <a:t>Roadside Cleanup</a:t>
            </a:r>
            <a:r>
              <a:rPr lang="en-GB" sz="3600" b="1">
                <a:solidFill>
                  <a:srgbClr val="FFC081"/>
                </a:solidFill>
                <a:effectLst>
                  <a:outerShdw blurRad="38100" dist="38100" dir="2700000" algn="tl">
                    <a:srgbClr val="000000"/>
                  </a:outerShdw>
                </a:effectLst>
                <a:latin typeface="Times New Roman" pitchFamily="18" charset="0"/>
                <a:cs typeface="+mn-cs"/>
              </a:rPr>
              <a:t> </a:t>
            </a:r>
          </a:p>
        </p:txBody>
      </p:sp>
      <p:sp>
        <p:nvSpPr>
          <p:cNvPr id="69635" name="Text Box 4"/>
          <p:cNvSpPr txBox="1">
            <a:spLocks noChangeArrowheads="1"/>
          </p:cNvSpPr>
          <p:nvPr/>
        </p:nvSpPr>
        <p:spPr bwMode="auto">
          <a:xfrm>
            <a:off x="1676400" y="2286000"/>
            <a:ext cx="5943600" cy="1004888"/>
          </a:xfrm>
          <a:prstGeom prst="rect">
            <a:avLst/>
          </a:prstGeom>
          <a:noFill/>
          <a:ln w="9525">
            <a:noFill/>
            <a:miter lim="800000"/>
            <a:headEnd/>
            <a:tailEnd/>
          </a:ln>
        </p:spPr>
        <p:txBody>
          <a:bodyPr>
            <a:spAutoFit/>
          </a:bodyPr>
          <a:lstStyle/>
          <a:p>
            <a:pPr lvl="2" eaLnBrk="0" hangingPunct="0"/>
            <a:endParaRPr lang="en-GB" sz="2400">
              <a:latin typeface="Arial" charset="0"/>
            </a:endParaRPr>
          </a:p>
          <a:p>
            <a:pPr eaLnBrk="0" hangingPunct="0">
              <a:spcBef>
                <a:spcPct val="50000"/>
              </a:spcBef>
            </a:pPr>
            <a:endParaRPr lang="en-GB" sz="2400">
              <a:latin typeface="Arial" charset="0"/>
            </a:endParaRPr>
          </a:p>
        </p:txBody>
      </p:sp>
      <p:pic>
        <p:nvPicPr>
          <p:cNvPr id="69636" name="Picture 5" descr="Roadside2"/>
          <p:cNvPicPr>
            <a:picLocks noChangeAspect="1" noChangeArrowheads="1"/>
          </p:cNvPicPr>
          <p:nvPr/>
        </p:nvPicPr>
        <p:blipFill>
          <a:blip r:embed="rId2" cstate="print">
            <a:lum bright="6000"/>
          </a:blip>
          <a:srcRect/>
          <a:stretch>
            <a:fillRect/>
          </a:stretch>
        </p:blipFill>
        <p:spPr bwMode="auto">
          <a:xfrm>
            <a:off x="495300" y="1830388"/>
            <a:ext cx="3848100" cy="2649537"/>
          </a:xfrm>
          <a:prstGeom prst="rect">
            <a:avLst/>
          </a:prstGeom>
          <a:noFill/>
          <a:ln w="9525">
            <a:solidFill>
              <a:srgbClr val="FFC081"/>
            </a:solidFill>
            <a:miter lim="800000"/>
            <a:headEnd/>
            <a:tailEnd/>
          </a:ln>
        </p:spPr>
      </p:pic>
      <p:sp>
        <p:nvSpPr>
          <p:cNvPr id="69637" name="Text Box 6"/>
          <p:cNvSpPr txBox="1">
            <a:spLocks noChangeArrowheads="1"/>
          </p:cNvSpPr>
          <p:nvPr/>
        </p:nvSpPr>
        <p:spPr bwMode="auto">
          <a:xfrm>
            <a:off x="5867400" y="4724400"/>
            <a:ext cx="1981200" cy="366713"/>
          </a:xfrm>
          <a:prstGeom prst="rect">
            <a:avLst/>
          </a:prstGeom>
          <a:noFill/>
          <a:ln w="9525">
            <a:noFill/>
            <a:miter lim="800000"/>
            <a:headEnd/>
            <a:tailEnd/>
          </a:ln>
        </p:spPr>
        <p:txBody>
          <a:bodyPr>
            <a:spAutoFit/>
          </a:bodyPr>
          <a:lstStyle/>
          <a:p>
            <a:pPr algn="ctr" eaLnBrk="0" hangingPunct="0">
              <a:spcBef>
                <a:spcPct val="50000"/>
              </a:spcBef>
            </a:pPr>
            <a:r>
              <a:rPr lang="en-GB" sz="1800" b="1">
                <a:solidFill>
                  <a:srgbClr val="33CC33"/>
                </a:solidFill>
                <a:latin typeface="Arial" charset="0"/>
              </a:rPr>
              <a:t>Acceptable</a:t>
            </a:r>
          </a:p>
        </p:txBody>
      </p:sp>
      <p:sp>
        <p:nvSpPr>
          <p:cNvPr id="69638" name="Text Box 7"/>
          <p:cNvSpPr txBox="1">
            <a:spLocks noChangeArrowheads="1"/>
          </p:cNvSpPr>
          <p:nvPr/>
        </p:nvSpPr>
        <p:spPr bwMode="auto">
          <a:xfrm>
            <a:off x="1276350" y="4686300"/>
            <a:ext cx="1981200" cy="366713"/>
          </a:xfrm>
          <a:prstGeom prst="rect">
            <a:avLst/>
          </a:prstGeom>
          <a:noFill/>
          <a:ln w="9525">
            <a:noFill/>
            <a:miter lim="800000"/>
            <a:headEnd/>
            <a:tailEnd/>
          </a:ln>
        </p:spPr>
        <p:txBody>
          <a:bodyPr>
            <a:spAutoFit/>
          </a:bodyPr>
          <a:lstStyle/>
          <a:p>
            <a:pPr algn="ctr" eaLnBrk="0" hangingPunct="0">
              <a:spcBef>
                <a:spcPct val="50000"/>
              </a:spcBef>
            </a:pPr>
            <a:r>
              <a:rPr lang="en-GB" sz="1800" b="1">
                <a:solidFill>
                  <a:srgbClr val="FF3300"/>
                </a:solidFill>
                <a:latin typeface="Arial" charset="0"/>
              </a:rPr>
              <a:t>Unacceptable</a:t>
            </a:r>
          </a:p>
        </p:txBody>
      </p:sp>
      <p:pic>
        <p:nvPicPr>
          <p:cNvPr id="69639" name="Picture 8" descr="Roadside Cleanup"/>
          <p:cNvPicPr>
            <a:picLocks noChangeAspect="1" noChangeArrowheads="1"/>
          </p:cNvPicPr>
          <p:nvPr/>
        </p:nvPicPr>
        <p:blipFill>
          <a:blip r:embed="rId3" cstate="print"/>
          <a:srcRect/>
          <a:stretch>
            <a:fillRect/>
          </a:stretch>
        </p:blipFill>
        <p:spPr bwMode="auto">
          <a:xfrm>
            <a:off x="4908550" y="1852613"/>
            <a:ext cx="3930650" cy="2641600"/>
          </a:xfrm>
          <a:prstGeom prst="rect">
            <a:avLst/>
          </a:prstGeom>
          <a:noFill/>
          <a:ln w="9525">
            <a:solidFill>
              <a:srgbClr val="FFC081"/>
            </a:solid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68313" y="188913"/>
            <a:ext cx="8229600" cy="792162"/>
          </a:xfrm>
        </p:spPr>
        <p:txBody>
          <a:bodyPr/>
          <a:lstStyle/>
          <a:p>
            <a:pPr eaLnBrk="1" hangingPunct="1"/>
            <a:r>
              <a:rPr lang="en-CA" sz="2800" smtClean="0">
                <a:solidFill>
                  <a:schemeClr val="bg1"/>
                </a:solidFill>
                <a:latin typeface="Candara" pitchFamily="34" charset="0"/>
              </a:rPr>
              <a:t>Visual Impact of Roads</a:t>
            </a:r>
          </a:p>
        </p:txBody>
      </p:sp>
      <p:sp>
        <p:nvSpPr>
          <p:cNvPr id="70659" name="Rectangle 3"/>
          <p:cNvSpPr>
            <a:spLocks noGrp="1" noChangeArrowheads="1"/>
          </p:cNvSpPr>
          <p:nvPr>
            <p:ph type="body" sz="half" idx="1"/>
          </p:nvPr>
        </p:nvSpPr>
        <p:spPr>
          <a:xfrm>
            <a:off x="1619250" y="981075"/>
            <a:ext cx="6707188" cy="460375"/>
          </a:xfrm>
        </p:spPr>
        <p:txBody>
          <a:bodyPr/>
          <a:lstStyle/>
          <a:p>
            <a:pPr eaLnBrk="1" hangingPunct="1">
              <a:lnSpc>
                <a:spcPct val="90000"/>
              </a:lnSpc>
            </a:pPr>
            <a:r>
              <a:rPr lang="en-CA" sz="2000" smtClean="0">
                <a:latin typeface="Candara" pitchFamily="34" charset="0"/>
              </a:rPr>
              <a:t>long lasting visual impacts of roads</a:t>
            </a:r>
          </a:p>
        </p:txBody>
      </p:sp>
      <p:pic>
        <p:nvPicPr>
          <p:cNvPr id="70660" name="Picture 4" descr="Nimpkish Road Impact"/>
          <p:cNvPicPr>
            <a:picLocks noGrp="1" noChangeAspect="1" noChangeArrowheads="1"/>
          </p:cNvPicPr>
          <p:nvPr>
            <p:ph sz="half" idx="2"/>
          </p:nvPr>
        </p:nvPicPr>
        <p:blipFill>
          <a:blip r:embed="rId2" cstate="print"/>
          <a:srcRect/>
          <a:stretch>
            <a:fillRect/>
          </a:stretch>
        </p:blipFill>
        <p:spPr>
          <a:xfrm>
            <a:off x="1187450" y="1485900"/>
            <a:ext cx="6346825" cy="4760913"/>
          </a:xfrm>
        </p:spPr>
      </p:pic>
      <p:sp>
        <p:nvSpPr>
          <p:cNvPr id="70661" name="Text Box 5"/>
          <p:cNvSpPr txBox="1">
            <a:spLocks noChangeArrowheads="1"/>
          </p:cNvSpPr>
          <p:nvPr/>
        </p:nvSpPr>
        <p:spPr bwMode="auto">
          <a:xfrm>
            <a:off x="1979613" y="6308725"/>
            <a:ext cx="5616575" cy="336550"/>
          </a:xfrm>
          <a:prstGeom prst="rect">
            <a:avLst/>
          </a:prstGeom>
          <a:noFill/>
          <a:ln w="9525">
            <a:noFill/>
            <a:miter lim="800000"/>
            <a:headEnd/>
            <a:tailEnd/>
          </a:ln>
        </p:spPr>
        <p:txBody>
          <a:bodyPr>
            <a:spAutoFit/>
          </a:bodyPr>
          <a:lstStyle/>
          <a:p>
            <a:pPr algn="ctr">
              <a:spcBef>
                <a:spcPct val="50000"/>
              </a:spcBef>
            </a:pPr>
            <a:r>
              <a:rPr lang="en-CA" sz="1600">
                <a:solidFill>
                  <a:schemeClr val="bg1"/>
                </a:solidFill>
                <a:latin typeface="Candara" pitchFamily="34" charset="0"/>
              </a:rPr>
              <a:t>Nimpkish Lake, TFL 37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CA" sz="2400" b="1" smtClean="0">
                <a:solidFill>
                  <a:schemeClr val="bg1"/>
                </a:solidFill>
                <a:latin typeface="Candara" pitchFamily="34" charset="0"/>
              </a:rPr>
              <a:t>Highway Foreground Visual Management</a:t>
            </a:r>
          </a:p>
        </p:txBody>
      </p:sp>
      <p:sp>
        <p:nvSpPr>
          <p:cNvPr id="71683" name="Rectangle 3"/>
          <p:cNvSpPr>
            <a:spLocks noGrp="1" noChangeArrowheads="1"/>
          </p:cNvSpPr>
          <p:nvPr>
            <p:ph type="body" sz="half" idx="1"/>
          </p:nvPr>
        </p:nvSpPr>
        <p:spPr>
          <a:xfrm>
            <a:off x="179388" y="1557338"/>
            <a:ext cx="3683000" cy="1973262"/>
          </a:xfrm>
        </p:spPr>
        <p:txBody>
          <a:bodyPr/>
          <a:lstStyle/>
          <a:p>
            <a:pPr eaLnBrk="1" hangingPunct="1">
              <a:buClr>
                <a:schemeClr val="bg1"/>
              </a:buClr>
            </a:pPr>
            <a:r>
              <a:rPr lang="en-CA" sz="2000" dirty="0" smtClean="0">
                <a:latin typeface="Candara" pitchFamily="34" charset="0"/>
              </a:rPr>
              <a:t>Tidy, clean &amp; green</a:t>
            </a:r>
          </a:p>
          <a:p>
            <a:pPr eaLnBrk="1" hangingPunct="1">
              <a:buClr>
                <a:schemeClr val="bg1"/>
              </a:buClr>
            </a:pPr>
            <a:r>
              <a:rPr lang="en-CA" sz="2000" dirty="0" smtClean="0">
                <a:latin typeface="Candara" pitchFamily="34" charset="0"/>
              </a:rPr>
              <a:t>Slash location &amp; disposal</a:t>
            </a:r>
          </a:p>
          <a:p>
            <a:pPr eaLnBrk="1" hangingPunct="1">
              <a:buClr>
                <a:schemeClr val="bg1"/>
              </a:buClr>
            </a:pPr>
            <a:r>
              <a:rPr lang="en-CA" sz="2000" dirty="0" smtClean="0">
                <a:latin typeface="Candara" pitchFamily="34" charset="0"/>
              </a:rPr>
              <a:t>Hydro seeding</a:t>
            </a:r>
          </a:p>
          <a:p>
            <a:pPr eaLnBrk="1" hangingPunct="1">
              <a:buClr>
                <a:schemeClr val="bg1"/>
              </a:buClr>
            </a:pPr>
            <a:r>
              <a:rPr lang="en-CA" sz="2000" dirty="0" smtClean="0">
                <a:latin typeface="Candara" pitchFamily="34" charset="0"/>
              </a:rPr>
              <a:t>Interpretative Signage</a:t>
            </a:r>
          </a:p>
        </p:txBody>
      </p:sp>
      <p:pic>
        <p:nvPicPr>
          <p:cNvPr id="71684" name="Picture 4" descr="DCR Hwy 19 Foreground"/>
          <p:cNvPicPr>
            <a:picLocks noGrp="1" noChangeAspect="1" noChangeArrowheads="1"/>
          </p:cNvPicPr>
          <p:nvPr>
            <p:ph sz="half" idx="2"/>
          </p:nvPr>
        </p:nvPicPr>
        <p:blipFill>
          <a:blip r:embed="rId2" cstate="print"/>
          <a:srcRect/>
          <a:stretch>
            <a:fillRect/>
          </a:stretch>
        </p:blipFill>
        <p:spPr>
          <a:xfrm>
            <a:off x="3779838" y="1700213"/>
            <a:ext cx="4906962" cy="3841750"/>
          </a:xfrm>
        </p:spPr>
      </p:pic>
      <p:sp>
        <p:nvSpPr>
          <p:cNvPr id="71685" name="Text Box 6"/>
          <p:cNvSpPr txBox="1">
            <a:spLocks noChangeArrowheads="1"/>
          </p:cNvSpPr>
          <p:nvPr/>
        </p:nvSpPr>
        <p:spPr bwMode="auto">
          <a:xfrm>
            <a:off x="3779838" y="5661025"/>
            <a:ext cx="5040312" cy="336550"/>
          </a:xfrm>
          <a:prstGeom prst="rect">
            <a:avLst/>
          </a:prstGeom>
          <a:noFill/>
          <a:ln w="9525">
            <a:noFill/>
            <a:miter lim="800000"/>
            <a:headEnd/>
            <a:tailEnd/>
          </a:ln>
        </p:spPr>
        <p:txBody>
          <a:bodyPr>
            <a:spAutoFit/>
          </a:bodyPr>
          <a:lstStyle/>
          <a:p>
            <a:pPr algn="ctr">
              <a:spcBef>
                <a:spcPct val="50000"/>
              </a:spcBef>
            </a:pPr>
            <a:r>
              <a:rPr lang="en-CA" sz="1600">
                <a:solidFill>
                  <a:schemeClr val="bg1"/>
                </a:solidFill>
                <a:latin typeface="Candara" pitchFamily="34" charset="0"/>
              </a:rPr>
              <a:t>Highway 19  Campbell River Forest District</a:t>
            </a:r>
          </a:p>
        </p:txBody>
      </p:sp>
      <p:sp>
        <p:nvSpPr>
          <p:cNvPr id="6" name="TextBox 5"/>
          <p:cNvSpPr txBox="1"/>
          <p:nvPr/>
        </p:nvSpPr>
        <p:spPr>
          <a:xfrm>
            <a:off x="323528" y="3573016"/>
            <a:ext cx="3240360" cy="738664"/>
          </a:xfrm>
          <a:prstGeom prst="rect">
            <a:avLst/>
          </a:prstGeom>
          <a:noFill/>
        </p:spPr>
        <p:txBody>
          <a:bodyPr wrap="square" rtlCol="0">
            <a:spAutoFit/>
          </a:bodyPr>
          <a:lstStyle/>
          <a:p>
            <a:r>
              <a:rPr lang="en-CA" sz="1400" dirty="0" smtClean="0">
                <a:solidFill>
                  <a:schemeClr val="bg1"/>
                </a:solidFill>
                <a:latin typeface="Candara" pitchFamily="34" charset="0"/>
              </a:rPr>
              <a:t>May 2005 </a:t>
            </a:r>
            <a:r>
              <a:rPr lang="en-CA" sz="1400" b="1" dirty="0" smtClean="0">
                <a:solidFill>
                  <a:schemeClr val="bg1"/>
                </a:solidFill>
                <a:latin typeface="Candara" pitchFamily="34" charset="0"/>
              </a:rPr>
              <a:t>Forest Practices Board</a:t>
            </a:r>
            <a:r>
              <a:rPr lang="en-CA" sz="1400" dirty="0" smtClean="0">
                <a:solidFill>
                  <a:schemeClr val="bg1"/>
                </a:solidFill>
                <a:latin typeface="Candara" pitchFamily="34" charset="0"/>
              </a:rPr>
              <a:t> audit of VRM in  Campbell River Forest District highly critical of  roadside harvesting.</a:t>
            </a:r>
            <a:endParaRPr lang="en-CA" sz="1400" dirty="0">
              <a:solidFill>
                <a:schemeClr val="bg1"/>
              </a:solidFill>
              <a:latin typeface="Candara"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533400" y="609600"/>
            <a:ext cx="7086600" cy="1190625"/>
          </a:xfrm>
          <a:prstGeom prst="rect">
            <a:avLst/>
          </a:prstGeom>
          <a:noFill/>
          <a:ln w="9525">
            <a:noFill/>
            <a:miter lim="800000"/>
            <a:headEnd/>
            <a:tailEnd/>
          </a:ln>
          <a:effectLst/>
        </p:spPr>
        <p:txBody>
          <a:bodyPr>
            <a:spAutoFit/>
          </a:bodyPr>
          <a:lstStyle/>
          <a:p>
            <a:pPr lvl="2" algn="ctr" eaLnBrk="0" hangingPunct="0">
              <a:defRPr/>
            </a:pPr>
            <a:r>
              <a:rPr lang="en-GB" sz="3600" b="1">
                <a:solidFill>
                  <a:srgbClr val="FFC081"/>
                </a:solidFill>
                <a:effectLst>
                  <a:outerShdw blurRad="38100" dist="38100" dir="2700000" algn="tl">
                    <a:srgbClr val="000000"/>
                  </a:outerShdw>
                </a:effectLst>
                <a:latin typeface="Times New Roman" pitchFamily="18" charset="0"/>
                <a:cs typeface="+mn-cs"/>
              </a:rPr>
              <a:t>Choice of Silvicultural System</a:t>
            </a:r>
          </a:p>
          <a:p>
            <a:pPr lvl="2" algn="ctr" eaLnBrk="0" hangingPunct="0">
              <a:defRPr/>
            </a:pPr>
            <a:r>
              <a:rPr lang="en-GB" sz="3600" b="1">
                <a:solidFill>
                  <a:srgbClr val="FFC081"/>
                </a:solidFill>
                <a:effectLst>
                  <a:outerShdw blurRad="38100" dist="38100" dir="2700000" algn="tl">
                    <a:srgbClr val="000000"/>
                  </a:outerShdw>
                </a:effectLst>
                <a:latin typeface="Times New Roman" pitchFamily="18" charset="0"/>
                <a:cs typeface="+mn-cs"/>
              </a:rPr>
              <a:t>(landscape Level)</a:t>
            </a:r>
            <a:endParaRPr lang="en-GB" sz="3600" b="1">
              <a:effectLst>
                <a:outerShdw blurRad="38100" dist="38100" dir="2700000" algn="tl">
                  <a:srgbClr val="FFFFFF"/>
                </a:outerShdw>
              </a:effectLst>
              <a:latin typeface="Times New Roman" pitchFamily="18" charset="0"/>
              <a:cs typeface="+mn-cs"/>
            </a:endParaRPr>
          </a:p>
        </p:txBody>
      </p:sp>
      <p:pic>
        <p:nvPicPr>
          <p:cNvPr id="72707" name="Picture 3" descr="038"/>
          <p:cNvPicPr>
            <a:picLocks noChangeAspect="1" noChangeArrowheads="1"/>
          </p:cNvPicPr>
          <p:nvPr/>
        </p:nvPicPr>
        <p:blipFill>
          <a:blip r:embed="rId2" cstate="print"/>
          <a:srcRect/>
          <a:stretch>
            <a:fillRect/>
          </a:stretch>
        </p:blipFill>
        <p:spPr bwMode="auto">
          <a:xfrm>
            <a:off x="3086100" y="2667000"/>
            <a:ext cx="2971800" cy="1973263"/>
          </a:xfrm>
          <a:prstGeom prst="rect">
            <a:avLst/>
          </a:prstGeom>
          <a:noFill/>
          <a:ln w="9525">
            <a:solidFill>
              <a:srgbClr val="FFC081"/>
            </a:solidFill>
            <a:miter lim="800000"/>
            <a:headEnd/>
            <a:tailEnd/>
          </a:ln>
        </p:spPr>
      </p:pic>
      <p:pic>
        <p:nvPicPr>
          <p:cNvPr id="72708" name="Picture 4" descr="028"/>
          <p:cNvPicPr>
            <a:picLocks noChangeAspect="1" noChangeArrowheads="1"/>
          </p:cNvPicPr>
          <p:nvPr/>
        </p:nvPicPr>
        <p:blipFill>
          <a:blip r:embed="rId3" cstate="print">
            <a:lum bright="6000" contrast="18000"/>
          </a:blip>
          <a:srcRect/>
          <a:stretch>
            <a:fillRect/>
          </a:stretch>
        </p:blipFill>
        <p:spPr bwMode="auto">
          <a:xfrm>
            <a:off x="6172200" y="2667000"/>
            <a:ext cx="2895600" cy="1981200"/>
          </a:xfrm>
          <a:prstGeom prst="rect">
            <a:avLst/>
          </a:prstGeom>
          <a:noFill/>
          <a:ln w="9525">
            <a:solidFill>
              <a:srgbClr val="FFC081"/>
            </a:solidFill>
            <a:miter lim="800000"/>
            <a:headEnd/>
            <a:tailEnd/>
          </a:ln>
        </p:spPr>
      </p:pic>
      <p:sp>
        <p:nvSpPr>
          <p:cNvPr id="72709" name="Text Box 5"/>
          <p:cNvSpPr txBox="1">
            <a:spLocks noChangeArrowheads="1"/>
          </p:cNvSpPr>
          <p:nvPr/>
        </p:nvSpPr>
        <p:spPr bwMode="auto">
          <a:xfrm>
            <a:off x="6115050" y="2057400"/>
            <a:ext cx="2971800" cy="457200"/>
          </a:xfrm>
          <a:prstGeom prst="rect">
            <a:avLst/>
          </a:prstGeom>
          <a:noFill/>
          <a:ln w="9525">
            <a:noFill/>
            <a:miter lim="800000"/>
            <a:headEnd/>
            <a:tailEnd/>
          </a:ln>
        </p:spPr>
        <p:txBody>
          <a:bodyPr>
            <a:spAutoFit/>
          </a:bodyPr>
          <a:lstStyle/>
          <a:p>
            <a:pPr algn="ctr" eaLnBrk="0" hangingPunct="0">
              <a:spcBef>
                <a:spcPct val="50000"/>
              </a:spcBef>
            </a:pPr>
            <a:r>
              <a:rPr lang="en-GB" sz="2400" b="1">
                <a:solidFill>
                  <a:srgbClr val="FFC081"/>
                </a:solidFill>
                <a:latin typeface="Arial" charset="0"/>
              </a:rPr>
              <a:t>Selection</a:t>
            </a:r>
          </a:p>
        </p:txBody>
      </p:sp>
      <p:sp>
        <p:nvSpPr>
          <p:cNvPr id="72710" name="Text Box 6"/>
          <p:cNvSpPr txBox="1">
            <a:spLocks noChangeArrowheads="1"/>
          </p:cNvSpPr>
          <p:nvPr/>
        </p:nvSpPr>
        <p:spPr bwMode="auto">
          <a:xfrm>
            <a:off x="3124200" y="2076450"/>
            <a:ext cx="2971800" cy="457200"/>
          </a:xfrm>
          <a:prstGeom prst="rect">
            <a:avLst/>
          </a:prstGeom>
          <a:noFill/>
          <a:ln w="9525">
            <a:noFill/>
            <a:miter lim="800000"/>
            <a:headEnd/>
            <a:tailEnd/>
          </a:ln>
        </p:spPr>
        <p:txBody>
          <a:bodyPr>
            <a:spAutoFit/>
          </a:bodyPr>
          <a:lstStyle/>
          <a:p>
            <a:pPr algn="ctr" eaLnBrk="0" hangingPunct="0">
              <a:spcBef>
                <a:spcPct val="50000"/>
              </a:spcBef>
            </a:pPr>
            <a:r>
              <a:rPr lang="en-GB" sz="2400" b="1">
                <a:solidFill>
                  <a:srgbClr val="FFC081"/>
                </a:solidFill>
                <a:latin typeface="Arial" charset="0"/>
              </a:rPr>
              <a:t>Retention</a:t>
            </a:r>
          </a:p>
        </p:txBody>
      </p:sp>
      <p:sp>
        <p:nvSpPr>
          <p:cNvPr id="72711" name="Text Box 7"/>
          <p:cNvSpPr txBox="1">
            <a:spLocks noChangeArrowheads="1"/>
          </p:cNvSpPr>
          <p:nvPr/>
        </p:nvSpPr>
        <p:spPr bwMode="auto">
          <a:xfrm>
            <a:off x="152400" y="2057400"/>
            <a:ext cx="2971800" cy="457200"/>
          </a:xfrm>
          <a:prstGeom prst="rect">
            <a:avLst/>
          </a:prstGeom>
          <a:noFill/>
          <a:ln w="9525">
            <a:noFill/>
            <a:miter lim="800000"/>
            <a:headEnd/>
            <a:tailEnd/>
          </a:ln>
        </p:spPr>
        <p:txBody>
          <a:bodyPr>
            <a:spAutoFit/>
          </a:bodyPr>
          <a:lstStyle/>
          <a:p>
            <a:pPr algn="ctr" eaLnBrk="0" hangingPunct="0">
              <a:spcBef>
                <a:spcPct val="50000"/>
              </a:spcBef>
            </a:pPr>
            <a:r>
              <a:rPr lang="en-GB" sz="2400" b="1">
                <a:solidFill>
                  <a:srgbClr val="FFC081"/>
                </a:solidFill>
                <a:latin typeface="Arial" charset="0"/>
              </a:rPr>
              <a:t>Clear cut</a:t>
            </a:r>
          </a:p>
        </p:txBody>
      </p:sp>
      <p:sp>
        <p:nvSpPr>
          <p:cNvPr id="72712" name="Text Box 8"/>
          <p:cNvSpPr txBox="1">
            <a:spLocks noChangeArrowheads="1"/>
          </p:cNvSpPr>
          <p:nvPr/>
        </p:nvSpPr>
        <p:spPr bwMode="auto">
          <a:xfrm>
            <a:off x="6629400" y="4800600"/>
            <a:ext cx="1981200" cy="366713"/>
          </a:xfrm>
          <a:prstGeom prst="rect">
            <a:avLst/>
          </a:prstGeom>
          <a:noFill/>
          <a:ln w="9525">
            <a:noFill/>
            <a:miter lim="800000"/>
            <a:headEnd/>
            <a:tailEnd/>
          </a:ln>
        </p:spPr>
        <p:txBody>
          <a:bodyPr>
            <a:spAutoFit/>
          </a:bodyPr>
          <a:lstStyle/>
          <a:p>
            <a:pPr algn="ctr" eaLnBrk="0" hangingPunct="0">
              <a:spcBef>
                <a:spcPct val="50000"/>
              </a:spcBef>
            </a:pPr>
            <a:r>
              <a:rPr lang="en-GB" sz="1800" b="1">
                <a:solidFill>
                  <a:srgbClr val="33CC33"/>
                </a:solidFill>
                <a:latin typeface="Arial" charset="0"/>
              </a:rPr>
              <a:t>Most Preferred</a:t>
            </a:r>
          </a:p>
        </p:txBody>
      </p:sp>
      <p:sp>
        <p:nvSpPr>
          <p:cNvPr id="72713" name="Text Box 9"/>
          <p:cNvSpPr txBox="1">
            <a:spLocks noChangeArrowheads="1"/>
          </p:cNvSpPr>
          <p:nvPr/>
        </p:nvSpPr>
        <p:spPr bwMode="auto">
          <a:xfrm>
            <a:off x="590550" y="4800600"/>
            <a:ext cx="1981200" cy="366713"/>
          </a:xfrm>
          <a:prstGeom prst="rect">
            <a:avLst/>
          </a:prstGeom>
          <a:noFill/>
          <a:ln w="9525">
            <a:noFill/>
            <a:miter lim="800000"/>
            <a:headEnd/>
            <a:tailEnd/>
          </a:ln>
        </p:spPr>
        <p:txBody>
          <a:bodyPr>
            <a:spAutoFit/>
          </a:bodyPr>
          <a:lstStyle/>
          <a:p>
            <a:pPr algn="ctr" eaLnBrk="0" hangingPunct="0">
              <a:spcBef>
                <a:spcPct val="50000"/>
              </a:spcBef>
            </a:pPr>
            <a:r>
              <a:rPr lang="en-GB" sz="1800" b="1">
                <a:solidFill>
                  <a:srgbClr val="FF3300"/>
                </a:solidFill>
                <a:latin typeface="Arial" charset="0"/>
              </a:rPr>
              <a:t>Least Preferred</a:t>
            </a:r>
          </a:p>
        </p:txBody>
      </p:sp>
      <p:pic>
        <p:nvPicPr>
          <p:cNvPr id="72714" name="Picture 10" descr="Forest_l-r"/>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7924800" y="5486400"/>
            <a:ext cx="804863" cy="1016000"/>
          </a:xfrm>
          <a:prstGeom prst="rect">
            <a:avLst/>
          </a:prstGeom>
          <a:noFill/>
          <a:ln w="9525">
            <a:noFill/>
            <a:miter lim="800000"/>
            <a:headEnd/>
            <a:tailEnd/>
          </a:ln>
        </p:spPr>
      </p:pic>
      <p:pic>
        <p:nvPicPr>
          <p:cNvPr id="72715" name="Picture 11" descr="040"/>
          <p:cNvPicPr>
            <a:picLocks noChangeAspect="1" noChangeArrowheads="1"/>
          </p:cNvPicPr>
          <p:nvPr/>
        </p:nvPicPr>
        <p:blipFill>
          <a:blip r:embed="rId5" cstate="print"/>
          <a:srcRect/>
          <a:stretch>
            <a:fillRect/>
          </a:stretch>
        </p:blipFill>
        <p:spPr bwMode="auto">
          <a:xfrm>
            <a:off x="152400" y="2667000"/>
            <a:ext cx="2819400" cy="1981200"/>
          </a:xfrm>
          <a:prstGeom prst="rect">
            <a:avLst/>
          </a:prstGeom>
          <a:noFill/>
          <a:ln w="9525">
            <a:solidFill>
              <a:srgbClr val="FFC081"/>
            </a:solidFill>
            <a:miter lim="800000"/>
            <a:headEnd/>
            <a:tailEnd/>
          </a:ln>
        </p:spPr>
      </p:pic>
      <p:sp>
        <p:nvSpPr>
          <p:cNvPr id="72716" name="Text Box 12"/>
          <p:cNvSpPr txBox="1">
            <a:spLocks noChangeArrowheads="1"/>
          </p:cNvSpPr>
          <p:nvPr/>
        </p:nvSpPr>
        <p:spPr bwMode="auto">
          <a:xfrm>
            <a:off x="3276600" y="5219700"/>
            <a:ext cx="2514600" cy="396875"/>
          </a:xfrm>
          <a:prstGeom prst="rect">
            <a:avLst/>
          </a:prstGeom>
          <a:noFill/>
          <a:ln w="9525">
            <a:noFill/>
            <a:miter lim="800000"/>
            <a:headEnd/>
            <a:tailEnd/>
          </a:ln>
        </p:spPr>
        <p:txBody>
          <a:bodyPr>
            <a:spAutoFit/>
          </a:bodyPr>
          <a:lstStyle/>
          <a:p>
            <a:pPr algn="ctr" eaLnBrk="0" hangingPunct="0">
              <a:spcBef>
                <a:spcPct val="50000"/>
              </a:spcBef>
            </a:pPr>
            <a:r>
              <a:rPr lang="en-GB" b="1">
                <a:solidFill>
                  <a:srgbClr val="FFC081"/>
                </a:solidFill>
                <a:latin typeface="Arial" charset="0"/>
              </a:rPr>
              <a:t>Public Preference</a:t>
            </a:r>
          </a:p>
        </p:txBody>
      </p:sp>
      <p:sp>
        <p:nvSpPr>
          <p:cNvPr id="72717" name="AutoShape 13"/>
          <p:cNvSpPr>
            <a:spLocks noChangeArrowheads="1"/>
          </p:cNvSpPr>
          <p:nvPr/>
        </p:nvSpPr>
        <p:spPr bwMode="auto">
          <a:xfrm>
            <a:off x="3048000" y="4876800"/>
            <a:ext cx="3124200" cy="304800"/>
          </a:xfrm>
          <a:prstGeom prst="rightArrow">
            <a:avLst>
              <a:gd name="adj1" fmla="val 50000"/>
              <a:gd name="adj2" fmla="val 256250"/>
            </a:avLst>
          </a:prstGeom>
          <a:solidFill>
            <a:srgbClr val="FFC081"/>
          </a:solidFill>
          <a:ln w="9525">
            <a:solidFill>
              <a:schemeClr val="tx1"/>
            </a:solidFill>
            <a:miter lim="800000"/>
            <a:headEnd/>
            <a:tailEnd/>
          </a:ln>
        </p:spPr>
        <p:txBody>
          <a:bodyPr wrap="none" anchor="ctr"/>
          <a:lstStyle/>
          <a:p>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6172200" y="1943100"/>
            <a:ext cx="2971800" cy="457200"/>
          </a:xfrm>
          <a:prstGeom prst="rect">
            <a:avLst/>
          </a:prstGeom>
          <a:noFill/>
          <a:ln w="9525">
            <a:noFill/>
            <a:miter lim="800000"/>
            <a:headEnd/>
            <a:tailEnd/>
          </a:ln>
        </p:spPr>
        <p:txBody>
          <a:bodyPr>
            <a:spAutoFit/>
          </a:bodyPr>
          <a:lstStyle/>
          <a:p>
            <a:pPr algn="ctr" eaLnBrk="0" hangingPunct="0">
              <a:spcBef>
                <a:spcPct val="50000"/>
              </a:spcBef>
            </a:pPr>
            <a:r>
              <a:rPr lang="en-GB" sz="2400" b="1">
                <a:solidFill>
                  <a:srgbClr val="FFC081"/>
                </a:solidFill>
                <a:latin typeface="Arial" charset="0"/>
              </a:rPr>
              <a:t>Selection</a:t>
            </a:r>
          </a:p>
        </p:txBody>
      </p:sp>
      <p:sp>
        <p:nvSpPr>
          <p:cNvPr id="73731" name="Text Box 3"/>
          <p:cNvSpPr txBox="1">
            <a:spLocks noChangeArrowheads="1"/>
          </p:cNvSpPr>
          <p:nvPr/>
        </p:nvSpPr>
        <p:spPr bwMode="auto">
          <a:xfrm>
            <a:off x="3124200" y="1905000"/>
            <a:ext cx="2971800" cy="457200"/>
          </a:xfrm>
          <a:prstGeom prst="rect">
            <a:avLst/>
          </a:prstGeom>
          <a:noFill/>
          <a:ln w="9525">
            <a:noFill/>
            <a:miter lim="800000"/>
            <a:headEnd/>
            <a:tailEnd/>
          </a:ln>
        </p:spPr>
        <p:txBody>
          <a:bodyPr>
            <a:spAutoFit/>
          </a:bodyPr>
          <a:lstStyle/>
          <a:p>
            <a:pPr algn="ctr" eaLnBrk="0" hangingPunct="0">
              <a:spcBef>
                <a:spcPct val="50000"/>
              </a:spcBef>
            </a:pPr>
            <a:r>
              <a:rPr lang="en-GB" sz="2400" b="1">
                <a:solidFill>
                  <a:srgbClr val="FFC081"/>
                </a:solidFill>
                <a:latin typeface="Arial" charset="0"/>
              </a:rPr>
              <a:t>Retention</a:t>
            </a:r>
          </a:p>
        </p:txBody>
      </p:sp>
      <p:sp>
        <p:nvSpPr>
          <p:cNvPr id="73732" name="Text Box 4"/>
          <p:cNvSpPr txBox="1">
            <a:spLocks noChangeArrowheads="1"/>
          </p:cNvSpPr>
          <p:nvPr/>
        </p:nvSpPr>
        <p:spPr bwMode="auto">
          <a:xfrm>
            <a:off x="171450" y="1943100"/>
            <a:ext cx="2971800" cy="457200"/>
          </a:xfrm>
          <a:prstGeom prst="rect">
            <a:avLst/>
          </a:prstGeom>
          <a:noFill/>
          <a:ln w="9525">
            <a:noFill/>
            <a:miter lim="800000"/>
            <a:headEnd/>
            <a:tailEnd/>
          </a:ln>
        </p:spPr>
        <p:txBody>
          <a:bodyPr>
            <a:spAutoFit/>
          </a:bodyPr>
          <a:lstStyle/>
          <a:p>
            <a:pPr algn="ctr" eaLnBrk="0" hangingPunct="0">
              <a:spcBef>
                <a:spcPct val="50000"/>
              </a:spcBef>
            </a:pPr>
            <a:r>
              <a:rPr lang="en-GB" sz="2400" b="1">
                <a:solidFill>
                  <a:srgbClr val="FFC081"/>
                </a:solidFill>
                <a:latin typeface="Arial" charset="0"/>
              </a:rPr>
              <a:t>Patch cut</a:t>
            </a:r>
          </a:p>
        </p:txBody>
      </p:sp>
      <p:sp>
        <p:nvSpPr>
          <p:cNvPr id="73733" name="Text Box 5"/>
          <p:cNvSpPr txBox="1">
            <a:spLocks noChangeArrowheads="1"/>
          </p:cNvSpPr>
          <p:nvPr/>
        </p:nvSpPr>
        <p:spPr bwMode="auto">
          <a:xfrm>
            <a:off x="6686550" y="4700588"/>
            <a:ext cx="1981200" cy="366712"/>
          </a:xfrm>
          <a:prstGeom prst="rect">
            <a:avLst/>
          </a:prstGeom>
          <a:noFill/>
          <a:ln w="9525">
            <a:noFill/>
            <a:miter lim="800000"/>
            <a:headEnd/>
            <a:tailEnd/>
          </a:ln>
        </p:spPr>
        <p:txBody>
          <a:bodyPr>
            <a:spAutoFit/>
          </a:bodyPr>
          <a:lstStyle/>
          <a:p>
            <a:pPr algn="ctr" eaLnBrk="0" hangingPunct="0">
              <a:spcBef>
                <a:spcPct val="50000"/>
              </a:spcBef>
            </a:pPr>
            <a:r>
              <a:rPr lang="en-GB" sz="1800" b="1">
                <a:solidFill>
                  <a:srgbClr val="33CC33"/>
                </a:solidFill>
                <a:latin typeface="Arial" charset="0"/>
              </a:rPr>
              <a:t>Most Preferred</a:t>
            </a:r>
          </a:p>
        </p:txBody>
      </p:sp>
      <p:sp>
        <p:nvSpPr>
          <p:cNvPr id="73734" name="Text Box 6"/>
          <p:cNvSpPr txBox="1">
            <a:spLocks noChangeArrowheads="1"/>
          </p:cNvSpPr>
          <p:nvPr/>
        </p:nvSpPr>
        <p:spPr bwMode="auto">
          <a:xfrm>
            <a:off x="685800" y="4743450"/>
            <a:ext cx="1981200" cy="366713"/>
          </a:xfrm>
          <a:prstGeom prst="rect">
            <a:avLst/>
          </a:prstGeom>
          <a:noFill/>
          <a:ln w="9525">
            <a:noFill/>
            <a:miter lim="800000"/>
            <a:headEnd/>
            <a:tailEnd/>
          </a:ln>
        </p:spPr>
        <p:txBody>
          <a:bodyPr>
            <a:spAutoFit/>
          </a:bodyPr>
          <a:lstStyle/>
          <a:p>
            <a:pPr algn="ctr" eaLnBrk="0" hangingPunct="0">
              <a:spcBef>
                <a:spcPct val="50000"/>
              </a:spcBef>
            </a:pPr>
            <a:r>
              <a:rPr lang="en-GB" sz="1800" b="1">
                <a:solidFill>
                  <a:srgbClr val="FF3300"/>
                </a:solidFill>
                <a:latin typeface="Arial" charset="0"/>
              </a:rPr>
              <a:t>Least Preferred</a:t>
            </a:r>
          </a:p>
        </p:txBody>
      </p:sp>
      <p:pic>
        <p:nvPicPr>
          <p:cNvPr id="73735" name="Picture 7" descr="Forest_l-r"/>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7924800" y="5486400"/>
            <a:ext cx="804863" cy="1016000"/>
          </a:xfrm>
          <a:prstGeom prst="rect">
            <a:avLst/>
          </a:prstGeom>
          <a:noFill/>
          <a:ln w="9525">
            <a:noFill/>
            <a:miter lim="800000"/>
            <a:headEnd/>
            <a:tailEnd/>
          </a:ln>
        </p:spPr>
      </p:pic>
      <p:pic>
        <p:nvPicPr>
          <p:cNvPr id="73736" name="Picture 8" descr="STEMS#1"/>
          <p:cNvPicPr>
            <a:picLocks noChangeAspect="1" noChangeArrowheads="1"/>
          </p:cNvPicPr>
          <p:nvPr/>
        </p:nvPicPr>
        <p:blipFill>
          <a:blip r:embed="rId3" cstate="print">
            <a:lum bright="-6000" contrast="12000"/>
          </a:blip>
          <a:srcRect/>
          <a:stretch>
            <a:fillRect/>
          </a:stretch>
        </p:blipFill>
        <p:spPr bwMode="auto">
          <a:xfrm>
            <a:off x="152400" y="2571750"/>
            <a:ext cx="2895600" cy="1992313"/>
          </a:xfrm>
          <a:prstGeom prst="rect">
            <a:avLst/>
          </a:prstGeom>
          <a:noFill/>
          <a:ln w="9525">
            <a:solidFill>
              <a:srgbClr val="FFC081"/>
            </a:solidFill>
            <a:miter lim="800000"/>
            <a:headEnd/>
            <a:tailEnd/>
          </a:ln>
        </p:spPr>
      </p:pic>
      <p:pic>
        <p:nvPicPr>
          <p:cNvPr id="73737" name="Picture 9" descr="F1010001"/>
          <p:cNvPicPr>
            <a:picLocks noChangeAspect="1" noChangeArrowheads="1"/>
          </p:cNvPicPr>
          <p:nvPr/>
        </p:nvPicPr>
        <p:blipFill>
          <a:blip r:embed="rId4" cstate="print"/>
          <a:srcRect/>
          <a:stretch>
            <a:fillRect/>
          </a:stretch>
        </p:blipFill>
        <p:spPr bwMode="auto">
          <a:xfrm>
            <a:off x="3124200" y="2565400"/>
            <a:ext cx="2971800" cy="2006600"/>
          </a:xfrm>
          <a:prstGeom prst="rect">
            <a:avLst/>
          </a:prstGeom>
          <a:noFill/>
          <a:ln w="9525">
            <a:solidFill>
              <a:srgbClr val="FFC081"/>
            </a:solidFill>
            <a:miter lim="800000"/>
            <a:headEnd/>
            <a:tailEnd/>
          </a:ln>
        </p:spPr>
      </p:pic>
      <p:pic>
        <p:nvPicPr>
          <p:cNvPr id="73738" name="Picture 10" descr="F1010014"/>
          <p:cNvPicPr>
            <a:picLocks noChangeAspect="1" noChangeArrowheads="1"/>
          </p:cNvPicPr>
          <p:nvPr/>
        </p:nvPicPr>
        <p:blipFill>
          <a:blip r:embed="rId5" cstate="print"/>
          <a:srcRect/>
          <a:stretch>
            <a:fillRect/>
          </a:stretch>
        </p:blipFill>
        <p:spPr bwMode="auto">
          <a:xfrm>
            <a:off x="6172200" y="2571750"/>
            <a:ext cx="2971800" cy="1981200"/>
          </a:xfrm>
          <a:prstGeom prst="rect">
            <a:avLst/>
          </a:prstGeom>
          <a:noFill/>
          <a:ln w="9525">
            <a:solidFill>
              <a:srgbClr val="FFC081"/>
            </a:solidFill>
            <a:miter lim="800000"/>
            <a:headEnd/>
            <a:tailEnd/>
          </a:ln>
        </p:spPr>
      </p:pic>
      <p:sp>
        <p:nvSpPr>
          <p:cNvPr id="73739" name="AutoShape 11"/>
          <p:cNvSpPr>
            <a:spLocks noChangeArrowheads="1"/>
          </p:cNvSpPr>
          <p:nvPr/>
        </p:nvSpPr>
        <p:spPr bwMode="auto">
          <a:xfrm>
            <a:off x="3124200" y="4800600"/>
            <a:ext cx="2971800" cy="342900"/>
          </a:xfrm>
          <a:prstGeom prst="rightArrow">
            <a:avLst>
              <a:gd name="adj1" fmla="val 50000"/>
              <a:gd name="adj2" fmla="val 216667"/>
            </a:avLst>
          </a:prstGeom>
          <a:solidFill>
            <a:srgbClr val="FFC081"/>
          </a:solidFill>
          <a:ln w="9525">
            <a:solidFill>
              <a:schemeClr val="tx1"/>
            </a:solidFill>
            <a:miter lim="800000"/>
            <a:headEnd/>
            <a:tailEnd/>
          </a:ln>
        </p:spPr>
        <p:txBody>
          <a:bodyPr wrap="none" anchor="ctr"/>
          <a:lstStyle/>
          <a:p>
            <a:endParaRPr lang="en-US"/>
          </a:p>
        </p:txBody>
      </p:sp>
      <p:sp>
        <p:nvSpPr>
          <p:cNvPr id="73740" name="Text Box 12"/>
          <p:cNvSpPr txBox="1">
            <a:spLocks noChangeArrowheads="1"/>
          </p:cNvSpPr>
          <p:nvPr/>
        </p:nvSpPr>
        <p:spPr bwMode="auto">
          <a:xfrm>
            <a:off x="3276600" y="5181600"/>
            <a:ext cx="2514600" cy="396875"/>
          </a:xfrm>
          <a:prstGeom prst="rect">
            <a:avLst/>
          </a:prstGeom>
          <a:noFill/>
          <a:ln w="9525">
            <a:noFill/>
            <a:miter lim="800000"/>
            <a:headEnd/>
            <a:tailEnd/>
          </a:ln>
        </p:spPr>
        <p:txBody>
          <a:bodyPr>
            <a:spAutoFit/>
          </a:bodyPr>
          <a:lstStyle/>
          <a:p>
            <a:pPr algn="ctr" eaLnBrk="0" hangingPunct="0">
              <a:spcBef>
                <a:spcPct val="50000"/>
              </a:spcBef>
            </a:pPr>
            <a:r>
              <a:rPr lang="en-GB" b="1">
                <a:solidFill>
                  <a:srgbClr val="FFC081"/>
                </a:solidFill>
                <a:latin typeface="Arial" charset="0"/>
              </a:rPr>
              <a:t>Public Preference</a:t>
            </a:r>
          </a:p>
        </p:txBody>
      </p:sp>
      <p:sp>
        <p:nvSpPr>
          <p:cNvPr id="81933" name="Text Box 13"/>
          <p:cNvSpPr txBox="1">
            <a:spLocks noChangeArrowheads="1"/>
          </p:cNvSpPr>
          <p:nvPr/>
        </p:nvSpPr>
        <p:spPr bwMode="auto">
          <a:xfrm>
            <a:off x="609600" y="533400"/>
            <a:ext cx="7086600" cy="1190625"/>
          </a:xfrm>
          <a:prstGeom prst="rect">
            <a:avLst/>
          </a:prstGeom>
          <a:noFill/>
          <a:ln w="9525">
            <a:noFill/>
            <a:miter lim="800000"/>
            <a:headEnd/>
            <a:tailEnd/>
          </a:ln>
          <a:effectLst/>
        </p:spPr>
        <p:txBody>
          <a:bodyPr>
            <a:spAutoFit/>
          </a:bodyPr>
          <a:lstStyle/>
          <a:p>
            <a:pPr lvl="2" algn="ctr" eaLnBrk="0" hangingPunct="0">
              <a:defRPr/>
            </a:pPr>
            <a:r>
              <a:rPr lang="en-GB" sz="3600" b="1">
                <a:solidFill>
                  <a:srgbClr val="FFC081"/>
                </a:solidFill>
                <a:effectLst>
                  <a:outerShdw blurRad="38100" dist="38100" dir="2700000" algn="tl">
                    <a:srgbClr val="000000"/>
                  </a:outerShdw>
                </a:effectLst>
                <a:latin typeface="Times New Roman" pitchFamily="18" charset="0"/>
                <a:cs typeface="+mn-cs"/>
              </a:rPr>
              <a:t>Choice of Silvicultural System</a:t>
            </a:r>
          </a:p>
          <a:p>
            <a:pPr lvl="2" algn="ctr" eaLnBrk="0" hangingPunct="0">
              <a:defRPr/>
            </a:pPr>
            <a:r>
              <a:rPr lang="en-GB" sz="3600" b="1">
                <a:solidFill>
                  <a:srgbClr val="FFC081"/>
                </a:solidFill>
                <a:effectLst>
                  <a:outerShdw blurRad="38100" dist="38100" dir="2700000" algn="tl">
                    <a:srgbClr val="000000"/>
                  </a:outerShdw>
                </a:effectLst>
                <a:latin typeface="Times New Roman" pitchFamily="18" charset="0"/>
                <a:cs typeface="+mn-cs"/>
              </a:rPr>
              <a:t>(Site Level)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1066800" y="1219200"/>
            <a:ext cx="6858000" cy="5334000"/>
          </a:xfrm>
          <a:prstGeom prst="rect">
            <a:avLst/>
          </a:prstGeom>
          <a:gradFill rotWithShape="0">
            <a:gsLst>
              <a:gs pos="0">
                <a:srgbClr val="DDEBCF"/>
              </a:gs>
              <a:gs pos="50000">
                <a:srgbClr val="9CB86E"/>
              </a:gs>
              <a:gs pos="100000">
                <a:srgbClr val="156B13"/>
              </a:gs>
            </a:gsLst>
            <a:lin ang="5400000" scaled="1"/>
          </a:gradFill>
          <a:ln w="9525">
            <a:noFill/>
            <a:miter lim="800000"/>
            <a:headEnd/>
            <a:tailEnd/>
          </a:ln>
        </p:spPr>
        <p:txBody>
          <a:bodyPr/>
          <a:lstStyle/>
          <a:p>
            <a:endParaRPr lang="en-CA"/>
          </a:p>
        </p:txBody>
      </p:sp>
      <p:sp>
        <p:nvSpPr>
          <p:cNvPr id="4100" name="Rectangle 3"/>
          <p:cNvSpPr>
            <a:spLocks noChangeArrowheads="1"/>
          </p:cNvSpPr>
          <p:nvPr/>
        </p:nvSpPr>
        <p:spPr bwMode="auto">
          <a:xfrm>
            <a:off x="2128838" y="1454150"/>
            <a:ext cx="5257800" cy="3513138"/>
          </a:xfrm>
          <a:prstGeom prst="rect">
            <a:avLst/>
          </a:prstGeom>
          <a:noFill/>
          <a:ln w="9525">
            <a:noFill/>
            <a:miter lim="800000"/>
            <a:headEnd/>
            <a:tailEnd/>
          </a:ln>
        </p:spPr>
        <p:txBody>
          <a:bodyPr/>
          <a:lstStyle/>
          <a:p>
            <a:endParaRPr lang="en-CA"/>
          </a:p>
        </p:txBody>
      </p:sp>
      <p:sp>
        <p:nvSpPr>
          <p:cNvPr id="4101" name="Line 4"/>
          <p:cNvSpPr>
            <a:spLocks noChangeShapeType="1"/>
          </p:cNvSpPr>
          <p:nvPr/>
        </p:nvSpPr>
        <p:spPr bwMode="auto">
          <a:xfrm>
            <a:off x="2128838" y="4967288"/>
            <a:ext cx="5257800" cy="1587"/>
          </a:xfrm>
          <a:prstGeom prst="line">
            <a:avLst/>
          </a:prstGeom>
          <a:noFill/>
          <a:ln w="0">
            <a:solidFill>
              <a:srgbClr val="000000"/>
            </a:solidFill>
            <a:prstDash val="sysDot"/>
            <a:round/>
            <a:headEnd/>
            <a:tailEnd/>
          </a:ln>
        </p:spPr>
        <p:txBody>
          <a:bodyPr/>
          <a:lstStyle/>
          <a:p>
            <a:endParaRPr lang="en-CA"/>
          </a:p>
        </p:txBody>
      </p:sp>
      <p:sp>
        <p:nvSpPr>
          <p:cNvPr id="4102" name="Line 5"/>
          <p:cNvSpPr>
            <a:spLocks noChangeShapeType="1"/>
          </p:cNvSpPr>
          <p:nvPr/>
        </p:nvSpPr>
        <p:spPr bwMode="auto">
          <a:xfrm>
            <a:off x="2128838" y="4378325"/>
            <a:ext cx="5257800" cy="1588"/>
          </a:xfrm>
          <a:prstGeom prst="line">
            <a:avLst/>
          </a:prstGeom>
          <a:noFill/>
          <a:ln w="0">
            <a:solidFill>
              <a:srgbClr val="000000"/>
            </a:solidFill>
            <a:prstDash val="sysDot"/>
            <a:round/>
            <a:headEnd/>
            <a:tailEnd/>
          </a:ln>
        </p:spPr>
        <p:txBody>
          <a:bodyPr/>
          <a:lstStyle/>
          <a:p>
            <a:endParaRPr lang="en-CA"/>
          </a:p>
        </p:txBody>
      </p:sp>
      <p:sp>
        <p:nvSpPr>
          <p:cNvPr id="4103" name="Line 6"/>
          <p:cNvSpPr>
            <a:spLocks noChangeShapeType="1"/>
          </p:cNvSpPr>
          <p:nvPr/>
        </p:nvSpPr>
        <p:spPr bwMode="auto">
          <a:xfrm>
            <a:off x="2128838" y="3800475"/>
            <a:ext cx="5257800" cy="1588"/>
          </a:xfrm>
          <a:prstGeom prst="line">
            <a:avLst/>
          </a:prstGeom>
          <a:noFill/>
          <a:ln w="0">
            <a:solidFill>
              <a:srgbClr val="000000"/>
            </a:solidFill>
            <a:prstDash val="sysDot"/>
            <a:round/>
            <a:headEnd/>
            <a:tailEnd/>
          </a:ln>
        </p:spPr>
        <p:txBody>
          <a:bodyPr/>
          <a:lstStyle/>
          <a:p>
            <a:endParaRPr lang="en-CA"/>
          </a:p>
        </p:txBody>
      </p:sp>
      <p:sp>
        <p:nvSpPr>
          <p:cNvPr id="4104" name="Line 7"/>
          <p:cNvSpPr>
            <a:spLocks noChangeShapeType="1"/>
          </p:cNvSpPr>
          <p:nvPr/>
        </p:nvSpPr>
        <p:spPr bwMode="auto">
          <a:xfrm>
            <a:off x="2128838" y="2620963"/>
            <a:ext cx="5257800" cy="1587"/>
          </a:xfrm>
          <a:prstGeom prst="line">
            <a:avLst/>
          </a:prstGeom>
          <a:noFill/>
          <a:ln w="0">
            <a:solidFill>
              <a:srgbClr val="000000"/>
            </a:solidFill>
            <a:prstDash val="sysDot"/>
            <a:round/>
            <a:headEnd/>
            <a:tailEnd/>
          </a:ln>
        </p:spPr>
        <p:txBody>
          <a:bodyPr/>
          <a:lstStyle/>
          <a:p>
            <a:endParaRPr lang="en-CA"/>
          </a:p>
        </p:txBody>
      </p:sp>
      <p:sp>
        <p:nvSpPr>
          <p:cNvPr id="4105" name="Line 8"/>
          <p:cNvSpPr>
            <a:spLocks noChangeShapeType="1"/>
          </p:cNvSpPr>
          <p:nvPr/>
        </p:nvSpPr>
        <p:spPr bwMode="auto">
          <a:xfrm>
            <a:off x="2128838" y="2044700"/>
            <a:ext cx="5257800" cy="1588"/>
          </a:xfrm>
          <a:prstGeom prst="line">
            <a:avLst/>
          </a:prstGeom>
          <a:noFill/>
          <a:ln w="0">
            <a:solidFill>
              <a:srgbClr val="000000"/>
            </a:solidFill>
            <a:prstDash val="sysDot"/>
            <a:round/>
            <a:headEnd/>
            <a:tailEnd/>
          </a:ln>
        </p:spPr>
        <p:txBody>
          <a:bodyPr/>
          <a:lstStyle/>
          <a:p>
            <a:endParaRPr lang="en-CA"/>
          </a:p>
        </p:txBody>
      </p:sp>
      <p:sp>
        <p:nvSpPr>
          <p:cNvPr id="4106" name="Line 9"/>
          <p:cNvSpPr>
            <a:spLocks noChangeShapeType="1"/>
          </p:cNvSpPr>
          <p:nvPr/>
        </p:nvSpPr>
        <p:spPr bwMode="auto">
          <a:xfrm>
            <a:off x="2128838" y="1454150"/>
            <a:ext cx="5257800" cy="1588"/>
          </a:xfrm>
          <a:prstGeom prst="line">
            <a:avLst/>
          </a:prstGeom>
          <a:noFill/>
          <a:ln w="0">
            <a:solidFill>
              <a:srgbClr val="000000"/>
            </a:solidFill>
            <a:prstDash val="sysDot"/>
            <a:round/>
            <a:headEnd/>
            <a:tailEnd/>
          </a:ln>
        </p:spPr>
        <p:txBody>
          <a:bodyPr/>
          <a:lstStyle/>
          <a:p>
            <a:endParaRPr lang="en-CA"/>
          </a:p>
        </p:txBody>
      </p:sp>
      <p:sp>
        <p:nvSpPr>
          <p:cNvPr id="4107" name="Rectangle 10"/>
          <p:cNvSpPr>
            <a:spLocks noChangeArrowheads="1"/>
          </p:cNvSpPr>
          <p:nvPr/>
        </p:nvSpPr>
        <p:spPr bwMode="auto">
          <a:xfrm>
            <a:off x="2128838" y="1454150"/>
            <a:ext cx="5257800" cy="3513138"/>
          </a:xfrm>
          <a:prstGeom prst="rect">
            <a:avLst/>
          </a:prstGeom>
          <a:noFill/>
          <a:ln w="12700">
            <a:solidFill>
              <a:srgbClr val="000000"/>
            </a:solidFill>
            <a:miter lim="800000"/>
            <a:headEnd/>
            <a:tailEnd/>
          </a:ln>
        </p:spPr>
        <p:txBody>
          <a:bodyPr/>
          <a:lstStyle/>
          <a:p>
            <a:endParaRPr lang="en-CA"/>
          </a:p>
        </p:txBody>
      </p:sp>
      <p:sp>
        <p:nvSpPr>
          <p:cNvPr id="4108" name="Line 11"/>
          <p:cNvSpPr>
            <a:spLocks noChangeShapeType="1"/>
          </p:cNvSpPr>
          <p:nvPr/>
        </p:nvSpPr>
        <p:spPr bwMode="auto">
          <a:xfrm>
            <a:off x="2128838" y="1454150"/>
            <a:ext cx="1587" cy="3513138"/>
          </a:xfrm>
          <a:prstGeom prst="line">
            <a:avLst/>
          </a:prstGeom>
          <a:noFill/>
          <a:ln w="0">
            <a:solidFill>
              <a:srgbClr val="000000"/>
            </a:solidFill>
            <a:round/>
            <a:headEnd/>
            <a:tailEnd/>
          </a:ln>
        </p:spPr>
        <p:txBody>
          <a:bodyPr/>
          <a:lstStyle/>
          <a:p>
            <a:endParaRPr lang="en-CA"/>
          </a:p>
        </p:txBody>
      </p:sp>
      <p:sp>
        <p:nvSpPr>
          <p:cNvPr id="4109" name="Line 12"/>
          <p:cNvSpPr>
            <a:spLocks noChangeShapeType="1"/>
          </p:cNvSpPr>
          <p:nvPr/>
        </p:nvSpPr>
        <p:spPr bwMode="auto">
          <a:xfrm>
            <a:off x="2081213" y="4967288"/>
            <a:ext cx="47625" cy="1587"/>
          </a:xfrm>
          <a:prstGeom prst="line">
            <a:avLst/>
          </a:prstGeom>
          <a:noFill/>
          <a:ln w="0">
            <a:solidFill>
              <a:srgbClr val="000000"/>
            </a:solidFill>
            <a:round/>
            <a:headEnd/>
            <a:tailEnd/>
          </a:ln>
        </p:spPr>
        <p:txBody>
          <a:bodyPr/>
          <a:lstStyle/>
          <a:p>
            <a:endParaRPr lang="en-CA"/>
          </a:p>
        </p:txBody>
      </p:sp>
      <p:sp>
        <p:nvSpPr>
          <p:cNvPr id="4110" name="Line 13"/>
          <p:cNvSpPr>
            <a:spLocks noChangeShapeType="1"/>
          </p:cNvSpPr>
          <p:nvPr/>
        </p:nvSpPr>
        <p:spPr bwMode="auto">
          <a:xfrm>
            <a:off x="2081213" y="4378325"/>
            <a:ext cx="47625" cy="1588"/>
          </a:xfrm>
          <a:prstGeom prst="line">
            <a:avLst/>
          </a:prstGeom>
          <a:noFill/>
          <a:ln w="0">
            <a:solidFill>
              <a:srgbClr val="000000"/>
            </a:solidFill>
            <a:round/>
            <a:headEnd/>
            <a:tailEnd/>
          </a:ln>
        </p:spPr>
        <p:txBody>
          <a:bodyPr/>
          <a:lstStyle/>
          <a:p>
            <a:endParaRPr lang="en-CA"/>
          </a:p>
        </p:txBody>
      </p:sp>
      <p:sp>
        <p:nvSpPr>
          <p:cNvPr id="4111" name="Line 14"/>
          <p:cNvSpPr>
            <a:spLocks noChangeShapeType="1"/>
          </p:cNvSpPr>
          <p:nvPr/>
        </p:nvSpPr>
        <p:spPr bwMode="auto">
          <a:xfrm>
            <a:off x="2081213" y="3800475"/>
            <a:ext cx="47625" cy="1588"/>
          </a:xfrm>
          <a:prstGeom prst="line">
            <a:avLst/>
          </a:prstGeom>
          <a:noFill/>
          <a:ln w="0">
            <a:solidFill>
              <a:srgbClr val="000000"/>
            </a:solidFill>
            <a:round/>
            <a:headEnd/>
            <a:tailEnd/>
          </a:ln>
        </p:spPr>
        <p:txBody>
          <a:bodyPr/>
          <a:lstStyle/>
          <a:p>
            <a:endParaRPr lang="en-CA"/>
          </a:p>
        </p:txBody>
      </p:sp>
      <p:sp>
        <p:nvSpPr>
          <p:cNvPr id="4112" name="Line 15"/>
          <p:cNvSpPr>
            <a:spLocks noChangeShapeType="1"/>
          </p:cNvSpPr>
          <p:nvPr/>
        </p:nvSpPr>
        <p:spPr bwMode="auto">
          <a:xfrm>
            <a:off x="2081213" y="3211513"/>
            <a:ext cx="47625" cy="1587"/>
          </a:xfrm>
          <a:prstGeom prst="line">
            <a:avLst/>
          </a:prstGeom>
          <a:noFill/>
          <a:ln w="0">
            <a:solidFill>
              <a:srgbClr val="000000"/>
            </a:solidFill>
            <a:round/>
            <a:headEnd/>
            <a:tailEnd/>
          </a:ln>
        </p:spPr>
        <p:txBody>
          <a:bodyPr/>
          <a:lstStyle/>
          <a:p>
            <a:endParaRPr lang="en-CA"/>
          </a:p>
        </p:txBody>
      </p:sp>
      <p:sp>
        <p:nvSpPr>
          <p:cNvPr id="4113" name="Line 16"/>
          <p:cNvSpPr>
            <a:spLocks noChangeShapeType="1"/>
          </p:cNvSpPr>
          <p:nvPr/>
        </p:nvSpPr>
        <p:spPr bwMode="auto">
          <a:xfrm>
            <a:off x="2081213" y="2620963"/>
            <a:ext cx="47625" cy="1587"/>
          </a:xfrm>
          <a:prstGeom prst="line">
            <a:avLst/>
          </a:prstGeom>
          <a:noFill/>
          <a:ln w="0">
            <a:solidFill>
              <a:srgbClr val="000000"/>
            </a:solidFill>
            <a:round/>
            <a:headEnd/>
            <a:tailEnd/>
          </a:ln>
        </p:spPr>
        <p:txBody>
          <a:bodyPr/>
          <a:lstStyle/>
          <a:p>
            <a:endParaRPr lang="en-CA"/>
          </a:p>
        </p:txBody>
      </p:sp>
      <p:sp>
        <p:nvSpPr>
          <p:cNvPr id="4114" name="Line 17"/>
          <p:cNvSpPr>
            <a:spLocks noChangeShapeType="1"/>
          </p:cNvSpPr>
          <p:nvPr/>
        </p:nvSpPr>
        <p:spPr bwMode="auto">
          <a:xfrm>
            <a:off x="2081213" y="2044700"/>
            <a:ext cx="47625" cy="1588"/>
          </a:xfrm>
          <a:prstGeom prst="line">
            <a:avLst/>
          </a:prstGeom>
          <a:noFill/>
          <a:ln w="0">
            <a:solidFill>
              <a:srgbClr val="000000"/>
            </a:solidFill>
            <a:round/>
            <a:headEnd/>
            <a:tailEnd/>
          </a:ln>
        </p:spPr>
        <p:txBody>
          <a:bodyPr/>
          <a:lstStyle/>
          <a:p>
            <a:endParaRPr lang="en-CA"/>
          </a:p>
        </p:txBody>
      </p:sp>
      <p:sp>
        <p:nvSpPr>
          <p:cNvPr id="4115" name="Line 18"/>
          <p:cNvSpPr>
            <a:spLocks noChangeShapeType="1"/>
          </p:cNvSpPr>
          <p:nvPr/>
        </p:nvSpPr>
        <p:spPr bwMode="auto">
          <a:xfrm>
            <a:off x="2081213" y="1454150"/>
            <a:ext cx="47625" cy="1588"/>
          </a:xfrm>
          <a:prstGeom prst="line">
            <a:avLst/>
          </a:prstGeom>
          <a:noFill/>
          <a:ln w="0">
            <a:solidFill>
              <a:srgbClr val="000000"/>
            </a:solidFill>
            <a:round/>
            <a:headEnd/>
            <a:tailEnd/>
          </a:ln>
        </p:spPr>
        <p:txBody>
          <a:bodyPr/>
          <a:lstStyle/>
          <a:p>
            <a:endParaRPr lang="en-CA"/>
          </a:p>
        </p:txBody>
      </p:sp>
      <p:sp>
        <p:nvSpPr>
          <p:cNvPr id="4116" name="Line 19"/>
          <p:cNvSpPr>
            <a:spLocks noChangeShapeType="1"/>
          </p:cNvSpPr>
          <p:nvPr/>
        </p:nvSpPr>
        <p:spPr bwMode="auto">
          <a:xfrm>
            <a:off x="2128838" y="3211513"/>
            <a:ext cx="5257800" cy="1587"/>
          </a:xfrm>
          <a:prstGeom prst="line">
            <a:avLst/>
          </a:prstGeom>
          <a:noFill/>
          <a:ln w="0">
            <a:solidFill>
              <a:srgbClr val="000000"/>
            </a:solidFill>
            <a:round/>
            <a:headEnd/>
            <a:tailEnd/>
          </a:ln>
        </p:spPr>
        <p:txBody>
          <a:bodyPr/>
          <a:lstStyle/>
          <a:p>
            <a:endParaRPr lang="en-CA"/>
          </a:p>
        </p:txBody>
      </p:sp>
      <p:sp>
        <p:nvSpPr>
          <p:cNvPr id="4117" name="Line 20"/>
          <p:cNvSpPr>
            <a:spLocks noChangeShapeType="1"/>
          </p:cNvSpPr>
          <p:nvPr/>
        </p:nvSpPr>
        <p:spPr bwMode="auto">
          <a:xfrm>
            <a:off x="2370138" y="2308225"/>
            <a:ext cx="481012" cy="60325"/>
          </a:xfrm>
          <a:prstGeom prst="line">
            <a:avLst/>
          </a:prstGeom>
          <a:noFill/>
          <a:ln w="23813">
            <a:solidFill>
              <a:srgbClr val="3366FF"/>
            </a:solidFill>
            <a:round/>
            <a:headEnd/>
            <a:tailEnd/>
          </a:ln>
        </p:spPr>
        <p:txBody>
          <a:bodyPr/>
          <a:lstStyle/>
          <a:p>
            <a:endParaRPr lang="en-CA"/>
          </a:p>
        </p:txBody>
      </p:sp>
      <p:sp>
        <p:nvSpPr>
          <p:cNvPr id="4118" name="Line 21"/>
          <p:cNvSpPr>
            <a:spLocks noChangeShapeType="1"/>
          </p:cNvSpPr>
          <p:nvPr/>
        </p:nvSpPr>
        <p:spPr bwMode="auto">
          <a:xfrm>
            <a:off x="2851150" y="2368550"/>
            <a:ext cx="469900" cy="180975"/>
          </a:xfrm>
          <a:prstGeom prst="line">
            <a:avLst/>
          </a:prstGeom>
          <a:noFill/>
          <a:ln w="23813">
            <a:solidFill>
              <a:srgbClr val="3366FF"/>
            </a:solidFill>
            <a:round/>
            <a:headEnd/>
            <a:tailEnd/>
          </a:ln>
        </p:spPr>
        <p:txBody>
          <a:bodyPr/>
          <a:lstStyle/>
          <a:p>
            <a:endParaRPr lang="en-CA"/>
          </a:p>
        </p:txBody>
      </p:sp>
      <p:sp>
        <p:nvSpPr>
          <p:cNvPr id="4119" name="Line 22"/>
          <p:cNvSpPr>
            <a:spLocks noChangeShapeType="1"/>
          </p:cNvSpPr>
          <p:nvPr/>
        </p:nvSpPr>
        <p:spPr bwMode="auto">
          <a:xfrm>
            <a:off x="3321050" y="2549525"/>
            <a:ext cx="481013" cy="47625"/>
          </a:xfrm>
          <a:prstGeom prst="line">
            <a:avLst/>
          </a:prstGeom>
          <a:noFill/>
          <a:ln w="23813">
            <a:solidFill>
              <a:srgbClr val="3366FF"/>
            </a:solidFill>
            <a:round/>
            <a:headEnd/>
            <a:tailEnd/>
          </a:ln>
        </p:spPr>
        <p:txBody>
          <a:bodyPr/>
          <a:lstStyle/>
          <a:p>
            <a:endParaRPr lang="en-CA"/>
          </a:p>
        </p:txBody>
      </p:sp>
      <p:sp>
        <p:nvSpPr>
          <p:cNvPr id="4120" name="Line 23"/>
          <p:cNvSpPr>
            <a:spLocks noChangeShapeType="1"/>
          </p:cNvSpPr>
          <p:nvPr/>
        </p:nvSpPr>
        <p:spPr bwMode="auto">
          <a:xfrm>
            <a:off x="3802063" y="2597150"/>
            <a:ext cx="481012" cy="288925"/>
          </a:xfrm>
          <a:prstGeom prst="line">
            <a:avLst/>
          </a:prstGeom>
          <a:noFill/>
          <a:ln w="23813">
            <a:solidFill>
              <a:srgbClr val="3366FF"/>
            </a:solidFill>
            <a:round/>
            <a:headEnd/>
            <a:tailEnd/>
          </a:ln>
        </p:spPr>
        <p:txBody>
          <a:bodyPr/>
          <a:lstStyle/>
          <a:p>
            <a:endParaRPr lang="en-CA"/>
          </a:p>
        </p:txBody>
      </p:sp>
      <p:sp>
        <p:nvSpPr>
          <p:cNvPr id="4121" name="Line 24"/>
          <p:cNvSpPr>
            <a:spLocks noChangeShapeType="1"/>
          </p:cNvSpPr>
          <p:nvPr/>
        </p:nvSpPr>
        <p:spPr bwMode="auto">
          <a:xfrm>
            <a:off x="4283075" y="2886075"/>
            <a:ext cx="481013" cy="12700"/>
          </a:xfrm>
          <a:prstGeom prst="line">
            <a:avLst/>
          </a:prstGeom>
          <a:noFill/>
          <a:ln w="23813">
            <a:solidFill>
              <a:srgbClr val="3366FF"/>
            </a:solidFill>
            <a:round/>
            <a:headEnd/>
            <a:tailEnd/>
          </a:ln>
        </p:spPr>
        <p:txBody>
          <a:bodyPr/>
          <a:lstStyle/>
          <a:p>
            <a:endParaRPr lang="en-CA"/>
          </a:p>
        </p:txBody>
      </p:sp>
      <p:sp>
        <p:nvSpPr>
          <p:cNvPr id="4122" name="Line 25"/>
          <p:cNvSpPr>
            <a:spLocks noChangeShapeType="1"/>
          </p:cNvSpPr>
          <p:nvPr/>
        </p:nvSpPr>
        <p:spPr bwMode="auto">
          <a:xfrm>
            <a:off x="4764088" y="2898775"/>
            <a:ext cx="469900" cy="34925"/>
          </a:xfrm>
          <a:prstGeom prst="line">
            <a:avLst/>
          </a:prstGeom>
          <a:noFill/>
          <a:ln w="23813">
            <a:solidFill>
              <a:srgbClr val="3366FF"/>
            </a:solidFill>
            <a:round/>
            <a:headEnd/>
            <a:tailEnd/>
          </a:ln>
        </p:spPr>
        <p:txBody>
          <a:bodyPr/>
          <a:lstStyle/>
          <a:p>
            <a:endParaRPr lang="en-CA"/>
          </a:p>
        </p:txBody>
      </p:sp>
      <p:sp>
        <p:nvSpPr>
          <p:cNvPr id="4123" name="Line 26"/>
          <p:cNvSpPr>
            <a:spLocks noChangeShapeType="1"/>
          </p:cNvSpPr>
          <p:nvPr/>
        </p:nvSpPr>
        <p:spPr bwMode="auto">
          <a:xfrm>
            <a:off x="5233988" y="2933700"/>
            <a:ext cx="481012" cy="301625"/>
          </a:xfrm>
          <a:prstGeom prst="line">
            <a:avLst/>
          </a:prstGeom>
          <a:noFill/>
          <a:ln w="23813">
            <a:solidFill>
              <a:srgbClr val="3366FF"/>
            </a:solidFill>
            <a:round/>
            <a:headEnd/>
            <a:tailEnd/>
          </a:ln>
        </p:spPr>
        <p:txBody>
          <a:bodyPr/>
          <a:lstStyle/>
          <a:p>
            <a:endParaRPr lang="en-CA"/>
          </a:p>
        </p:txBody>
      </p:sp>
      <p:sp>
        <p:nvSpPr>
          <p:cNvPr id="4124" name="Line 27"/>
          <p:cNvSpPr>
            <a:spLocks noChangeShapeType="1"/>
          </p:cNvSpPr>
          <p:nvPr/>
        </p:nvSpPr>
        <p:spPr bwMode="auto">
          <a:xfrm>
            <a:off x="5715000" y="3235325"/>
            <a:ext cx="481013" cy="84138"/>
          </a:xfrm>
          <a:prstGeom prst="line">
            <a:avLst/>
          </a:prstGeom>
          <a:noFill/>
          <a:ln w="23813">
            <a:solidFill>
              <a:srgbClr val="3366FF"/>
            </a:solidFill>
            <a:round/>
            <a:headEnd/>
            <a:tailEnd/>
          </a:ln>
        </p:spPr>
        <p:txBody>
          <a:bodyPr/>
          <a:lstStyle/>
          <a:p>
            <a:endParaRPr lang="en-CA"/>
          </a:p>
        </p:txBody>
      </p:sp>
      <p:sp>
        <p:nvSpPr>
          <p:cNvPr id="4125" name="Line 28"/>
          <p:cNvSpPr>
            <a:spLocks noChangeShapeType="1"/>
          </p:cNvSpPr>
          <p:nvPr/>
        </p:nvSpPr>
        <p:spPr bwMode="auto">
          <a:xfrm>
            <a:off x="6196013" y="3319463"/>
            <a:ext cx="469900" cy="1587"/>
          </a:xfrm>
          <a:prstGeom prst="line">
            <a:avLst/>
          </a:prstGeom>
          <a:noFill/>
          <a:ln w="23813">
            <a:solidFill>
              <a:srgbClr val="3366FF"/>
            </a:solidFill>
            <a:round/>
            <a:headEnd/>
            <a:tailEnd/>
          </a:ln>
        </p:spPr>
        <p:txBody>
          <a:bodyPr/>
          <a:lstStyle/>
          <a:p>
            <a:endParaRPr lang="en-CA"/>
          </a:p>
        </p:txBody>
      </p:sp>
      <p:sp>
        <p:nvSpPr>
          <p:cNvPr id="4126" name="Line 29"/>
          <p:cNvSpPr>
            <a:spLocks noChangeShapeType="1"/>
          </p:cNvSpPr>
          <p:nvPr/>
        </p:nvSpPr>
        <p:spPr bwMode="auto">
          <a:xfrm>
            <a:off x="6665913" y="3319463"/>
            <a:ext cx="481012" cy="84137"/>
          </a:xfrm>
          <a:prstGeom prst="line">
            <a:avLst/>
          </a:prstGeom>
          <a:noFill/>
          <a:ln w="23813">
            <a:solidFill>
              <a:srgbClr val="3366FF"/>
            </a:solidFill>
            <a:round/>
            <a:headEnd/>
            <a:tailEnd/>
          </a:ln>
        </p:spPr>
        <p:txBody>
          <a:bodyPr/>
          <a:lstStyle/>
          <a:p>
            <a:endParaRPr lang="en-CA"/>
          </a:p>
        </p:txBody>
      </p:sp>
      <p:sp>
        <p:nvSpPr>
          <p:cNvPr id="4127" name="Line 30"/>
          <p:cNvSpPr>
            <a:spLocks noChangeShapeType="1"/>
          </p:cNvSpPr>
          <p:nvPr/>
        </p:nvSpPr>
        <p:spPr bwMode="auto">
          <a:xfrm>
            <a:off x="2370138" y="2392363"/>
            <a:ext cx="481012" cy="385762"/>
          </a:xfrm>
          <a:prstGeom prst="line">
            <a:avLst/>
          </a:prstGeom>
          <a:noFill/>
          <a:ln w="23813">
            <a:solidFill>
              <a:srgbClr val="FF9900"/>
            </a:solidFill>
            <a:round/>
            <a:headEnd/>
            <a:tailEnd/>
          </a:ln>
        </p:spPr>
        <p:txBody>
          <a:bodyPr/>
          <a:lstStyle/>
          <a:p>
            <a:endParaRPr lang="en-CA"/>
          </a:p>
        </p:txBody>
      </p:sp>
      <p:sp>
        <p:nvSpPr>
          <p:cNvPr id="4128" name="Line 31"/>
          <p:cNvSpPr>
            <a:spLocks noChangeShapeType="1"/>
          </p:cNvSpPr>
          <p:nvPr/>
        </p:nvSpPr>
        <p:spPr bwMode="auto">
          <a:xfrm>
            <a:off x="2851150" y="2778125"/>
            <a:ext cx="469900" cy="95250"/>
          </a:xfrm>
          <a:prstGeom prst="line">
            <a:avLst/>
          </a:prstGeom>
          <a:noFill/>
          <a:ln w="23813">
            <a:solidFill>
              <a:srgbClr val="FF9900"/>
            </a:solidFill>
            <a:round/>
            <a:headEnd/>
            <a:tailEnd/>
          </a:ln>
        </p:spPr>
        <p:txBody>
          <a:bodyPr/>
          <a:lstStyle/>
          <a:p>
            <a:endParaRPr lang="en-CA"/>
          </a:p>
        </p:txBody>
      </p:sp>
      <p:sp>
        <p:nvSpPr>
          <p:cNvPr id="4129" name="Line 32"/>
          <p:cNvSpPr>
            <a:spLocks noChangeShapeType="1"/>
          </p:cNvSpPr>
          <p:nvPr/>
        </p:nvSpPr>
        <p:spPr bwMode="auto">
          <a:xfrm>
            <a:off x="3321050" y="2873375"/>
            <a:ext cx="481013" cy="1588"/>
          </a:xfrm>
          <a:prstGeom prst="line">
            <a:avLst/>
          </a:prstGeom>
          <a:noFill/>
          <a:ln w="23813">
            <a:solidFill>
              <a:srgbClr val="FF9900"/>
            </a:solidFill>
            <a:round/>
            <a:headEnd/>
            <a:tailEnd/>
          </a:ln>
        </p:spPr>
        <p:txBody>
          <a:bodyPr/>
          <a:lstStyle/>
          <a:p>
            <a:endParaRPr lang="en-CA"/>
          </a:p>
        </p:txBody>
      </p:sp>
      <p:sp>
        <p:nvSpPr>
          <p:cNvPr id="4130" name="Line 33"/>
          <p:cNvSpPr>
            <a:spLocks noChangeShapeType="1"/>
          </p:cNvSpPr>
          <p:nvPr/>
        </p:nvSpPr>
        <p:spPr bwMode="auto">
          <a:xfrm>
            <a:off x="3802063" y="2873375"/>
            <a:ext cx="481012" cy="109538"/>
          </a:xfrm>
          <a:prstGeom prst="line">
            <a:avLst/>
          </a:prstGeom>
          <a:noFill/>
          <a:ln w="23813">
            <a:solidFill>
              <a:srgbClr val="FF9900"/>
            </a:solidFill>
            <a:round/>
            <a:headEnd/>
            <a:tailEnd/>
          </a:ln>
        </p:spPr>
        <p:txBody>
          <a:bodyPr/>
          <a:lstStyle/>
          <a:p>
            <a:endParaRPr lang="en-CA"/>
          </a:p>
        </p:txBody>
      </p:sp>
      <p:sp>
        <p:nvSpPr>
          <p:cNvPr id="4131" name="Line 34"/>
          <p:cNvSpPr>
            <a:spLocks noChangeShapeType="1"/>
          </p:cNvSpPr>
          <p:nvPr/>
        </p:nvSpPr>
        <p:spPr bwMode="auto">
          <a:xfrm>
            <a:off x="4283075" y="2982913"/>
            <a:ext cx="481013" cy="288925"/>
          </a:xfrm>
          <a:prstGeom prst="line">
            <a:avLst/>
          </a:prstGeom>
          <a:noFill/>
          <a:ln w="23813">
            <a:solidFill>
              <a:srgbClr val="FF9900"/>
            </a:solidFill>
            <a:round/>
            <a:headEnd/>
            <a:tailEnd/>
          </a:ln>
        </p:spPr>
        <p:txBody>
          <a:bodyPr/>
          <a:lstStyle/>
          <a:p>
            <a:endParaRPr lang="en-CA"/>
          </a:p>
        </p:txBody>
      </p:sp>
      <p:sp>
        <p:nvSpPr>
          <p:cNvPr id="4132" name="Line 35"/>
          <p:cNvSpPr>
            <a:spLocks noChangeShapeType="1"/>
          </p:cNvSpPr>
          <p:nvPr/>
        </p:nvSpPr>
        <p:spPr bwMode="auto">
          <a:xfrm>
            <a:off x="4764088" y="3271838"/>
            <a:ext cx="469900" cy="47625"/>
          </a:xfrm>
          <a:prstGeom prst="line">
            <a:avLst/>
          </a:prstGeom>
          <a:noFill/>
          <a:ln w="23813">
            <a:solidFill>
              <a:srgbClr val="FF9900"/>
            </a:solidFill>
            <a:round/>
            <a:headEnd/>
            <a:tailEnd/>
          </a:ln>
        </p:spPr>
        <p:txBody>
          <a:bodyPr/>
          <a:lstStyle/>
          <a:p>
            <a:endParaRPr lang="en-CA"/>
          </a:p>
        </p:txBody>
      </p:sp>
      <p:sp>
        <p:nvSpPr>
          <p:cNvPr id="4133" name="Line 36"/>
          <p:cNvSpPr>
            <a:spLocks noChangeShapeType="1"/>
          </p:cNvSpPr>
          <p:nvPr/>
        </p:nvSpPr>
        <p:spPr bwMode="auto">
          <a:xfrm>
            <a:off x="5233988" y="3319463"/>
            <a:ext cx="481012" cy="228600"/>
          </a:xfrm>
          <a:prstGeom prst="line">
            <a:avLst/>
          </a:prstGeom>
          <a:noFill/>
          <a:ln w="23813">
            <a:solidFill>
              <a:srgbClr val="FF9900"/>
            </a:solidFill>
            <a:round/>
            <a:headEnd/>
            <a:tailEnd/>
          </a:ln>
        </p:spPr>
        <p:txBody>
          <a:bodyPr/>
          <a:lstStyle/>
          <a:p>
            <a:endParaRPr lang="en-CA"/>
          </a:p>
        </p:txBody>
      </p:sp>
      <p:sp>
        <p:nvSpPr>
          <p:cNvPr id="4134" name="Line 37"/>
          <p:cNvSpPr>
            <a:spLocks noChangeShapeType="1"/>
          </p:cNvSpPr>
          <p:nvPr/>
        </p:nvSpPr>
        <p:spPr bwMode="auto">
          <a:xfrm flipV="1">
            <a:off x="5715000" y="3511550"/>
            <a:ext cx="481013" cy="36513"/>
          </a:xfrm>
          <a:prstGeom prst="line">
            <a:avLst/>
          </a:prstGeom>
          <a:noFill/>
          <a:ln w="23813">
            <a:solidFill>
              <a:srgbClr val="FF9900"/>
            </a:solidFill>
            <a:round/>
            <a:headEnd/>
            <a:tailEnd/>
          </a:ln>
        </p:spPr>
        <p:txBody>
          <a:bodyPr/>
          <a:lstStyle/>
          <a:p>
            <a:endParaRPr lang="en-CA"/>
          </a:p>
        </p:txBody>
      </p:sp>
      <p:sp>
        <p:nvSpPr>
          <p:cNvPr id="4135" name="Line 38"/>
          <p:cNvSpPr>
            <a:spLocks noChangeShapeType="1"/>
          </p:cNvSpPr>
          <p:nvPr/>
        </p:nvSpPr>
        <p:spPr bwMode="auto">
          <a:xfrm>
            <a:off x="6196013" y="3511550"/>
            <a:ext cx="469900" cy="157163"/>
          </a:xfrm>
          <a:prstGeom prst="line">
            <a:avLst/>
          </a:prstGeom>
          <a:noFill/>
          <a:ln w="23813">
            <a:solidFill>
              <a:srgbClr val="FF9900"/>
            </a:solidFill>
            <a:round/>
            <a:headEnd/>
            <a:tailEnd/>
          </a:ln>
        </p:spPr>
        <p:txBody>
          <a:bodyPr/>
          <a:lstStyle/>
          <a:p>
            <a:endParaRPr lang="en-CA"/>
          </a:p>
        </p:txBody>
      </p:sp>
      <p:sp>
        <p:nvSpPr>
          <p:cNvPr id="4136" name="Line 39"/>
          <p:cNvSpPr>
            <a:spLocks noChangeShapeType="1"/>
          </p:cNvSpPr>
          <p:nvPr/>
        </p:nvSpPr>
        <p:spPr bwMode="auto">
          <a:xfrm>
            <a:off x="6665913" y="3668713"/>
            <a:ext cx="481012" cy="34925"/>
          </a:xfrm>
          <a:prstGeom prst="line">
            <a:avLst/>
          </a:prstGeom>
          <a:noFill/>
          <a:ln w="23813">
            <a:solidFill>
              <a:srgbClr val="FF9900"/>
            </a:solidFill>
            <a:round/>
            <a:headEnd/>
            <a:tailEnd/>
          </a:ln>
        </p:spPr>
        <p:txBody>
          <a:bodyPr/>
          <a:lstStyle/>
          <a:p>
            <a:endParaRPr lang="en-CA"/>
          </a:p>
        </p:txBody>
      </p:sp>
      <p:sp>
        <p:nvSpPr>
          <p:cNvPr id="4137" name="Oval 40"/>
          <p:cNvSpPr>
            <a:spLocks noChangeArrowheads="1"/>
          </p:cNvSpPr>
          <p:nvPr/>
        </p:nvSpPr>
        <p:spPr bwMode="auto">
          <a:xfrm>
            <a:off x="2309813" y="2247900"/>
            <a:ext cx="107950" cy="109538"/>
          </a:xfrm>
          <a:prstGeom prst="ellipse">
            <a:avLst/>
          </a:prstGeom>
          <a:solidFill>
            <a:srgbClr val="3366FF"/>
          </a:solidFill>
          <a:ln w="12700">
            <a:solidFill>
              <a:srgbClr val="000000"/>
            </a:solidFill>
            <a:round/>
            <a:headEnd/>
            <a:tailEnd/>
          </a:ln>
        </p:spPr>
        <p:txBody>
          <a:bodyPr/>
          <a:lstStyle/>
          <a:p>
            <a:endParaRPr lang="en-CA"/>
          </a:p>
        </p:txBody>
      </p:sp>
      <p:sp>
        <p:nvSpPr>
          <p:cNvPr id="4138" name="Oval 41"/>
          <p:cNvSpPr>
            <a:spLocks noChangeArrowheads="1"/>
          </p:cNvSpPr>
          <p:nvPr/>
        </p:nvSpPr>
        <p:spPr bwMode="auto">
          <a:xfrm>
            <a:off x="2790825" y="2308225"/>
            <a:ext cx="109538" cy="109538"/>
          </a:xfrm>
          <a:prstGeom prst="ellipse">
            <a:avLst/>
          </a:prstGeom>
          <a:solidFill>
            <a:srgbClr val="3366FF"/>
          </a:solidFill>
          <a:ln w="12700">
            <a:solidFill>
              <a:srgbClr val="000000"/>
            </a:solidFill>
            <a:round/>
            <a:headEnd/>
            <a:tailEnd/>
          </a:ln>
        </p:spPr>
        <p:txBody>
          <a:bodyPr/>
          <a:lstStyle/>
          <a:p>
            <a:endParaRPr lang="en-CA"/>
          </a:p>
        </p:txBody>
      </p:sp>
      <p:sp>
        <p:nvSpPr>
          <p:cNvPr id="4139" name="Oval 42"/>
          <p:cNvSpPr>
            <a:spLocks noChangeArrowheads="1"/>
          </p:cNvSpPr>
          <p:nvPr/>
        </p:nvSpPr>
        <p:spPr bwMode="auto">
          <a:xfrm>
            <a:off x="3260725" y="2489200"/>
            <a:ext cx="107950" cy="107950"/>
          </a:xfrm>
          <a:prstGeom prst="ellipse">
            <a:avLst/>
          </a:prstGeom>
          <a:solidFill>
            <a:srgbClr val="3366FF"/>
          </a:solidFill>
          <a:ln w="12700">
            <a:solidFill>
              <a:srgbClr val="000000"/>
            </a:solidFill>
            <a:round/>
            <a:headEnd/>
            <a:tailEnd/>
          </a:ln>
        </p:spPr>
        <p:txBody>
          <a:bodyPr/>
          <a:lstStyle/>
          <a:p>
            <a:endParaRPr lang="en-CA"/>
          </a:p>
        </p:txBody>
      </p:sp>
      <p:sp>
        <p:nvSpPr>
          <p:cNvPr id="4140" name="Oval 43"/>
          <p:cNvSpPr>
            <a:spLocks noChangeArrowheads="1"/>
          </p:cNvSpPr>
          <p:nvPr/>
        </p:nvSpPr>
        <p:spPr bwMode="auto">
          <a:xfrm>
            <a:off x="3741738" y="2536825"/>
            <a:ext cx="107950" cy="107950"/>
          </a:xfrm>
          <a:prstGeom prst="ellipse">
            <a:avLst/>
          </a:prstGeom>
          <a:solidFill>
            <a:srgbClr val="3366FF"/>
          </a:solidFill>
          <a:ln w="12700">
            <a:solidFill>
              <a:srgbClr val="000000"/>
            </a:solidFill>
            <a:round/>
            <a:headEnd/>
            <a:tailEnd/>
          </a:ln>
        </p:spPr>
        <p:txBody>
          <a:bodyPr/>
          <a:lstStyle/>
          <a:p>
            <a:endParaRPr lang="en-CA"/>
          </a:p>
        </p:txBody>
      </p:sp>
      <p:sp>
        <p:nvSpPr>
          <p:cNvPr id="4141" name="Oval 44"/>
          <p:cNvSpPr>
            <a:spLocks noChangeArrowheads="1"/>
          </p:cNvSpPr>
          <p:nvPr/>
        </p:nvSpPr>
        <p:spPr bwMode="auto">
          <a:xfrm>
            <a:off x="4222750" y="2825750"/>
            <a:ext cx="107950" cy="107950"/>
          </a:xfrm>
          <a:prstGeom prst="ellipse">
            <a:avLst/>
          </a:prstGeom>
          <a:solidFill>
            <a:srgbClr val="3366FF"/>
          </a:solidFill>
          <a:ln w="12700">
            <a:solidFill>
              <a:srgbClr val="000000"/>
            </a:solidFill>
            <a:round/>
            <a:headEnd/>
            <a:tailEnd/>
          </a:ln>
        </p:spPr>
        <p:txBody>
          <a:bodyPr/>
          <a:lstStyle/>
          <a:p>
            <a:endParaRPr lang="en-CA"/>
          </a:p>
        </p:txBody>
      </p:sp>
      <p:sp>
        <p:nvSpPr>
          <p:cNvPr id="4142" name="Oval 45"/>
          <p:cNvSpPr>
            <a:spLocks noChangeArrowheads="1"/>
          </p:cNvSpPr>
          <p:nvPr/>
        </p:nvSpPr>
        <p:spPr bwMode="auto">
          <a:xfrm>
            <a:off x="4703763" y="2838450"/>
            <a:ext cx="109537" cy="107950"/>
          </a:xfrm>
          <a:prstGeom prst="ellipse">
            <a:avLst/>
          </a:prstGeom>
          <a:solidFill>
            <a:srgbClr val="3366FF"/>
          </a:solidFill>
          <a:ln w="12700">
            <a:solidFill>
              <a:srgbClr val="000000"/>
            </a:solidFill>
            <a:round/>
            <a:headEnd/>
            <a:tailEnd/>
          </a:ln>
        </p:spPr>
        <p:txBody>
          <a:bodyPr/>
          <a:lstStyle/>
          <a:p>
            <a:endParaRPr lang="en-CA"/>
          </a:p>
        </p:txBody>
      </p:sp>
      <p:sp>
        <p:nvSpPr>
          <p:cNvPr id="4143" name="Oval 46"/>
          <p:cNvSpPr>
            <a:spLocks noChangeArrowheads="1"/>
          </p:cNvSpPr>
          <p:nvPr/>
        </p:nvSpPr>
        <p:spPr bwMode="auto">
          <a:xfrm>
            <a:off x="5173663" y="2873375"/>
            <a:ext cx="107950" cy="109538"/>
          </a:xfrm>
          <a:prstGeom prst="ellipse">
            <a:avLst/>
          </a:prstGeom>
          <a:solidFill>
            <a:srgbClr val="3366FF"/>
          </a:solidFill>
          <a:ln w="12700">
            <a:solidFill>
              <a:srgbClr val="000000"/>
            </a:solidFill>
            <a:round/>
            <a:headEnd/>
            <a:tailEnd/>
          </a:ln>
        </p:spPr>
        <p:txBody>
          <a:bodyPr/>
          <a:lstStyle/>
          <a:p>
            <a:endParaRPr lang="en-CA"/>
          </a:p>
        </p:txBody>
      </p:sp>
      <p:sp>
        <p:nvSpPr>
          <p:cNvPr id="4144" name="Oval 47"/>
          <p:cNvSpPr>
            <a:spLocks noChangeArrowheads="1"/>
          </p:cNvSpPr>
          <p:nvPr/>
        </p:nvSpPr>
        <p:spPr bwMode="auto">
          <a:xfrm>
            <a:off x="5654675" y="3175000"/>
            <a:ext cx="107950" cy="107950"/>
          </a:xfrm>
          <a:prstGeom prst="ellipse">
            <a:avLst/>
          </a:prstGeom>
          <a:solidFill>
            <a:srgbClr val="3366FF"/>
          </a:solidFill>
          <a:ln w="12700">
            <a:solidFill>
              <a:srgbClr val="000000"/>
            </a:solidFill>
            <a:round/>
            <a:headEnd/>
            <a:tailEnd/>
          </a:ln>
        </p:spPr>
        <p:txBody>
          <a:bodyPr/>
          <a:lstStyle/>
          <a:p>
            <a:endParaRPr lang="en-CA"/>
          </a:p>
        </p:txBody>
      </p:sp>
      <p:sp>
        <p:nvSpPr>
          <p:cNvPr id="4145" name="Oval 48"/>
          <p:cNvSpPr>
            <a:spLocks noChangeArrowheads="1"/>
          </p:cNvSpPr>
          <p:nvPr/>
        </p:nvSpPr>
        <p:spPr bwMode="auto">
          <a:xfrm>
            <a:off x="6135688" y="3259138"/>
            <a:ext cx="107950" cy="107950"/>
          </a:xfrm>
          <a:prstGeom prst="ellipse">
            <a:avLst/>
          </a:prstGeom>
          <a:solidFill>
            <a:srgbClr val="3366FF"/>
          </a:solidFill>
          <a:ln w="12700">
            <a:solidFill>
              <a:srgbClr val="000000"/>
            </a:solidFill>
            <a:round/>
            <a:headEnd/>
            <a:tailEnd/>
          </a:ln>
        </p:spPr>
        <p:txBody>
          <a:bodyPr/>
          <a:lstStyle/>
          <a:p>
            <a:endParaRPr lang="en-CA"/>
          </a:p>
        </p:txBody>
      </p:sp>
      <p:sp>
        <p:nvSpPr>
          <p:cNvPr id="4146" name="Oval 49"/>
          <p:cNvSpPr>
            <a:spLocks noChangeArrowheads="1"/>
          </p:cNvSpPr>
          <p:nvPr/>
        </p:nvSpPr>
        <p:spPr bwMode="auto">
          <a:xfrm>
            <a:off x="6605588" y="3259138"/>
            <a:ext cx="107950" cy="107950"/>
          </a:xfrm>
          <a:prstGeom prst="ellipse">
            <a:avLst/>
          </a:prstGeom>
          <a:solidFill>
            <a:srgbClr val="3366FF"/>
          </a:solidFill>
          <a:ln w="12700">
            <a:solidFill>
              <a:srgbClr val="000000"/>
            </a:solidFill>
            <a:round/>
            <a:headEnd/>
            <a:tailEnd/>
          </a:ln>
        </p:spPr>
        <p:txBody>
          <a:bodyPr/>
          <a:lstStyle/>
          <a:p>
            <a:endParaRPr lang="en-CA"/>
          </a:p>
        </p:txBody>
      </p:sp>
      <p:sp>
        <p:nvSpPr>
          <p:cNvPr id="4147" name="Oval 50"/>
          <p:cNvSpPr>
            <a:spLocks noChangeArrowheads="1"/>
          </p:cNvSpPr>
          <p:nvPr/>
        </p:nvSpPr>
        <p:spPr bwMode="auto">
          <a:xfrm>
            <a:off x="7086600" y="3343275"/>
            <a:ext cx="107950" cy="107950"/>
          </a:xfrm>
          <a:prstGeom prst="ellipse">
            <a:avLst/>
          </a:prstGeom>
          <a:solidFill>
            <a:srgbClr val="3366FF"/>
          </a:solidFill>
          <a:ln w="12700">
            <a:solidFill>
              <a:srgbClr val="000000"/>
            </a:solidFill>
            <a:round/>
            <a:headEnd/>
            <a:tailEnd/>
          </a:ln>
        </p:spPr>
        <p:txBody>
          <a:bodyPr/>
          <a:lstStyle/>
          <a:p>
            <a:endParaRPr lang="en-CA"/>
          </a:p>
        </p:txBody>
      </p:sp>
      <p:sp>
        <p:nvSpPr>
          <p:cNvPr id="4148" name="Oval 51"/>
          <p:cNvSpPr>
            <a:spLocks noChangeArrowheads="1"/>
          </p:cNvSpPr>
          <p:nvPr/>
        </p:nvSpPr>
        <p:spPr bwMode="auto">
          <a:xfrm>
            <a:off x="2309813" y="2332038"/>
            <a:ext cx="107950" cy="109537"/>
          </a:xfrm>
          <a:prstGeom prst="ellipse">
            <a:avLst/>
          </a:prstGeom>
          <a:solidFill>
            <a:srgbClr val="FF9900"/>
          </a:solidFill>
          <a:ln w="12700">
            <a:solidFill>
              <a:srgbClr val="000000"/>
            </a:solidFill>
            <a:round/>
            <a:headEnd/>
            <a:tailEnd/>
          </a:ln>
        </p:spPr>
        <p:txBody>
          <a:bodyPr/>
          <a:lstStyle/>
          <a:p>
            <a:endParaRPr lang="en-CA"/>
          </a:p>
        </p:txBody>
      </p:sp>
      <p:sp>
        <p:nvSpPr>
          <p:cNvPr id="4149" name="Oval 52"/>
          <p:cNvSpPr>
            <a:spLocks noChangeArrowheads="1"/>
          </p:cNvSpPr>
          <p:nvPr/>
        </p:nvSpPr>
        <p:spPr bwMode="auto">
          <a:xfrm>
            <a:off x="2790825" y="2717800"/>
            <a:ext cx="109538" cy="107950"/>
          </a:xfrm>
          <a:prstGeom prst="ellipse">
            <a:avLst/>
          </a:prstGeom>
          <a:solidFill>
            <a:srgbClr val="FF9900"/>
          </a:solidFill>
          <a:ln w="12700">
            <a:solidFill>
              <a:srgbClr val="000000"/>
            </a:solidFill>
            <a:round/>
            <a:headEnd/>
            <a:tailEnd/>
          </a:ln>
        </p:spPr>
        <p:txBody>
          <a:bodyPr/>
          <a:lstStyle/>
          <a:p>
            <a:endParaRPr lang="en-CA"/>
          </a:p>
        </p:txBody>
      </p:sp>
      <p:sp>
        <p:nvSpPr>
          <p:cNvPr id="4150" name="Oval 53"/>
          <p:cNvSpPr>
            <a:spLocks noChangeArrowheads="1"/>
          </p:cNvSpPr>
          <p:nvPr/>
        </p:nvSpPr>
        <p:spPr bwMode="auto">
          <a:xfrm>
            <a:off x="3260725" y="2814638"/>
            <a:ext cx="107950" cy="107950"/>
          </a:xfrm>
          <a:prstGeom prst="ellipse">
            <a:avLst/>
          </a:prstGeom>
          <a:solidFill>
            <a:srgbClr val="FF9900"/>
          </a:solidFill>
          <a:ln w="12700">
            <a:solidFill>
              <a:srgbClr val="000000"/>
            </a:solidFill>
            <a:round/>
            <a:headEnd/>
            <a:tailEnd/>
          </a:ln>
        </p:spPr>
        <p:txBody>
          <a:bodyPr/>
          <a:lstStyle/>
          <a:p>
            <a:endParaRPr lang="en-CA"/>
          </a:p>
        </p:txBody>
      </p:sp>
      <p:sp>
        <p:nvSpPr>
          <p:cNvPr id="4151" name="Oval 54"/>
          <p:cNvSpPr>
            <a:spLocks noChangeArrowheads="1"/>
          </p:cNvSpPr>
          <p:nvPr/>
        </p:nvSpPr>
        <p:spPr bwMode="auto">
          <a:xfrm>
            <a:off x="3741738" y="2814638"/>
            <a:ext cx="107950" cy="107950"/>
          </a:xfrm>
          <a:prstGeom prst="ellipse">
            <a:avLst/>
          </a:prstGeom>
          <a:solidFill>
            <a:srgbClr val="FF9900"/>
          </a:solidFill>
          <a:ln w="12700">
            <a:solidFill>
              <a:srgbClr val="000000"/>
            </a:solidFill>
            <a:round/>
            <a:headEnd/>
            <a:tailEnd/>
          </a:ln>
        </p:spPr>
        <p:txBody>
          <a:bodyPr/>
          <a:lstStyle/>
          <a:p>
            <a:endParaRPr lang="en-CA"/>
          </a:p>
        </p:txBody>
      </p:sp>
      <p:sp>
        <p:nvSpPr>
          <p:cNvPr id="4152" name="Oval 55"/>
          <p:cNvSpPr>
            <a:spLocks noChangeArrowheads="1"/>
          </p:cNvSpPr>
          <p:nvPr/>
        </p:nvSpPr>
        <p:spPr bwMode="auto">
          <a:xfrm>
            <a:off x="4222750" y="2922588"/>
            <a:ext cx="107950" cy="107950"/>
          </a:xfrm>
          <a:prstGeom prst="ellipse">
            <a:avLst/>
          </a:prstGeom>
          <a:solidFill>
            <a:srgbClr val="FF9900"/>
          </a:solidFill>
          <a:ln w="12700">
            <a:solidFill>
              <a:srgbClr val="000000"/>
            </a:solidFill>
            <a:round/>
            <a:headEnd/>
            <a:tailEnd/>
          </a:ln>
        </p:spPr>
        <p:txBody>
          <a:bodyPr/>
          <a:lstStyle/>
          <a:p>
            <a:endParaRPr lang="en-CA"/>
          </a:p>
        </p:txBody>
      </p:sp>
      <p:sp>
        <p:nvSpPr>
          <p:cNvPr id="4153" name="Oval 56"/>
          <p:cNvSpPr>
            <a:spLocks noChangeArrowheads="1"/>
          </p:cNvSpPr>
          <p:nvPr/>
        </p:nvSpPr>
        <p:spPr bwMode="auto">
          <a:xfrm>
            <a:off x="4703763" y="3211513"/>
            <a:ext cx="109537" cy="107950"/>
          </a:xfrm>
          <a:prstGeom prst="ellipse">
            <a:avLst/>
          </a:prstGeom>
          <a:solidFill>
            <a:srgbClr val="FF9900"/>
          </a:solidFill>
          <a:ln w="12700">
            <a:solidFill>
              <a:srgbClr val="000000"/>
            </a:solidFill>
            <a:round/>
            <a:headEnd/>
            <a:tailEnd/>
          </a:ln>
        </p:spPr>
        <p:txBody>
          <a:bodyPr/>
          <a:lstStyle/>
          <a:p>
            <a:endParaRPr lang="en-CA"/>
          </a:p>
        </p:txBody>
      </p:sp>
      <p:sp>
        <p:nvSpPr>
          <p:cNvPr id="4154" name="Oval 57"/>
          <p:cNvSpPr>
            <a:spLocks noChangeArrowheads="1"/>
          </p:cNvSpPr>
          <p:nvPr/>
        </p:nvSpPr>
        <p:spPr bwMode="auto">
          <a:xfrm>
            <a:off x="5173663" y="3259138"/>
            <a:ext cx="107950" cy="107950"/>
          </a:xfrm>
          <a:prstGeom prst="ellipse">
            <a:avLst/>
          </a:prstGeom>
          <a:solidFill>
            <a:srgbClr val="FF9900"/>
          </a:solidFill>
          <a:ln w="12700">
            <a:solidFill>
              <a:srgbClr val="000000"/>
            </a:solidFill>
            <a:round/>
            <a:headEnd/>
            <a:tailEnd/>
          </a:ln>
        </p:spPr>
        <p:txBody>
          <a:bodyPr/>
          <a:lstStyle/>
          <a:p>
            <a:endParaRPr lang="en-CA"/>
          </a:p>
        </p:txBody>
      </p:sp>
      <p:sp>
        <p:nvSpPr>
          <p:cNvPr id="4155" name="Oval 58"/>
          <p:cNvSpPr>
            <a:spLocks noChangeArrowheads="1"/>
          </p:cNvSpPr>
          <p:nvPr/>
        </p:nvSpPr>
        <p:spPr bwMode="auto">
          <a:xfrm>
            <a:off x="5654675" y="3487738"/>
            <a:ext cx="107950" cy="107950"/>
          </a:xfrm>
          <a:prstGeom prst="ellipse">
            <a:avLst/>
          </a:prstGeom>
          <a:solidFill>
            <a:srgbClr val="FF9900"/>
          </a:solidFill>
          <a:ln w="12700">
            <a:solidFill>
              <a:srgbClr val="000000"/>
            </a:solidFill>
            <a:round/>
            <a:headEnd/>
            <a:tailEnd/>
          </a:ln>
        </p:spPr>
        <p:txBody>
          <a:bodyPr/>
          <a:lstStyle/>
          <a:p>
            <a:endParaRPr lang="en-CA"/>
          </a:p>
        </p:txBody>
      </p:sp>
      <p:sp>
        <p:nvSpPr>
          <p:cNvPr id="4156" name="Oval 59"/>
          <p:cNvSpPr>
            <a:spLocks noChangeArrowheads="1"/>
          </p:cNvSpPr>
          <p:nvPr/>
        </p:nvSpPr>
        <p:spPr bwMode="auto">
          <a:xfrm>
            <a:off x="6135688" y="3451225"/>
            <a:ext cx="107950" cy="107950"/>
          </a:xfrm>
          <a:prstGeom prst="ellipse">
            <a:avLst/>
          </a:prstGeom>
          <a:solidFill>
            <a:srgbClr val="FF9900"/>
          </a:solidFill>
          <a:ln w="12700">
            <a:solidFill>
              <a:srgbClr val="000000"/>
            </a:solidFill>
            <a:round/>
            <a:headEnd/>
            <a:tailEnd/>
          </a:ln>
        </p:spPr>
        <p:txBody>
          <a:bodyPr/>
          <a:lstStyle/>
          <a:p>
            <a:endParaRPr lang="en-CA"/>
          </a:p>
        </p:txBody>
      </p:sp>
      <p:sp>
        <p:nvSpPr>
          <p:cNvPr id="4157" name="Oval 60"/>
          <p:cNvSpPr>
            <a:spLocks noChangeArrowheads="1"/>
          </p:cNvSpPr>
          <p:nvPr/>
        </p:nvSpPr>
        <p:spPr bwMode="auto">
          <a:xfrm>
            <a:off x="6605588" y="3608388"/>
            <a:ext cx="107950" cy="107950"/>
          </a:xfrm>
          <a:prstGeom prst="ellipse">
            <a:avLst/>
          </a:prstGeom>
          <a:solidFill>
            <a:srgbClr val="FF9900"/>
          </a:solidFill>
          <a:ln w="12700">
            <a:solidFill>
              <a:srgbClr val="000000"/>
            </a:solidFill>
            <a:round/>
            <a:headEnd/>
            <a:tailEnd/>
          </a:ln>
        </p:spPr>
        <p:txBody>
          <a:bodyPr/>
          <a:lstStyle/>
          <a:p>
            <a:endParaRPr lang="en-CA"/>
          </a:p>
        </p:txBody>
      </p:sp>
      <p:sp>
        <p:nvSpPr>
          <p:cNvPr id="4158" name="Oval 61"/>
          <p:cNvSpPr>
            <a:spLocks noChangeArrowheads="1"/>
          </p:cNvSpPr>
          <p:nvPr/>
        </p:nvSpPr>
        <p:spPr bwMode="auto">
          <a:xfrm>
            <a:off x="7086600" y="3643313"/>
            <a:ext cx="107950" cy="109537"/>
          </a:xfrm>
          <a:prstGeom prst="ellipse">
            <a:avLst/>
          </a:prstGeom>
          <a:solidFill>
            <a:srgbClr val="FF9900"/>
          </a:solidFill>
          <a:ln w="12700">
            <a:solidFill>
              <a:srgbClr val="000000"/>
            </a:solidFill>
            <a:round/>
            <a:headEnd/>
            <a:tailEnd/>
          </a:ln>
        </p:spPr>
        <p:txBody>
          <a:bodyPr/>
          <a:lstStyle/>
          <a:p>
            <a:endParaRPr lang="en-CA"/>
          </a:p>
        </p:txBody>
      </p:sp>
      <p:sp>
        <p:nvSpPr>
          <p:cNvPr id="4159" name="Rectangle 62"/>
          <p:cNvSpPr>
            <a:spLocks noChangeArrowheads="1"/>
          </p:cNvSpPr>
          <p:nvPr/>
        </p:nvSpPr>
        <p:spPr bwMode="auto">
          <a:xfrm>
            <a:off x="1876425" y="4870450"/>
            <a:ext cx="215900" cy="228600"/>
          </a:xfrm>
          <a:prstGeom prst="rect">
            <a:avLst/>
          </a:prstGeom>
          <a:noFill/>
          <a:ln w="9525">
            <a:noFill/>
            <a:miter lim="800000"/>
            <a:headEnd/>
            <a:tailEnd/>
          </a:ln>
        </p:spPr>
        <p:txBody>
          <a:bodyPr wrap="none" lIns="0" tIns="0" rIns="0" bIns="0">
            <a:spAutoFit/>
          </a:bodyPr>
          <a:lstStyle/>
          <a:p>
            <a:r>
              <a:rPr lang="en-GB" sz="1200">
                <a:solidFill>
                  <a:srgbClr val="000000"/>
                </a:solidFill>
              </a:rPr>
              <a:t>-3</a:t>
            </a:r>
            <a:endParaRPr lang="en-GB" sz="800" b="1">
              <a:solidFill>
                <a:srgbClr val="FFCC00"/>
              </a:solidFill>
            </a:endParaRPr>
          </a:p>
        </p:txBody>
      </p:sp>
      <p:sp>
        <p:nvSpPr>
          <p:cNvPr id="4160" name="Rectangle 63"/>
          <p:cNvSpPr>
            <a:spLocks noChangeArrowheads="1"/>
          </p:cNvSpPr>
          <p:nvPr/>
        </p:nvSpPr>
        <p:spPr bwMode="auto">
          <a:xfrm>
            <a:off x="1876425" y="4281488"/>
            <a:ext cx="215900" cy="228600"/>
          </a:xfrm>
          <a:prstGeom prst="rect">
            <a:avLst/>
          </a:prstGeom>
          <a:noFill/>
          <a:ln w="9525">
            <a:noFill/>
            <a:miter lim="800000"/>
            <a:headEnd/>
            <a:tailEnd/>
          </a:ln>
        </p:spPr>
        <p:txBody>
          <a:bodyPr wrap="none" lIns="0" tIns="0" rIns="0" bIns="0">
            <a:spAutoFit/>
          </a:bodyPr>
          <a:lstStyle/>
          <a:p>
            <a:r>
              <a:rPr lang="en-GB" sz="1200">
                <a:solidFill>
                  <a:srgbClr val="000000"/>
                </a:solidFill>
              </a:rPr>
              <a:t>-2</a:t>
            </a:r>
            <a:endParaRPr lang="en-GB" sz="800" b="1">
              <a:solidFill>
                <a:srgbClr val="FFCC00"/>
              </a:solidFill>
            </a:endParaRPr>
          </a:p>
        </p:txBody>
      </p:sp>
      <p:sp>
        <p:nvSpPr>
          <p:cNvPr id="4161" name="Rectangle 64"/>
          <p:cNvSpPr>
            <a:spLocks noChangeArrowheads="1"/>
          </p:cNvSpPr>
          <p:nvPr/>
        </p:nvSpPr>
        <p:spPr bwMode="auto">
          <a:xfrm>
            <a:off x="1876425" y="3703638"/>
            <a:ext cx="215900" cy="228600"/>
          </a:xfrm>
          <a:prstGeom prst="rect">
            <a:avLst/>
          </a:prstGeom>
          <a:noFill/>
          <a:ln w="9525">
            <a:noFill/>
            <a:miter lim="800000"/>
            <a:headEnd/>
            <a:tailEnd/>
          </a:ln>
        </p:spPr>
        <p:txBody>
          <a:bodyPr wrap="none" lIns="0" tIns="0" rIns="0" bIns="0">
            <a:spAutoFit/>
          </a:bodyPr>
          <a:lstStyle/>
          <a:p>
            <a:r>
              <a:rPr lang="en-GB" sz="1200">
                <a:solidFill>
                  <a:srgbClr val="000000"/>
                </a:solidFill>
              </a:rPr>
              <a:t>-1</a:t>
            </a:r>
            <a:endParaRPr lang="en-GB" sz="800" b="1">
              <a:solidFill>
                <a:srgbClr val="FFCC00"/>
              </a:solidFill>
            </a:endParaRPr>
          </a:p>
        </p:txBody>
      </p:sp>
      <p:sp>
        <p:nvSpPr>
          <p:cNvPr id="4162" name="Rectangle 65"/>
          <p:cNvSpPr>
            <a:spLocks noChangeArrowheads="1"/>
          </p:cNvSpPr>
          <p:nvPr/>
        </p:nvSpPr>
        <p:spPr bwMode="auto">
          <a:xfrm>
            <a:off x="1925638" y="3114675"/>
            <a:ext cx="168275" cy="228600"/>
          </a:xfrm>
          <a:prstGeom prst="rect">
            <a:avLst/>
          </a:prstGeom>
          <a:noFill/>
          <a:ln w="9525">
            <a:noFill/>
            <a:miter lim="800000"/>
            <a:headEnd/>
            <a:tailEnd/>
          </a:ln>
        </p:spPr>
        <p:txBody>
          <a:bodyPr wrap="none" lIns="0" tIns="0" rIns="0" bIns="0">
            <a:spAutoFit/>
          </a:bodyPr>
          <a:lstStyle/>
          <a:p>
            <a:r>
              <a:rPr lang="en-GB" sz="1200">
                <a:solidFill>
                  <a:srgbClr val="000000"/>
                </a:solidFill>
              </a:rPr>
              <a:t>0</a:t>
            </a:r>
            <a:endParaRPr lang="en-GB" sz="800" b="1">
              <a:solidFill>
                <a:srgbClr val="FFCC00"/>
              </a:solidFill>
            </a:endParaRPr>
          </a:p>
        </p:txBody>
      </p:sp>
      <p:sp>
        <p:nvSpPr>
          <p:cNvPr id="4163" name="Rectangle 66"/>
          <p:cNvSpPr>
            <a:spLocks noChangeArrowheads="1"/>
          </p:cNvSpPr>
          <p:nvPr/>
        </p:nvSpPr>
        <p:spPr bwMode="auto">
          <a:xfrm>
            <a:off x="1925638" y="2525713"/>
            <a:ext cx="168275" cy="228600"/>
          </a:xfrm>
          <a:prstGeom prst="rect">
            <a:avLst/>
          </a:prstGeom>
          <a:noFill/>
          <a:ln w="9525">
            <a:noFill/>
            <a:miter lim="800000"/>
            <a:headEnd/>
            <a:tailEnd/>
          </a:ln>
        </p:spPr>
        <p:txBody>
          <a:bodyPr wrap="none" lIns="0" tIns="0" rIns="0" bIns="0">
            <a:spAutoFit/>
          </a:bodyPr>
          <a:lstStyle/>
          <a:p>
            <a:r>
              <a:rPr lang="en-GB" sz="1200">
                <a:solidFill>
                  <a:srgbClr val="000000"/>
                </a:solidFill>
              </a:rPr>
              <a:t>1</a:t>
            </a:r>
            <a:endParaRPr lang="en-GB" sz="800" b="1">
              <a:solidFill>
                <a:srgbClr val="FFCC00"/>
              </a:solidFill>
            </a:endParaRPr>
          </a:p>
        </p:txBody>
      </p:sp>
      <p:sp>
        <p:nvSpPr>
          <p:cNvPr id="4164" name="Rectangle 67"/>
          <p:cNvSpPr>
            <a:spLocks noChangeArrowheads="1"/>
          </p:cNvSpPr>
          <p:nvPr/>
        </p:nvSpPr>
        <p:spPr bwMode="auto">
          <a:xfrm>
            <a:off x="1925638" y="1947863"/>
            <a:ext cx="168275" cy="228600"/>
          </a:xfrm>
          <a:prstGeom prst="rect">
            <a:avLst/>
          </a:prstGeom>
          <a:noFill/>
          <a:ln w="9525">
            <a:noFill/>
            <a:miter lim="800000"/>
            <a:headEnd/>
            <a:tailEnd/>
          </a:ln>
        </p:spPr>
        <p:txBody>
          <a:bodyPr wrap="none" lIns="0" tIns="0" rIns="0" bIns="0">
            <a:spAutoFit/>
          </a:bodyPr>
          <a:lstStyle/>
          <a:p>
            <a:r>
              <a:rPr lang="en-GB" sz="1200">
                <a:solidFill>
                  <a:srgbClr val="000000"/>
                </a:solidFill>
              </a:rPr>
              <a:t>2</a:t>
            </a:r>
            <a:endParaRPr lang="en-GB" sz="800" b="1">
              <a:solidFill>
                <a:srgbClr val="FFCC00"/>
              </a:solidFill>
            </a:endParaRPr>
          </a:p>
        </p:txBody>
      </p:sp>
      <p:sp>
        <p:nvSpPr>
          <p:cNvPr id="4165" name="Rectangle 68"/>
          <p:cNvSpPr>
            <a:spLocks noChangeArrowheads="1"/>
          </p:cNvSpPr>
          <p:nvPr/>
        </p:nvSpPr>
        <p:spPr bwMode="auto">
          <a:xfrm>
            <a:off x="1925638" y="1358900"/>
            <a:ext cx="168275" cy="228600"/>
          </a:xfrm>
          <a:prstGeom prst="rect">
            <a:avLst/>
          </a:prstGeom>
          <a:noFill/>
          <a:ln w="9525">
            <a:noFill/>
            <a:miter lim="800000"/>
            <a:headEnd/>
            <a:tailEnd/>
          </a:ln>
        </p:spPr>
        <p:txBody>
          <a:bodyPr wrap="none" lIns="0" tIns="0" rIns="0" bIns="0">
            <a:spAutoFit/>
          </a:bodyPr>
          <a:lstStyle/>
          <a:p>
            <a:r>
              <a:rPr lang="en-GB" sz="1200">
                <a:solidFill>
                  <a:srgbClr val="000000"/>
                </a:solidFill>
              </a:rPr>
              <a:t>3</a:t>
            </a:r>
            <a:endParaRPr lang="en-GB" sz="800" b="1">
              <a:solidFill>
                <a:srgbClr val="FFCC00"/>
              </a:solidFill>
            </a:endParaRPr>
          </a:p>
        </p:txBody>
      </p:sp>
      <p:sp>
        <p:nvSpPr>
          <p:cNvPr id="4166" name="Rectangle 69"/>
          <p:cNvSpPr>
            <a:spLocks noChangeArrowheads="1"/>
          </p:cNvSpPr>
          <p:nvPr/>
        </p:nvSpPr>
        <p:spPr bwMode="auto">
          <a:xfrm rot="-5400000">
            <a:off x="2110582" y="5114131"/>
            <a:ext cx="528638" cy="180975"/>
          </a:xfrm>
          <a:prstGeom prst="rect">
            <a:avLst/>
          </a:prstGeom>
          <a:noFill/>
          <a:ln w="9525">
            <a:noFill/>
            <a:miter lim="800000"/>
            <a:headEnd/>
            <a:tailEnd/>
          </a:ln>
        </p:spPr>
        <p:txBody>
          <a:bodyPr wrap="none" lIns="0" tIns="0" rIns="0" bIns="0">
            <a:spAutoFit/>
          </a:bodyPr>
          <a:lstStyle/>
          <a:p>
            <a:r>
              <a:rPr lang="en-GB" sz="1000">
                <a:solidFill>
                  <a:srgbClr val="000000"/>
                </a:solidFill>
              </a:rPr>
              <a:t>Natural</a:t>
            </a:r>
            <a:endParaRPr lang="en-GB" sz="800" b="1">
              <a:solidFill>
                <a:srgbClr val="FFCC00"/>
              </a:solidFill>
            </a:endParaRPr>
          </a:p>
        </p:txBody>
      </p:sp>
      <p:sp>
        <p:nvSpPr>
          <p:cNvPr id="4167" name="Rectangle 70"/>
          <p:cNvSpPr>
            <a:spLocks noChangeArrowheads="1"/>
          </p:cNvSpPr>
          <p:nvPr/>
        </p:nvSpPr>
        <p:spPr bwMode="auto">
          <a:xfrm rot="-5400000">
            <a:off x="2357438" y="5218112"/>
            <a:ext cx="806450" cy="180975"/>
          </a:xfrm>
          <a:prstGeom prst="rect">
            <a:avLst/>
          </a:prstGeom>
          <a:noFill/>
          <a:ln w="9525">
            <a:noFill/>
            <a:miter lim="800000"/>
            <a:headEnd/>
            <a:tailEnd/>
          </a:ln>
        </p:spPr>
        <p:txBody>
          <a:bodyPr wrap="none" lIns="0" tIns="0" rIns="0" bIns="0">
            <a:spAutoFit/>
          </a:bodyPr>
          <a:lstStyle/>
          <a:p>
            <a:r>
              <a:rPr lang="en-GB" sz="1000">
                <a:solidFill>
                  <a:srgbClr val="000000"/>
                </a:solidFill>
              </a:rPr>
              <a:t>Single Tree</a:t>
            </a:r>
            <a:endParaRPr lang="en-GB" sz="800" b="1">
              <a:solidFill>
                <a:srgbClr val="FFCC00"/>
              </a:solidFill>
            </a:endParaRPr>
          </a:p>
        </p:txBody>
      </p:sp>
      <p:sp>
        <p:nvSpPr>
          <p:cNvPr id="4168" name="Rectangle 71"/>
          <p:cNvSpPr>
            <a:spLocks noChangeArrowheads="1"/>
          </p:cNvSpPr>
          <p:nvPr/>
        </p:nvSpPr>
        <p:spPr bwMode="auto">
          <a:xfrm rot="-5400000">
            <a:off x="2609057" y="5228431"/>
            <a:ext cx="661988" cy="180975"/>
          </a:xfrm>
          <a:prstGeom prst="rect">
            <a:avLst/>
          </a:prstGeom>
          <a:noFill/>
          <a:ln w="9525">
            <a:noFill/>
            <a:miter lim="800000"/>
            <a:headEnd/>
            <a:tailEnd/>
          </a:ln>
        </p:spPr>
        <p:txBody>
          <a:bodyPr wrap="none" lIns="0" tIns="0" rIns="0" bIns="0">
            <a:spAutoFit/>
          </a:bodyPr>
          <a:lstStyle/>
          <a:p>
            <a:r>
              <a:rPr lang="en-GB" sz="1000">
                <a:solidFill>
                  <a:srgbClr val="000000"/>
                </a:solidFill>
              </a:rPr>
              <a:t>Selection</a:t>
            </a:r>
            <a:endParaRPr lang="en-GB" sz="800" b="1">
              <a:solidFill>
                <a:srgbClr val="FFCC00"/>
              </a:solidFill>
            </a:endParaRPr>
          </a:p>
        </p:txBody>
      </p:sp>
      <p:sp>
        <p:nvSpPr>
          <p:cNvPr id="4169" name="Rectangle 72"/>
          <p:cNvSpPr>
            <a:spLocks noChangeArrowheads="1"/>
          </p:cNvSpPr>
          <p:nvPr/>
        </p:nvSpPr>
        <p:spPr bwMode="auto">
          <a:xfrm rot="-5400000">
            <a:off x="2959100" y="5378451"/>
            <a:ext cx="701675" cy="152400"/>
          </a:xfrm>
          <a:prstGeom prst="rect">
            <a:avLst/>
          </a:prstGeom>
          <a:noFill/>
          <a:ln w="9525">
            <a:noFill/>
            <a:miter lim="800000"/>
            <a:headEnd/>
            <a:tailEnd/>
          </a:ln>
        </p:spPr>
        <p:txBody>
          <a:bodyPr wrap="none" lIns="0" tIns="0" rIns="0" bIns="0">
            <a:spAutoFit/>
          </a:bodyPr>
          <a:lstStyle/>
          <a:p>
            <a:r>
              <a:rPr lang="en-GB" sz="1000">
                <a:solidFill>
                  <a:srgbClr val="000000"/>
                </a:solidFill>
              </a:rPr>
              <a:t>Shelterwood</a:t>
            </a:r>
            <a:endParaRPr lang="en-GB" sz="800" b="1">
              <a:solidFill>
                <a:srgbClr val="FFCC00"/>
              </a:solidFill>
            </a:endParaRPr>
          </a:p>
        </p:txBody>
      </p:sp>
      <p:sp>
        <p:nvSpPr>
          <p:cNvPr id="4170" name="Rectangle 73"/>
          <p:cNvSpPr>
            <a:spLocks noChangeArrowheads="1"/>
          </p:cNvSpPr>
          <p:nvPr/>
        </p:nvSpPr>
        <p:spPr bwMode="auto">
          <a:xfrm rot="-5400000">
            <a:off x="3457576" y="5175250"/>
            <a:ext cx="698500" cy="180975"/>
          </a:xfrm>
          <a:prstGeom prst="rect">
            <a:avLst/>
          </a:prstGeom>
          <a:noFill/>
          <a:ln w="9525">
            <a:noFill/>
            <a:miter lim="800000"/>
            <a:headEnd/>
            <a:tailEnd/>
          </a:ln>
        </p:spPr>
        <p:txBody>
          <a:bodyPr wrap="none" lIns="0" tIns="0" rIns="0" bIns="0">
            <a:spAutoFit/>
          </a:bodyPr>
          <a:lstStyle/>
          <a:p>
            <a:r>
              <a:rPr lang="en-GB" sz="1000">
                <a:solidFill>
                  <a:srgbClr val="000000"/>
                </a:solidFill>
              </a:rPr>
              <a:t>Patch Cut</a:t>
            </a:r>
            <a:endParaRPr lang="en-GB" sz="800" b="1">
              <a:solidFill>
                <a:srgbClr val="FFCC00"/>
              </a:solidFill>
            </a:endParaRPr>
          </a:p>
        </p:txBody>
      </p:sp>
      <p:sp>
        <p:nvSpPr>
          <p:cNvPr id="4171" name="Rectangle 74"/>
          <p:cNvSpPr>
            <a:spLocks noChangeArrowheads="1"/>
          </p:cNvSpPr>
          <p:nvPr/>
        </p:nvSpPr>
        <p:spPr bwMode="auto">
          <a:xfrm rot="-5400000">
            <a:off x="3800475" y="5278438"/>
            <a:ext cx="974725" cy="180975"/>
          </a:xfrm>
          <a:prstGeom prst="rect">
            <a:avLst/>
          </a:prstGeom>
          <a:noFill/>
          <a:ln w="9525">
            <a:noFill/>
            <a:miter lim="800000"/>
            <a:headEnd/>
            <a:tailEnd/>
          </a:ln>
        </p:spPr>
        <p:txBody>
          <a:bodyPr wrap="none" lIns="0" tIns="0" rIns="0" bIns="0">
            <a:spAutoFit/>
          </a:bodyPr>
          <a:lstStyle/>
          <a:p>
            <a:r>
              <a:rPr lang="en-GB" sz="1000">
                <a:solidFill>
                  <a:srgbClr val="000000"/>
                </a:solidFill>
              </a:rPr>
              <a:t>Sanitation Cut</a:t>
            </a:r>
            <a:endParaRPr lang="en-GB" sz="800" b="1">
              <a:solidFill>
                <a:srgbClr val="FFCC00"/>
              </a:solidFill>
            </a:endParaRPr>
          </a:p>
        </p:txBody>
      </p:sp>
      <p:sp>
        <p:nvSpPr>
          <p:cNvPr id="4172" name="Rectangle 75"/>
          <p:cNvSpPr>
            <a:spLocks noChangeArrowheads="1"/>
          </p:cNvSpPr>
          <p:nvPr/>
        </p:nvSpPr>
        <p:spPr bwMode="auto">
          <a:xfrm rot="-5400000">
            <a:off x="4221163" y="5349875"/>
            <a:ext cx="1095375" cy="180975"/>
          </a:xfrm>
          <a:prstGeom prst="rect">
            <a:avLst/>
          </a:prstGeom>
          <a:noFill/>
          <a:ln w="9525">
            <a:noFill/>
            <a:miter lim="800000"/>
            <a:headEnd/>
            <a:tailEnd/>
          </a:ln>
        </p:spPr>
        <p:txBody>
          <a:bodyPr wrap="none" lIns="0" tIns="0" rIns="0" bIns="0">
            <a:spAutoFit/>
          </a:bodyPr>
          <a:lstStyle/>
          <a:p>
            <a:r>
              <a:rPr lang="en-GB" sz="1000">
                <a:solidFill>
                  <a:srgbClr val="000000"/>
                </a:solidFill>
              </a:rPr>
              <a:t>Group Selection</a:t>
            </a:r>
            <a:endParaRPr lang="en-GB" sz="800" b="1">
              <a:solidFill>
                <a:srgbClr val="FFCC00"/>
              </a:solidFill>
            </a:endParaRPr>
          </a:p>
        </p:txBody>
      </p:sp>
      <p:sp>
        <p:nvSpPr>
          <p:cNvPr id="4173" name="Rectangle 76"/>
          <p:cNvSpPr>
            <a:spLocks noChangeArrowheads="1"/>
          </p:cNvSpPr>
          <p:nvPr/>
        </p:nvSpPr>
        <p:spPr bwMode="auto">
          <a:xfrm rot="-5400000">
            <a:off x="4552951" y="5453062"/>
            <a:ext cx="1371600" cy="180975"/>
          </a:xfrm>
          <a:prstGeom prst="rect">
            <a:avLst/>
          </a:prstGeom>
          <a:noFill/>
          <a:ln w="9525">
            <a:noFill/>
            <a:miter lim="800000"/>
            <a:headEnd/>
            <a:tailEnd/>
          </a:ln>
        </p:spPr>
        <p:txBody>
          <a:bodyPr wrap="none" lIns="0" tIns="0" rIns="0" bIns="0">
            <a:spAutoFit/>
          </a:bodyPr>
          <a:lstStyle/>
          <a:p>
            <a:r>
              <a:rPr lang="en-GB" sz="1000">
                <a:solidFill>
                  <a:srgbClr val="000000"/>
                </a:solidFill>
              </a:rPr>
              <a:t>Dispersed Retention</a:t>
            </a:r>
            <a:endParaRPr lang="en-GB" sz="800" b="1">
              <a:solidFill>
                <a:srgbClr val="FFCC00"/>
              </a:solidFill>
            </a:endParaRPr>
          </a:p>
        </p:txBody>
      </p:sp>
      <p:sp>
        <p:nvSpPr>
          <p:cNvPr id="4174" name="Rectangle 77"/>
          <p:cNvSpPr>
            <a:spLocks noChangeArrowheads="1"/>
          </p:cNvSpPr>
          <p:nvPr/>
        </p:nvSpPr>
        <p:spPr bwMode="auto">
          <a:xfrm rot="-5400000">
            <a:off x="5353050" y="5207000"/>
            <a:ext cx="733425" cy="180975"/>
          </a:xfrm>
          <a:prstGeom prst="rect">
            <a:avLst/>
          </a:prstGeom>
          <a:noFill/>
          <a:ln w="9525">
            <a:noFill/>
            <a:miter lim="800000"/>
            <a:headEnd/>
            <a:tailEnd/>
          </a:ln>
        </p:spPr>
        <p:txBody>
          <a:bodyPr wrap="none" lIns="0" tIns="0" rIns="0" bIns="0">
            <a:spAutoFit/>
          </a:bodyPr>
          <a:lstStyle/>
          <a:p>
            <a:r>
              <a:rPr lang="en-GB" sz="1000">
                <a:solidFill>
                  <a:srgbClr val="000000"/>
                </a:solidFill>
              </a:rPr>
              <a:t>Seed Tree</a:t>
            </a:r>
            <a:endParaRPr lang="en-GB" sz="800" b="1">
              <a:solidFill>
                <a:srgbClr val="FFCC00"/>
              </a:solidFill>
            </a:endParaRPr>
          </a:p>
        </p:txBody>
      </p:sp>
      <p:sp>
        <p:nvSpPr>
          <p:cNvPr id="4175" name="Rectangle 78"/>
          <p:cNvSpPr>
            <a:spLocks noChangeArrowheads="1"/>
          </p:cNvSpPr>
          <p:nvPr/>
        </p:nvSpPr>
        <p:spPr bwMode="auto">
          <a:xfrm rot="-5400000">
            <a:off x="5864226" y="5164137"/>
            <a:ext cx="673100" cy="180975"/>
          </a:xfrm>
          <a:prstGeom prst="rect">
            <a:avLst/>
          </a:prstGeom>
          <a:noFill/>
          <a:ln w="9525">
            <a:noFill/>
            <a:miter lim="800000"/>
            <a:headEnd/>
            <a:tailEnd/>
          </a:ln>
        </p:spPr>
        <p:txBody>
          <a:bodyPr wrap="none" lIns="0" tIns="0" rIns="0" bIns="0">
            <a:spAutoFit/>
          </a:bodyPr>
          <a:lstStyle/>
          <a:p>
            <a:r>
              <a:rPr lang="en-GB" sz="1000">
                <a:solidFill>
                  <a:srgbClr val="000000"/>
                </a:solidFill>
              </a:rPr>
              <a:t>Clear Cut</a:t>
            </a:r>
            <a:endParaRPr lang="en-GB" sz="800" b="1">
              <a:solidFill>
                <a:srgbClr val="FFCC00"/>
              </a:solidFill>
            </a:endParaRPr>
          </a:p>
        </p:txBody>
      </p:sp>
      <p:sp>
        <p:nvSpPr>
          <p:cNvPr id="4176" name="Rectangle 79"/>
          <p:cNvSpPr>
            <a:spLocks noChangeArrowheads="1"/>
          </p:cNvSpPr>
          <p:nvPr/>
        </p:nvSpPr>
        <p:spPr bwMode="auto">
          <a:xfrm rot="-5400000">
            <a:off x="6267451" y="5241925"/>
            <a:ext cx="806450" cy="180975"/>
          </a:xfrm>
          <a:prstGeom prst="rect">
            <a:avLst/>
          </a:prstGeom>
          <a:noFill/>
          <a:ln w="9525">
            <a:noFill/>
            <a:miter lim="800000"/>
            <a:headEnd/>
            <a:tailEnd/>
          </a:ln>
        </p:spPr>
        <p:txBody>
          <a:bodyPr wrap="none" lIns="0" tIns="0" rIns="0" bIns="0">
            <a:spAutoFit/>
          </a:bodyPr>
          <a:lstStyle/>
          <a:p>
            <a:r>
              <a:rPr lang="en-GB" sz="1000">
                <a:solidFill>
                  <a:srgbClr val="000000"/>
                </a:solidFill>
              </a:rPr>
              <a:t>Fir Reserve</a:t>
            </a:r>
            <a:endParaRPr lang="en-GB" sz="800" b="1">
              <a:solidFill>
                <a:srgbClr val="FFCC00"/>
              </a:solidFill>
            </a:endParaRPr>
          </a:p>
        </p:txBody>
      </p:sp>
      <p:sp>
        <p:nvSpPr>
          <p:cNvPr id="4177" name="Rectangle 80"/>
          <p:cNvSpPr>
            <a:spLocks noChangeArrowheads="1"/>
          </p:cNvSpPr>
          <p:nvPr/>
        </p:nvSpPr>
        <p:spPr bwMode="auto">
          <a:xfrm rot="-5400000">
            <a:off x="6651626" y="5254625"/>
            <a:ext cx="806450" cy="180975"/>
          </a:xfrm>
          <a:prstGeom prst="rect">
            <a:avLst/>
          </a:prstGeom>
          <a:noFill/>
          <a:ln w="9525">
            <a:noFill/>
            <a:miter lim="800000"/>
            <a:headEnd/>
            <a:tailEnd/>
          </a:ln>
        </p:spPr>
        <p:txBody>
          <a:bodyPr wrap="none" lIns="0" tIns="0" rIns="0" bIns="0">
            <a:spAutoFit/>
          </a:bodyPr>
          <a:lstStyle/>
          <a:p>
            <a:r>
              <a:rPr lang="en-GB" sz="1000">
                <a:solidFill>
                  <a:srgbClr val="000000"/>
                </a:solidFill>
              </a:rPr>
              <a:t>Aggregated</a:t>
            </a:r>
            <a:endParaRPr lang="en-GB" sz="800" b="1">
              <a:solidFill>
                <a:srgbClr val="FFCC00"/>
              </a:solidFill>
            </a:endParaRPr>
          </a:p>
        </p:txBody>
      </p:sp>
      <p:sp>
        <p:nvSpPr>
          <p:cNvPr id="4178" name="Rectangle 81"/>
          <p:cNvSpPr>
            <a:spLocks noChangeArrowheads="1"/>
          </p:cNvSpPr>
          <p:nvPr/>
        </p:nvSpPr>
        <p:spPr bwMode="auto">
          <a:xfrm rot="-5400000">
            <a:off x="6892926" y="5241925"/>
            <a:ext cx="685800" cy="180975"/>
          </a:xfrm>
          <a:prstGeom prst="rect">
            <a:avLst/>
          </a:prstGeom>
          <a:noFill/>
          <a:ln w="9525">
            <a:noFill/>
            <a:miter lim="800000"/>
            <a:headEnd/>
            <a:tailEnd/>
          </a:ln>
        </p:spPr>
        <p:txBody>
          <a:bodyPr wrap="none" lIns="0" tIns="0" rIns="0" bIns="0">
            <a:spAutoFit/>
          </a:bodyPr>
          <a:lstStyle/>
          <a:p>
            <a:r>
              <a:rPr lang="en-GB" sz="1000">
                <a:solidFill>
                  <a:srgbClr val="000000"/>
                </a:solidFill>
              </a:rPr>
              <a:t>Retention</a:t>
            </a:r>
            <a:endParaRPr lang="en-GB" sz="800" b="1">
              <a:solidFill>
                <a:srgbClr val="FFCC00"/>
              </a:solidFill>
            </a:endParaRPr>
          </a:p>
        </p:txBody>
      </p:sp>
      <p:sp>
        <p:nvSpPr>
          <p:cNvPr id="4179" name="Rectangle 82"/>
          <p:cNvSpPr>
            <a:spLocks noChangeArrowheads="1"/>
          </p:cNvSpPr>
          <p:nvPr/>
        </p:nvSpPr>
        <p:spPr bwMode="auto">
          <a:xfrm>
            <a:off x="3609975" y="6302375"/>
            <a:ext cx="2298700" cy="212725"/>
          </a:xfrm>
          <a:prstGeom prst="rect">
            <a:avLst/>
          </a:prstGeom>
          <a:noFill/>
          <a:ln w="9525">
            <a:noFill/>
            <a:miter lim="800000"/>
            <a:headEnd/>
            <a:tailEnd/>
          </a:ln>
        </p:spPr>
        <p:txBody>
          <a:bodyPr wrap="none" lIns="0" tIns="0" rIns="0" bIns="0">
            <a:spAutoFit/>
          </a:bodyPr>
          <a:lstStyle/>
          <a:p>
            <a:r>
              <a:rPr lang="en-GB" sz="1400">
                <a:solidFill>
                  <a:schemeClr val="tx2"/>
                </a:solidFill>
              </a:rPr>
              <a:t>Silvicultural System (specific)</a:t>
            </a:r>
            <a:endParaRPr lang="en-GB" sz="800" b="1">
              <a:solidFill>
                <a:schemeClr val="tx2"/>
              </a:solidFill>
            </a:endParaRPr>
          </a:p>
        </p:txBody>
      </p:sp>
      <p:sp>
        <p:nvSpPr>
          <p:cNvPr id="4180" name="Rectangle 83"/>
          <p:cNvSpPr>
            <a:spLocks noChangeArrowheads="1"/>
          </p:cNvSpPr>
          <p:nvPr/>
        </p:nvSpPr>
        <p:spPr bwMode="auto">
          <a:xfrm rot="-5400000">
            <a:off x="611188" y="2954338"/>
            <a:ext cx="1300162" cy="265112"/>
          </a:xfrm>
          <a:prstGeom prst="rect">
            <a:avLst/>
          </a:prstGeom>
          <a:noFill/>
          <a:ln w="9525">
            <a:noFill/>
            <a:miter lim="800000"/>
            <a:headEnd/>
            <a:tailEnd/>
          </a:ln>
        </p:spPr>
        <p:txBody>
          <a:bodyPr wrap="none" lIns="0" tIns="0" rIns="0" bIns="0">
            <a:spAutoFit/>
          </a:bodyPr>
          <a:lstStyle/>
          <a:p>
            <a:r>
              <a:rPr lang="en-GB" sz="1400">
                <a:solidFill>
                  <a:srgbClr val="000000"/>
                </a:solidFill>
              </a:rPr>
              <a:t>Average PAR </a:t>
            </a:r>
            <a:endParaRPr lang="en-GB" sz="800" b="1">
              <a:solidFill>
                <a:srgbClr val="FFCC00"/>
              </a:solidFill>
            </a:endParaRPr>
          </a:p>
        </p:txBody>
      </p:sp>
      <p:sp>
        <p:nvSpPr>
          <p:cNvPr id="4181" name="Rectangle 84"/>
          <p:cNvSpPr>
            <a:spLocks noChangeArrowheads="1"/>
          </p:cNvSpPr>
          <p:nvPr/>
        </p:nvSpPr>
        <p:spPr bwMode="auto">
          <a:xfrm rot="-5400000">
            <a:off x="1339057" y="3142456"/>
            <a:ext cx="84138" cy="47625"/>
          </a:xfrm>
          <a:prstGeom prst="rect">
            <a:avLst/>
          </a:prstGeom>
          <a:noFill/>
          <a:ln w="9525">
            <a:noFill/>
            <a:miter lim="800000"/>
            <a:headEnd/>
            <a:tailEnd/>
          </a:ln>
        </p:spPr>
        <p:txBody>
          <a:bodyPr wrap="none" lIns="0" tIns="0" rIns="0" bIns="0">
            <a:spAutoFit/>
          </a:bodyPr>
          <a:lstStyle/>
          <a:p>
            <a:endParaRPr lang="en-US" sz="800" b="1">
              <a:solidFill>
                <a:srgbClr val="FFCC00"/>
              </a:solidFill>
            </a:endParaRPr>
          </a:p>
        </p:txBody>
      </p:sp>
      <p:sp>
        <p:nvSpPr>
          <p:cNvPr id="4182" name="Rectangle 85"/>
          <p:cNvSpPr>
            <a:spLocks noChangeArrowheads="1"/>
          </p:cNvSpPr>
          <p:nvPr/>
        </p:nvSpPr>
        <p:spPr bwMode="auto">
          <a:xfrm>
            <a:off x="2598738" y="4113213"/>
            <a:ext cx="1719262" cy="577850"/>
          </a:xfrm>
          <a:prstGeom prst="rect">
            <a:avLst/>
          </a:prstGeom>
          <a:solidFill>
            <a:srgbClr val="FFFFFF"/>
          </a:solidFill>
          <a:ln w="0">
            <a:solidFill>
              <a:srgbClr val="000000"/>
            </a:solidFill>
            <a:miter lim="800000"/>
            <a:headEnd/>
            <a:tailEnd/>
          </a:ln>
        </p:spPr>
        <p:txBody>
          <a:bodyPr/>
          <a:lstStyle/>
          <a:p>
            <a:endParaRPr lang="en-CA"/>
          </a:p>
        </p:txBody>
      </p:sp>
      <p:sp>
        <p:nvSpPr>
          <p:cNvPr id="4183" name="Line 86"/>
          <p:cNvSpPr>
            <a:spLocks noChangeShapeType="1"/>
          </p:cNvSpPr>
          <p:nvPr/>
        </p:nvSpPr>
        <p:spPr bwMode="auto">
          <a:xfrm>
            <a:off x="2667000" y="4257675"/>
            <a:ext cx="336550" cy="1588"/>
          </a:xfrm>
          <a:prstGeom prst="line">
            <a:avLst/>
          </a:prstGeom>
          <a:noFill/>
          <a:ln w="23813">
            <a:solidFill>
              <a:srgbClr val="3366FF"/>
            </a:solidFill>
            <a:round/>
            <a:headEnd/>
            <a:tailEnd/>
          </a:ln>
        </p:spPr>
        <p:txBody>
          <a:bodyPr/>
          <a:lstStyle/>
          <a:p>
            <a:endParaRPr lang="en-CA"/>
          </a:p>
        </p:txBody>
      </p:sp>
      <p:sp>
        <p:nvSpPr>
          <p:cNvPr id="4184" name="Oval 87"/>
          <p:cNvSpPr>
            <a:spLocks noChangeArrowheads="1"/>
          </p:cNvSpPr>
          <p:nvPr/>
        </p:nvSpPr>
        <p:spPr bwMode="auto">
          <a:xfrm>
            <a:off x="2811463" y="4210050"/>
            <a:ext cx="84137" cy="84138"/>
          </a:xfrm>
          <a:prstGeom prst="ellipse">
            <a:avLst/>
          </a:prstGeom>
          <a:solidFill>
            <a:srgbClr val="3366FF"/>
          </a:solidFill>
          <a:ln w="12700">
            <a:solidFill>
              <a:srgbClr val="000000"/>
            </a:solidFill>
            <a:round/>
            <a:headEnd/>
            <a:tailEnd/>
          </a:ln>
        </p:spPr>
        <p:txBody>
          <a:bodyPr/>
          <a:lstStyle/>
          <a:p>
            <a:endParaRPr lang="en-CA"/>
          </a:p>
        </p:txBody>
      </p:sp>
      <p:sp>
        <p:nvSpPr>
          <p:cNvPr id="4185" name="Rectangle 88"/>
          <p:cNvSpPr>
            <a:spLocks noChangeArrowheads="1"/>
          </p:cNvSpPr>
          <p:nvPr/>
        </p:nvSpPr>
        <p:spPr bwMode="auto">
          <a:xfrm>
            <a:off x="3124200" y="4160838"/>
            <a:ext cx="1143000" cy="168275"/>
          </a:xfrm>
          <a:prstGeom prst="rect">
            <a:avLst/>
          </a:prstGeom>
          <a:noFill/>
          <a:ln w="9525">
            <a:noFill/>
            <a:miter lim="800000"/>
            <a:headEnd/>
            <a:tailEnd/>
          </a:ln>
        </p:spPr>
        <p:txBody>
          <a:bodyPr wrap="none" lIns="0" tIns="0" rIns="0" bIns="0">
            <a:spAutoFit/>
          </a:bodyPr>
          <a:lstStyle/>
          <a:p>
            <a:r>
              <a:rPr lang="en-GB" sz="1100">
                <a:solidFill>
                  <a:srgbClr val="000000"/>
                </a:solidFill>
              </a:rPr>
              <a:t>Province (n = 714)</a:t>
            </a:r>
            <a:endParaRPr lang="en-GB" sz="800" b="1">
              <a:solidFill>
                <a:srgbClr val="FFCC00"/>
              </a:solidFill>
            </a:endParaRPr>
          </a:p>
        </p:txBody>
      </p:sp>
      <p:sp>
        <p:nvSpPr>
          <p:cNvPr id="4186" name="Line 89"/>
          <p:cNvSpPr>
            <a:spLocks noChangeShapeType="1"/>
          </p:cNvSpPr>
          <p:nvPr/>
        </p:nvSpPr>
        <p:spPr bwMode="auto">
          <a:xfrm>
            <a:off x="2667000" y="4533900"/>
            <a:ext cx="336550" cy="1588"/>
          </a:xfrm>
          <a:prstGeom prst="line">
            <a:avLst/>
          </a:prstGeom>
          <a:noFill/>
          <a:ln w="23813">
            <a:solidFill>
              <a:srgbClr val="FF9900"/>
            </a:solidFill>
            <a:round/>
            <a:headEnd/>
            <a:tailEnd/>
          </a:ln>
        </p:spPr>
        <p:txBody>
          <a:bodyPr/>
          <a:lstStyle/>
          <a:p>
            <a:endParaRPr lang="en-CA"/>
          </a:p>
        </p:txBody>
      </p:sp>
      <p:sp>
        <p:nvSpPr>
          <p:cNvPr id="4187" name="Oval 90"/>
          <p:cNvSpPr>
            <a:spLocks noChangeArrowheads="1"/>
          </p:cNvSpPr>
          <p:nvPr/>
        </p:nvSpPr>
        <p:spPr bwMode="auto">
          <a:xfrm>
            <a:off x="2811463" y="4486275"/>
            <a:ext cx="84137" cy="84138"/>
          </a:xfrm>
          <a:prstGeom prst="ellipse">
            <a:avLst/>
          </a:prstGeom>
          <a:solidFill>
            <a:srgbClr val="FF9900"/>
          </a:solidFill>
          <a:ln w="12700">
            <a:solidFill>
              <a:srgbClr val="000000"/>
            </a:solidFill>
            <a:round/>
            <a:headEnd/>
            <a:tailEnd/>
          </a:ln>
        </p:spPr>
        <p:txBody>
          <a:bodyPr/>
          <a:lstStyle/>
          <a:p>
            <a:endParaRPr lang="en-CA"/>
          </a:p>
        </p:txBody>
      </p:sp>
      <p:sp>
        <p:nvSpPr>
          <p:cNvPr id="4188" name="Rectangle 91"/>
          <p:cNvSpPr>
            <a:spLocks noChangeArrowheads="1"/>
          </p:cNvSpPr>
          <p:nvPr/>
        </p:nvSpPr>
        <p:spPr bwMode="auto">
          <a:xfrm>
            <a:off x="3124200" y="4438650"/>
            <a:ext cx="1095375" cy="168275"/>
          </a:xfrm>
          <a:prstGeom prst="rect">
            <a:avLst/>
          </a:prstGeom>
          <a:noFill/>
          <a:ln w="9525">
            <a:noFill/>
            <a:miter lim="800000"/>
            <a:headEnd/>
            <a:tailEnd/>
          </a:ln>
        </p:spPr>
        <p:txBody>
          <a:bodyPr wrap="none" lIns="0" tIns="0" rIns="0" bIns="0">
            <a:spAutoFit/>
          </a:bodyPr>
          <a:lstStyle/>
          <a:p>
            <a:r>
              <a:rPr lang="en-GB" sz="1100">
                <a:solidFill>
                  <a:srgbClr val="000000"/>
                </a:solidFill>
              </a:rPr>
              <a:t>Tourists (n = 181)</a:t>
            </a:r>
            <a:endParaRPr lang="en-GB" sz="800" b="1">
              <a:solidFill>
                <a:srgbClr val="FFCC00"/>
              </a:solidFill>
            </a:endParaRPr>
          </a:p>
        </p:txBody>
      </p:sp>
      <p:pic>
        <p:nvPicPr>
          <p:cNvPr id="4189" name="Picture 165" descr="\\FSH1\HFP-Root\!Workgrp\RANGE\daphne\Winword\Jacques\nimmo-graphs\005.jpg"/>
          <p:cNvPicPr>
            <a:picLocks noChangeAspect="1" noChangeArrowheads="1"/>
          </p:cNvPicPr>
          <p:nvPr/>
        </p:nvPicPr>
        <p:blipFill>
          <a:blip r:embed="rId3" cstate="print">
            <a:lum bright="6000"/>
          </a:blip>
          <a:srcRect/>
          <a:stretch>
            <a:fillRect/>
          </a:stretch>
        </p:blipFill>
        <p:spPr bwMode="auto">
          <a:xfrm>
            <a:off x="563563" y="315913"/>
            <a:ext cx="1601787" cy="1052512"/>
          </a:xfrm>
          <a:prstGeom prst="rect">
            <a:avLst/>
          </a:prstGeom>
          <a:noFill/>
          <a:ln w="12700">
            <a:solidFill>
              <a:schemeClr val="tx1"/>
            </a:solidFill>
            <a:miter lim="800000"/>
            <a:headEnd/>
            <a:tailEnd/>
          </a:ln>
        </p:spPr>
      </p:pic>
      <p:grpSp>
        <p:nvGrpSpPr>
          <p:cNvPr id="2" name="Group 166"/>
          <p:cNvGrpSpPr>
            <a:grpSpLocks/>
          </p:cNvGrpSpPr>
          <p:nvPr/>
        </p:nvGrpSpPr>
        <p:grpSpPr bwMode="auto">
          <a:xfrm>
            <a:off x="533400" y="304800"/>
            <a:ext cx="1638300" cy="1074738"/>
            <a:chOff x="336" y="192"/>
            <a:chExt cx="1032" cy="677"/>
          </a:xfrm>
        </p:grpSpPr>
        <p:sp>
          <p:nvSpPr>
            <p:cNvPr id="4222" name="Text Box 167"/>
            <p:cNvSpPr txBox="1">
              <a:spLocks noChangeArrowheads="1"/>
            </p:cNvSpPr>
            <p:nvPr/>
          </p:nvSpPr>
          <p:spPr bwMode="auto">
            <a:xfrm>
              <a:off x="336" y="192"/>
              <a:ext cx="275" cy="135"/>
            </a:xfrm>
            <a:prstGeom prst="rect">
              <a:avLst/>
            </a:prstGeom>
            <a:noFill/>
            <a:ln w="9525">
              <a:noFill/>
              <a:miter lim="800000"/>
              <a:headEnd/>
              <a:tailEnd/>
            </a:ln>
          </p:spPr>
          <p:txBody>
            <a:bodyPr>
              <a:spAutoFit/>
            </a:bodyPr>
            <a:lstStyle/>
            <a:p>
              <a:pPr>
                <a:spcBef>
                  <a:spcPct val="50000"/>
                </a:spcBef>
              </a:pPr>
              <a:r>
                <a:rPr lang="en-GB" sz="800"/>
                <a:t>#16</a:t>
              </a:r>
            </a:p>
          </p:txBody>
        </p:sp>
        <p:sp>
          <p:nvSpPr>
            <p:cNvPr id="4223" name="Text Box 168"/>
            <p:cNvSpPr txBox="1">
              <a:spLocks noChangeArrowheads="1"/>
            </p:cNvSpPr>
            <p:nvPr/>
          </p:nvSpPr>
          <p:spPr bwMode="auto">
            <a:xfrm>
              <a:off x="972" y="734"/>
              <a:ext cx="396" cy="135"/>
            </a:xfrm>
            <a:prstGeom prst="rect">
              <a:avLst/>
            </a:prstGeom>
            <a:noFill/>
            <a:ln w="9525">
              <a:noFill/>
              <a:miter lim="800000"/>
              <a:headEnd/>
              <a:tailEnd/>
            </a:ln>
          </p:spPr>
          <p:txBody>
            <a:bodyPr wrap="none">
              <a:spAutoFit/>
            </a:bodyPr>
            <a:lstStyle/>
            <a:p>
              <a:pPr algn="r"/>
              <a:r>
                <a:rPr lang="en-GB" sz="800" b="1">
                  <a:solidFill>
                    <a:srgbClr val="FF9900"/>
                  </a:solidFill>
                </a:rPr>
                <a:t>PAR +1.4</a:t>
              </a:r>
            </a:p>
          </p:txBody>
        </p:sp>
      </p:grpSp>
      <p:grpSp>
        <p:nvGrpSpPr>
          <p:cNvPr id="3" name="Group 169"/>
          <p:cNvGrpSpPr>
            <a:grpSpLocks/>
          </p:cNvGrpSpPr>
          <p:nvPr/>
        </p:nvGrpSpPr>
        <p:grpSpPr bwMode="auto">
          <a:xfrm>
            <a:off x="2235200" y="533400"/>
            <a:ext cx="1635125" cy="1063625"/>
            <a:chOff x="1254" y="304"/>
            <a:chExt cx="1030" cy="670"/>
          </a:xfrm>
        </p:grpSpPr>
        <p:graphicFrame>
          <p:nvGraphicFramePr>
            <p:cNvPr id="4098" name="Object 2"/>
            <p:cNvGraphicFramePr>
              <a:graphicFrameLocks noChangeAspect="1"/>
            </p:cNvGraphicFramePr>
            <p:nvPr/>
          </p:nvGraphicFramePr>
          <p:xfrm>
            <a:off x="1272" y="304"/>
            <a:ext cx="1008" cy="670"/>
          </p:xfrm>
          <a:graphic>
            <a:graphicData uri="http://schemas.openxmlformats.org/presentationml/2006/ole">
              <p:oleObj spid="_x0000_s125954" name="Photo Editor Photo" r:id="rId4" imgW="8573697" imgH="4809524" progId="">
                <p:embed/>
              </p:oleObj>
            </a:graphicData>
          </a:graphic>
        </p:graphicFrame>
        <p:sp>
          <p:nvSpPr>
            <p:cNvPr id="4220" name="Text Box 171"/>
            <p:cNvSpPr txBox="1">
              <a:spLocks noChangeArrowheads="1"/>
            </p:cNvSpPr>
            <p:nvPr/>
          </p:nvSpPr>
          <p:spPr bwMode="auto">
            <a:xfrm>
              <a:off x="1254" y="306"/>
              <a:ext cx="288" cy="135"/>
            </a:xfrm>
            <a:prstGeom prst="rect">
              <a:avLst/>
            </a:prstGeom>
            <a:noFill/>
            <a:ln w="9525">
              <a:noFill/>
              <a:miter lim="800000"/>
              <a:headEnd/>
              <a:tailEnd/>
            </a:ln>
          </p:spPr>
          <p:txBody>
            <a:bodyPr>
              <a:spAutoFit/>
            </a:bodyPr>
            <a:lstStyle/>
            <a:p>
              <a:pPr>
                <a:spcBef>
                  <a:spcPct val="50000"/>
                </a:spcBef>
              </a:pPr>
              <a:r>
                <a:rPr lang="en-GB" sz="800"/>
                <a:t>#64</a:t>
              </a:r>
            </a:p>
          </p:txBody>
        </p:sp>
        <p:sp>
          <p:nvSpPr>
            <p:cNvPr id="4221" name="Text Box 172"/>
            <p:cNvSpPr txBox="1">
              <a:spLocks noChangeArrowheads="1"/>
            </p:cNvSpPr>
            <p:nvPr/>
          </p:nvSpPr>
          <p:spPr bwMode="auto">
            <a:xfrm>
              <a:off x="1888" y="836"/>
              <a:ext cx="396" cy="135"/>
            </a:xfrm>
            <a:prstGeom prst="rect">
              <a:avLst/>
            </a:prstGeom>
            <a:noFill/>
            <a:ln w="9525">
              <a:noFill/>
              <a:miter lim="800000"/>
              <a:headEnd/>
              <a:tailEnd/>
            </a:ln>
          </p:spPr>
          <p:txBody>
            <a:bodyPr wrap="none">
              <a:spAutoFit/>
            </a:bodyPr>
            <a:lstStyle/>
            <a:p>
              <a:pPr algn="r"/>
              <a:r>
                <a:rPr lang="en-GB" sz="800" b="1">
                  <a:solidFill>
                    <a:srgbClr val="FF9900"/>
                  </a:solidFill>
                </a:rPr>
                <a:t>PAR +1.2</a:t>
              </a:r>
            </a:p>
          </p:txBody>
        </p:sp>
      </p:grpSp>
      <p:sp>
        <p:nvSpPr>
          <p:cNvPr id="4192" name="Rectangle 173"/>
          <p:cNvSpPr>
            <a:spLocks noChangeArrowheads="1"/>
          </p:cNvSpPr>
          <p:nvPr/>
        </p:nvSpPr>
        <p:spPr bwMode="auto">
          <a:xfrm>
            <a:off x="0" y="0"/>
            <a:ext cx="9144000" cy="6858000"/>
          </a:xfrm>
          <a:prstGeom prst="rect">
            <a:avLst/>
          </a:prstGeom>
          <a:noFill/>
          <a:ln w="63500">
            <a:noFill/>
            <a:miter lim="800000"/>
            <a:headEnd/>
            <a:tailEnd/>
          </a:ln>
        </p:spPr>
        <p:txBody>
          <a:bodyPr wrap="none" anchor="ctr"/>
          <a:lstStyle/>
          <a:p>
            <a:endParaRPr lang="en-CA"/>
          </a:p>
        </p:txBody>
      </p:sp>
      <p:pic>
        <p:nvPicPr>
          <p:cNvPr id="4193" name="Picture 174" descr="G:\!Workgrp\Silv Practices\Jacques\Capitol Forest.tif"/>
          <p:cNvPicPr>
            <a:picLocks noChangeAspect="1" noChangeArrowheads="1"/>
          </p:cNvPicPr>
          <p:nvPr/>
        </p:nvPicPr>
        <p:blipFill>
          <a:blip r:embed="rId5" cstate="print">
            <a:lum bright="12000"/>
          </a:blip>
          <a:srcRect/>
          <a:stretch>
            <a:fillRect/>
          </a:stretch>
        </p:blipFill>
        <p:spPr bwMode="auto">
          <a:xfrm>
            <a:off x="3962400" y="990600"/>
            <a:ext cx="1447800" cy="1027113"/>
          </a:xfrm>
          <a:prstGeom prst="rect">
            <a:avLst/>
          </a:prstGeom>
          <a:noFill/>
          <a:ln w="12700">
            <a:solidFill>
              <a:schemeClr val="tx1"/>
            </a:solidFill>
            <a:miter lim="800000"/>
            <a:headEnd/>
            <a:tailEnd/>
          </a:ln>
        </p:spPr>
      </p:pic>
      <p:sp>
        <p:nvSpPr>
          <p:cNvPr id="4194" name="Text Box 175"/>
          <p:cNvSpPr txBox="1">
            <a:spLocks noChangeArrowheads="1"/>
          </p:cNvSpPr>
          <p:nvPr/>
        </p:nvSpPr>
        <p:spPr bwMode="auto">
          <a:xfrm>
            <a:off x="3962400" y="990600"/>
            <a:ext cx="395288" cy="214313"/>
          </a:xfrm>
          <a:prstGeom prst="rect">
            <a:avLst/>
          </a:prstGeom>
          <a:noFill/>
          <a:ln w="9525">
            <a:noFill/>
            <a:miter lim="800000"/>
            <a:headEnd/>
            <a:tailEnd/>
          </a:ln>
        </p:spPr>
        <p:txBody>
          <a:bodyPr>
            <a:spAutoFit/>
          </a:bodyPr>
          <a:lstStyle/>
          <a:p>
            <a:pPr>
              <a:spcBef>
                <a:spcPct val="50000"/>
              </a:spcBef>
            </a:pPr>
            <a:r>
              <a:rPr lang="en-GB" sz="800"/>
              <a:t>#28</a:t>
            </a:r>
          </a:p>
        </p:txBody>
      </p:sp>
      <p:sp>
        <p:nvSpPr>
          <p:cNvPr id="4195" name="Text Box 176"/>
          <p:cNvSpPr txBox="1">
            <a:spLocks noChangeArrowheads="1"/>
          </p:cNvSpPr>
          <p:nvPr/>
        </p:nvSpPr>
        <p:spPr bwMode="auto">
          <a:xfrm>
            <a:off x="4776788" y="1831975"/>
            <a:ext cx="628650" cy="214313"/>
          </a:xfrm>
          <a:prstGeom prst="rect">
            <a:avLst/>
          </a:prstGeom>
          <a:noFill/>
          <a:ln w="9525">
            <a:noFill/>
            <a:miter lim="800000"/>
            <a:headEnd/>
            <a:tailEnd/>
          </a:ln>
        </p:spPr>
        <p:txBody>
          <a:bodyPr wrap="none">
            <a:spAutoFit/>
          </a:bodyPr>
          <a:lstStyle/>
          <a:p>
            <a:pPr algn="r"/>
            <a:r>
              <a:rPr lang="en-GB" sz="800" b="1">
                <a:solidFill>
                  <a:srgbClr val="FF9900"/>
                </a:solidFill>
              </a:rPr>
              <a:t>PAR +0.3</a:t>
            </a:r>
          </a:p>
        </p:txBody>
      </p:sp>
      <p:sp>
        <p:nvSpPr>
          <p:cNvPr id="4196" name="Line 177"/>
          <p:cNvSpPr>
            <a:spLocks noChangeShapeType="1"/>
          </p:cNvSpPr>
          <p:nvPr/>
        </p:nvSpPr>
        <p:spPr bwMode="auto">
          <a:xfrm>
            <a:off x="2057400" y="3214688"/>
            <a:ext cx="5334000" cy="0"/>
          </a:xfrm>
          <a:prstGeom prst="line">
            <a:avLst/>
          </a:prstGeom>
          <a:noFill/>
          <a:ln w="9525">
            <a:solidFill>
              <a:srgbClr val="FF0000"/>
            </a:solidFill>
            <a:round/>
            <a:headEnd/>
            <a:tailEnd/>
          </a:ln>
        </p:spPr>
        <p:txBody>
          <a:bodyPr wrap="none" anchor="ctr"/>
          <a:lstStyle/>
          <a:p>
            <a:endParaRPr lang="en-CA"/>
          </a:p>
        </p:txBody>
      </p:sp>
      <p:grpSp>
        <p:nvGrpSpPr>
          <p:cNvPr id="4" name="Group 178"/>
          <p:cNvGrpSpPr>
            <a:grpSpLocks/>
          </p:cNvGrpSpPr>
          <p:nvPr/>
        </p:nvGrpSpPr>
        <p:grpSpPr bwMode="auto">
          <a:xfrm>
            <a:off x="5461000" y="522288"/>
            <a:ext cx="1524000" cy="1077912"/>
            <a:chOff x="2526" y="276"/>
            <a:chExt cx="1112" cy="728"/>
          </a:xfrm>
        </p:grpSpPr>
        <p:pic>
          <p:nvPicPr>
            <p:cNvPr id="4217" name="Picture 179" descr="G:\!Workgrp\Silv Practices\Jacques\Enterprise Creek.tif"/>
            <p:cNvPicPr>
              <a:picLocks noChangeAspect="1" noChangeArrowheads="1"/>
            </p:cNvPicPr>
            <p:nvPr/>
          </p:nvPicPr>
          <p:blipFill>
            <a:blip r:embed="rId6" cstate="print">
              <a:lum bright="12000"/>
            </a:blip>
            <a:srcRect/>
            <a:stretch>
              <a:fillRect/>
            </a:stretch>
          </p:blipFill>
          <p:spPr bwMode="auto">
            <a:xfrm>
              <a:off x="2574" y="276"/>
              <a:ext cx="1056" cy="720"/>
            </a:xfrm>
            <a:prstGeom prst="rect">
              <a:avLst/>
            </a:prstGeom>
            <a:noFill/>
            <a:ln w="9525">
              <a:solidFill>
                <a:schemeClr val="tx2"/>
              </a:solidFill>
              <a:miter lim="800000"/>
              <a:headEnd/>
              <a:tailEnd/>
            </a:ln>
          </p:spPr>
        </p:pic>
        <p:sp>
          <p:nvSpPr>
            <p:cNvPr id="4218" name="Text Box 180"/>
            <p:cNvSpPr txBox="1">
              <a:spLocks noChangeArrowheads="1"/>
            </p:cNvSpPr>
            <p:nvPr/>
          </p:nvSpPr>
          <p:spPr bwMode="auto">
            <a:xfrm>
              <a:off x="2526" y="276"/>
              <a:ext cx="287" cy="227"/>
            </a:xfrm>
            <a:prstGeom prst="rect">
              <a:avLst/>
            </a:prstGeom>
            <a:noFill/>
            <a:ln w="9525">
              <a:noFill/>
              <a:miter lim="800000"/>
              <a:headEnd/>
              <a:tailEnd/>
            </a:ln>
          </p:spPr>
          <p:txBody>
            <a:bodyPr>
              <a:spAutoFit/>
            </a:bodyPr>
            <a:lstStyle/>
            <a:p>
              <a:pPr>
                <a:spcBef>
                  <a:spcPct val="50000"/>
                </a:spcBef>
              </a:pPr>
              <a:r>
                <a:rPr lang="en-GB" sz="800"/>
                <a:t>  #61</a:t>
              </a:r>
            </a:p>
          </p:txBody>
        </p:sp>
        <p:sp>
          <p:nvSpPr>
            <p:cNvPr id="4219" name="Text Box 181"/>
            <p:cNvSpPr txBox="1">
              <a:spLocks noChangeArrowheads="1"/>
            </p:cNvSpPr>
            <p:nvPr/>
          </p:nvSpPr>
          <p:spPr bwMode="auto">
            <a:xfrm>
              <a:off x="3179" y="859"/>
              <a:ext cx="459" cy="145"/>
            </a:xfrm>
            <a:prstGeom prst="rect">
              <a:avLst/>
            </a:prstGeom>
            <a:noFill/>
            <a:ln w="9525">
              <a:noFill/>
              <a:miter lim="800000"/>
              <a:headEnd/>
              <a:tailEnd/>
            </a:ln>
          </p:spPr>
          <p:txBody>
            <a:bodyPr wrap="none">
              <a:spAutoFit/>
            </a:bodyPr>
            <a:lstStyle/>
            <a:p>
              <a:pPr algn="r"/>
              <a:r>
                <a:rPr lang="en-GB" sz="800" b="1">
                  <a:solidFill>
                    <a:srgbClr val="FF9900"/>
                  </a:solidFill>
                </a:rPr>
                <a:t>PAR +0.8</a:t>
              </a:r>
            </a:p>
          </p:txBody>
        </p:sp>
      </p:grpSp>
      <p:grpSp>
        <p:nvGrpSpPr>
          <p:cNvPr id="5" name="Group 182"/>
          <p:cNvGrpSpPr>
            <a:grpSpLocks/>
          </p:cNvGrpSpPr>
          <p:nvPr/>
        </p:nvGrpSpPr>
        <p:grpSpPr bwMode="auto">
          <a:xfrm>
            <a:off x="7162800" y="1981200"/>
            <a:ext cx="1616075" cy="1139825"/>
            <a:chOff x="4026" y="282"/>
            <a:chExt cx="1018" cy="718"/>
          </a:xfrm>
        </p:grpSpPr>
        <p:pic>
          <p:nvPicPr>
            <p:cNvPr id="4214" name="Picture 183" descr="nimmo-graphs\040.jpg"/>
            <p:cNvPicPr>
              <a:picLocks noChangeAspect="1" noChangeArrowheads="1"/>
            </p:cNvPicPr>
            <p:nvPr/>
          </p:nvPicPr>
          <p:blipFill>
            <a:blip r:embed="rId7" cstate="print"/>
            <a:srcRect/>
            <a:stretch>
              <a:fillRect/>
            </a:stretch>
          </p:blipFill>
          <p:spPr bwMode="auto">
            <a:xfrm>
              <a:off x="4032" y="288"/>
              <a:ext cx="1008" cy="708"/>
            </a:xfrm>
            <a:prstGeom prst="rect">
              <a:avLst/>
            </a:prstGeom>
            <a:noFill/>
            <a:ln w="9525">
              <a:solidFill>
                <a:schemeClr val="tx1"/>
              </a:solidFill>
              <a:miter lim="800000"/>
              <a:headEnd/>
              <a:tailEnd/>
            </a:ln>
          </p:spPr>
        </p:pic>
        <p:sp>
          <p:nvSpPr>
            <p:cNvPr id="4215" name="Text Box 184"/>
            <p:cNvSpPr txBox="1">
              <a:spLocks noChangeArrowheads="1"/>
            </p:cNvSpPr>
            <p:nvPr/>
          </p:nvSpPr>
          <p:spPr bwMode="auto">
            <a:xfrm>
              <a:off x="4026" y="282"/>
              <a:ext cx="288" cy="135"/>
            </a:xfrm>
            <a:prstGeom prst="rect">
              <a:avLst/>
            </a:prstGeom>
            <a:noFill/>
            <a:ln w="9525">
              <a:noFill/>
              <a:miter lim="800000"/>
              <a:headEnd/>
              <a:tailEnd/>
            </a:ln>
          </p:spPr>
          <p:txBody>
            <a:bodyPr>
              <a:spAutoFit/>
            </a:bodyPr>
            <a:lstStyle/>
            <a:p>
              <a:pPr>
                <a:spcBef>
                  <a:spcPct val="50000"/>
                </a:spcBef>
              </a:pPr>
              <a:r>
                <a:rPr lang="en-GB" sz="800"/>
                <a:t>#45</a:t>
              </a:r>
            </a:p>
          </p:txBody>
        </p:sp>
        <p:sp>
          <p:nvSpPr>
            <p:cNvPr id="4216" name="Text Box 185"/>
            <p:cNvSpPr txBox="1">
              <a:spLocks noChangeArrowheads="1"/>
            </p:cNvSpPr>
            <p:nvPr/>
          </p:nvSpPr>
          <p:spPr bwMode="auto">
            <a:xfrm>
              <a:off x="4664" y="865"/>
              <a:ext cx="380" cy="135"/>
            </a:xfrm>
            <a:prstGeom prst="rect">
              <a:avLst/>
            </a:prstGeom>
            <a:noFill/>
            <a:ln w="9525">
              <a:noFill/>
              <a:miter lim="800000"/>
              <a:headEnd/>
              <a:tailEnd/>
            </a:ln>
          </p:spPr>
          <p:txBody>
            <a:bodyPr wrap="none">
              <a:spAutoFit/>
            </a:bodyPr>
            <a:lstStyle/>
            <a:p>
              <a:pPr algn="r"/>
              <a:r>
                <a:rPr lang="en-GB" sz="800" b="1">
                  <a:solidFill>
                    <a:srgbClr val="FF9900"/>
                  </a:solidFill>
                </a:rPr>
                <a:t>PAR -0.6</a:t>
              </a:r>
            </a:p>
          </p:txBody>
        </p:sp>
      </p:grpSp>
      <p:grpSp>
        <p:nvGrpSpPr>
          <p:cNvPr id="6" name="Group 186"/>
          <p:cNvGrpSpPr>
            <a:grpSpLocks/>
          </p:cNvGrpSpPr>
          <p:nvPr/>
        </p:nvGrpSpPr>
        <p:grpSpPr bwMode="auto">
          <a:xfrm>
            <a:off x="7315200" y="3505200"/>
            <a:ext cx="1676400" cy="1141413"/>
            <a:chOff x="4512" y="2400"/>
            <a:chExt cx="1056" cy="719"/>
          </a:xfrm>
        </p:grpSpPr>
        <p:pic>
          <p:nvPicPr>
            <p:cNvPr id="4211" name="Picture 187" descr="E:\VRPhotos\VR-0116.tif"/>
            <p:cNvPicPr>
              <a:picLocks noChangeAspect="1" noChangeArrowheads="1"/>
            </p:cNvPicPr>
            <p:nvPr/>
          </p:nvPicPr>
          <p:blipFill>
            <a:blip r:embed="rId8" cstate="print"/>
            <a:srcRect/>
            <a:stretch>
              <a:fillRect/>
            </a:stretch>
          </p:blipFill>
          <p:spPr bwMode="auto">
            <a:xfrm>
              <a:off x="4517" y="2401"/>
              <a:ext cx="1051" cy="718"/>
            </a:xfrm>
            <a:prstGeom prst="rect">
              <a:avLst/>
            </a:prstGeom>
            <a:noFill/>
            <a:ln w="12700">
              <a:solidFill>
                <a:schemeClr val="tx1"/>
              </a:solidFill>
              <a:miter lim="800000"/>
              <a:headEnd/>
              <a:tailEnd/>
            </a:ln>
          </p:spPr>
        </p:pic>
        <p:sp>
          <p:nvSpPr>
            <p:cNvPr id="4212" name="Text Box 188"/>
            <p:cNvSpPr txBox="1">
              <a:spLocks noChangeArrowheads="1"/>
            </p:cNvSpPr>
            <p:nvPr/>
          </p:nvSpPr>
          <p:spPr bwMode="auto">
            <a:xfrm>
              <a:off x="4512" y="2400"/>
              <a:ext cx="224" cy="135"/>
            </a:xfrm>
            <a:prstGeom prst="rect">
              <a:avLst/>
            </a:prstGeom>
            <a:noFill/>
            <a:ln w="12700">
              <a:noFill/>
              <a:miter lim="800000"/>
              <a:headEnd/>
              <a:tailEnd/>
            </a:ln>
          </p:spPr>
          <p:txBody>
            <a:bodyPr wrap="none">
              <a:spAutoFit/>
            </a:bodyPr>
            <a:lstStyle/>
            <a:p>
              <a:r>
                <a:rPr lang="en-GB" sz="800"/>
                <a:t>#40</a:t>
              </a:r>
            </a:p>
          </p:txBody>
        </p:sp>
        <p:sp>
          <p:nvSpPr>
            <p:cNvPr id="4213" name="Text Box 189"/>
            <p:cNvSpPr txBox="1">
              <a:spLocks noChangeArrowheads="1"/>
            </p:cNvSpPr>
            <p:nvPr/>
          </p:nvSpPr>
          <p:spPr bwMode="auto">
            <a:xfrm>
              <a:off x="5188" y="2969"/>
              <a:ext cx="380" cy="135"/>
            </a:xfrm>
            <a:prstGeom prst="rect">
              <a:avLst/>
            </a:prstGeom>
            <a:noFill/>
            <a:ln w="12700">
              <a:noFill/>
              <a:miter lim="800000"/>
              <a:headEnd/>
              <a:tailEnd/>
            </a:ln>
          </p:spPr>
          <p:txBody>
            <a:bodyPr wrap="none">
              <a:spAutoFit/>
            </a:bodyPr>
            <a:lstStyle/>
            <a:p>
              <a:pPr algn="r"/>
              <a:r>
                <a:rPr lang="en-GB" sz="800" b="1">
                  <a:solidFill>
                    <a:srgbClr val="FF9900"/>
                  </a:solidFill>
                </a:rPr>
                <a:t>PAR -0.7</a:t>
              </a:r>
            </a:p>
          </p:txBody>
        </p:sp>
      </p:grpSp>
      <p:sp>
        <p:nvSpPr>
          <p:cNvPr id="4200" name="Line 190"/>
          <p:cNvSpPr>
            <a:spLocks noChangeShapeType="1"/>
          </p:cNvSpPr>
          <p:nvPr/>
        </p:nvSpPr>
        <p:spPr bwMode="auto">
          <a:xfrm flipV="1">
            <a:off x="6172200" y="2590800"/>
            <a:ext cx="990600" cy="685800"/>
          </a:xfrm>
          <a:prstGeom prst="line">
            <a:avLst/>
          </a:prstGeom>
          <a:noFill/>
          <a:ln w="9525">
            <a:solidFill>
              <a:srgbClr val="000000"/>
            </a:solidFill>
            <a:round/>
            <a:headEnd/>
            <a:tailEnd/>
          </a:ln>
        </p:spPr>
        <p:txBody>
          <a:bodyPr wrap="none" anchor="ctr"/>
          <a:lstStyle/>
          <a:p>
            <a:endParaRPr lang="en-CA"/>
          </a:p>
        </p:txBody>
      </p:sp>
      <p:sp>
        <p:nvSpPr>
          <p:cNvPr id="4201" name="Line 191"/>
          <p:cNvSpPr>
            <a:spLocks noChangeShapeType="1"/>
          </p:cNvSpPr>
          <p:nvPr/>
        </p:nvSpPr>
        <p:spPr bwMode="auto">
          <a:xfrm flipV="1">
            <a:off x="5257800" y="1600200"/>
            <a:ext cx="914400" cy="1295400"/>
          </a:xfrm>
          <a:prstGeom prst="line">
            <a:avLst/>
          </a:prstGeom>
          <a:noFill/>
          <a:ln w="9525">
            <a:solidFill>
              <a:srgbClr val="000000"/>
            </a:solidFill>
            <a:round/>
            <a:headEnd/>
            <a:tailEnd/>
          </a:ln>
        </p:spPr>
        <p:txBody>
          <a:bodyPr wrap="none" anchor="ctr"/>
          <a:lstStyle/>
          <a:p>
            <a:endParaRPr lang="en-CA"/>
          </a:p>
        </p:txBody>
      </p:sp>
      <p:sp>
        <p:nvSpPr>
          <p:cNvPr id="4202" name="Line 192"/>
          <p:cNvSpPr>
            <a:spLocks noChangeShapeType="1"/>
          </p:cNvSpPr>
          <p:nvPr/>
        </p:nvSpPr>
        <p:spPr bwMode="auto">
          <a:xfrm flipV="1">
            <a:off x="5715000" y="1295400"/>
            <a:ext cx="1371600" cy="1905000"/>
          </a:xfrm>
          <a:prstGeom prst="line">
            <a:avLst/>
          </a:prstGeom>
          <a:noFill/>
          <a:ln w="9525">
            <a:solidFill>
              <a:schemeClr val="bg1"/>
            </a:solidFill>
            <a:round/>
            <a:headEnd/>
            <a:tailEnd/>
          </a:ln>
        </p:spPr>
        <p:txBody>
          <a:bodyPr wrap="none" anchor="ctr"/>
          <a:lstStyle/>
          <a:p>
            <a:endParaRPr lang="en-CA"/>
          </a:p>
        </p:txBody>
      </p:sp>
      <p:sp>
        <p:nvSpPr>
          <p:cNvPr id="4203" name="Line 193"/>
          <p:cNvSpPr>
            <a:spLocks noChangeShapeType="1"/>
          </p:cNvSpPr>
          <p:nvPr/>
        </p:nvSpPr>
        <p:spPr bwMode="auto">
          <a:xfrm flipH="1" flipV="1">
            <a:off x="4724400" y="1981200"/>
            <a:ext cx="38100" cy="876300"/>
          </a:xfrm>
          <a:prstGeom prst="line">
            <a:avLst/>
          </a:prstGeom>
          <a:noFill/>
          <a:ln w="9525">
            <a:solidFill>
              <a:schemeClr val="bg1"/>
            </a:solidFill>
            <a:round/>
            <a:headEnd/>
            <a:tailEnd/>
          </a:ln>
        </p:spPr>
        <p:txBody>
          <a:bodyPr wrap="none" anchor="ctr"/>
          <a:lstStyle/>
          <a:p>
            <a:endParaRPr lang="en-CA"/>
          </a:p>
        </p:txBody>
      </p:sp>
      <p:sp>
        <p:nvSpPr>
          <p:cNvPr id="4204" name="Line 194"/>
          <p:cNvSpPr>
            <a:spLocks noChangeShapeType="1"/>
          </p:cNvSpPr>
          <p:nvPr/>
        </p:nvSpPr>
        <p:spPr bwMode="auto">
          <a:xfrm flipH="1" flipV="1">
            <a:off x="3048000" y="1600200"/>
            <a:ext cx="744538" cy="973138"/>
          </a:xfrm>
          <a:prstGeom prst="line">
            <a:avLst/>
          </a:prstGeom>
          <a:noFill/>
          <a:ln w="9525">
            <a:solidFill>
              <a:srgbClr val="000000"/>
            </a:solidFill>
            <a:round/>
            <a:headEnd/>
            <a:tailEnd/>
          </a:ln>
        </p:spPr>
        <p:txBody>
          <a:bodyPr wrap="none" anchor="ctr"/>
          <a:lstStyle/>
          <a:p>
            <a:endParaRPr lang="en-CA"/>
          </a:p>
        </p:txBody>
      </p:sp>
      <p:sp>
        <p:nvSpPr>
          <p:cNvPr id="4205" name="Line 195"/>
          <p:cNvSpPr>
            <a:spLocks noChangeShapeType="1"/>
          </p:cNvSpPr>
          <p:nvPr/>
        </p:nvSpPr>
        <p:spPr bwMode="auto">
          <a:xfrm>
            <a:off x="1295400" y="1371600"/>
            <a:ext cx="1981200" cy="1143000"/>
          </a:xfrm>
          <a:prstGeom prst="line">
            <a:avLst/>
          </a:prstGeom>
          <a:noFill/>
          <a:ln w="9525">
            <a:solidFill>
              <a:schemeClr val="bg1"/>
            </a:solidFill>
            <a:round/>
            <a:headEnd/>
            <a:tailEnd/>
          </a:ln>
        </p:spPr>
        <p:txBody>
          <a:bodyPr wrap="none" anchor="ctr"/>
          <a:lstStyle/>
          <a:p>
            <a:endParaRPr lang="en-CA"/>
          </a:p>
        </p:txBody>
      </p:sp>
      <p:grpSp>
        <p:nvGrpSpPr>
          <p:cNvPr id="7" name="Group 196"/>
          <p:cNvGrpSpPr>
            <a:grpSpLocks/>
          </p:cNvGrpSpPr>
          <p:nvPr/>
        </p:nvGrpSpPr>
        <p:grpSpPr bwMode="auto">
          <a:xfrm>
            <a:off x="7035800" y="709613"/>
            <a:ext cx="1651000" cy="1144587"/>
            <a:chOff x="4432" y="431"/>
            <a:chExt cx="1110" cy="721"/>
          </a:xfrm>
        </p:grpSpPr>
        <p:pic>
          <p:nvPicPr>
            <p:cNvPr id="4208" name="Picture 197" descr="nimmo-graphs\034.jpg"/>
            <p:cNvPicPr>
              <a:picLocks noChangeAspect="1" noChangeArrowheads="1"/>
            </p:cNvPicPr>
            <p:nvPr/>
          </p:nvPicPr>
          <p:blipFill>
            <a:blip r:embed="rId9" cstate="print"/>
            <a:srcRect/>
            <a:stretch>
              <a:fillRect/>
            </a:stretch>
          </p:blipFill>
          <p:spPr bwMode="auto">
            <a:xfrm>
              <a:off x="4486" y="432"/>
              <a:ext cx="1056" cy="720"/>
            </a:xfrm>
            <a:prstGeom prst="rect">
              <a:avLst/>
            </a:prstGeom>
            <a:noFill/>
            <a:ln w="12700">
              <a:solidFill>
                <a:schemeClr val="tx1"/>
              </a:solidFill>
              <a:miter lim="800000"/>
              <a:headEnd/>
              <a:tailEnd/>
            </a:ln>
          </p:spPr>
        </p:pic>
        <p:sp>
          <p:nvSpPr>
            <p:cNvPr id="4209" name="Text Box 198"/>
            <p:cNvSpPr txBox="1">
              <a:spLocks noChangeArrowheads="1"/>
            </p:cNvSpPr>
            <p:nvPr/>
          </p:nvSpPr>
          <p:spPr bwMode="auto">
            <a:xfrm>
              <a:off x="4432" y="431"/>
              <a:ext cx="288" cy="135"/>
            </a:xfrm>
            <a:prstGeom prst="rect">
              <a:avLst/>
            </a:prstGeom>
            <a:noFill/>
            <a:ln w="12700">
              <a:solidFill>
                <a:schemeClr val="tx1"/>
              </a:solidFill>
              <a:miter lim="800000"/>
              <a:headEnd/>
              <a:tailEnd/>
            </a:ln>
          </p:spPr>
          <p:txBody>
            <a:bodyPr>
              <a:spAutoFit/>
            </a:bodyPr>
            <a:lstStyle/>
            <a:p>
              <a:pPr>
                <a:spcBef>
                  <a:spcPct val="50000"/>
                </a:spcBef>
              </a:pPr>
              <a:r>
                <a:rPr lang="en-GB" sz="800"/>
                <a:t>  #35</a:t>
              </a:r>
            </a:p>
          </p:txBody>
        </p:sp>
        <p:sp>
          <p:nvSpPr>
            <p:cNvPr id="4210" name="Text Box 199"/>
            <p:cNvSpPr txBox="1">
              <a:spLocks noChangeArrowheads="1"/>
            </p:cNvSpPr>
            <p:nvPr/>
          </p:nvSpPr>
          <p:spPr bwMode="auto">
            <a:xfrm>
              <a:off x="5136" y="1017"/>
              <a:ext cx="406" cy="135"/>
            </a:xfrm>
            <a:prstGeom prst="rect">
              <a:avLst/>
            </a:prstGeom>
            <a:noFill/>
            <a:ln w="12700">
              <a:noFill/>
              <a:miter lim="800000"/>
              <a:headEnd/>
              <a:tailEnd/>
            </a:ln>
          </p:spPr>
          <p:txBody>
            <a:bodyPr wrap="none">
              <a:spAutoFit/>
            </a:bodyPr>
            <a:lstStyle/>
            <a:p>
              <a:pPr algn="r"/>
              <a:r>
                <a:rPr lang="en-GB" sz="800" b="1">
                  <a:solidFill>
                    <a:srgbClr val="FF9900"/>
                  </a:solidFill>
                </a:rPr>
                <a:t>PAR -0.2</a:t>
              </a:r>
            </a:p>
          </p:txBody>
        </p:sp>
      </p:grpSp>
      <p:sp>
        <p:nvSpPr>
          <p:cNvPr id="4207" name="TextBox 127"/>
          <p:cNvSpPr txBox="1">
            <a:spLocks noChangeArrowheads="1"/>
          </p:cNvSpPr>
          <p:nvPr/>
        </p:nvSpPr>
        <p:spPr bwMode="auto">
          <a:xfrm>
            <a:off x="467544" y="6091238"/>
            <a:ext cx="8352928" cy="400110"/>
          </a:xfrm>
          <a:prstGeom prst="rect">
            <a:avLst/>
          </a:prstGeom>
          <a:solidFill>
            <a:schemeClr val="bg1"/>
          </a:solidFill>
          <a:ln w="9525">
            <a:noFill/>
            <a:miter lim="800000"/>
            <a:headEnd/>
            <a:tailEnd/>
          </a:ln>
        </p:spPr>
        <p:txBody>
          <a:bodyPr wrap="square">
            <a:spAutoFit/>
          </a:bodyPr>
          <a:lstStyle/>
          <a:p>
            <a:pPr algn="ctr"/>
            <a:r>
              <a:rPr lang="en-CA" b="1" dirty="0" err="1">
                <a:latin typeface="Candara" pitchFamily="34" charset="0"/>
              </a:rPr>
              <a:t>Silviculture</a:t>
            </a:r>
            <a:r>
              <a:rPr lang="en-CA" b="1" dirty="0">
                <a:latin typeface="Candara" pitchFamily="34" charset="0"/>
              </a:rPr>
              <a:t> treatments that leave trees behind are preferred</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title"/>
          </p:nvPr>
        </p:nvSpPr>
        <p:spPr/>
        <p:txBody>
          <a:bodyPr/>
          <a:lstStyle/>
          <a:p>
            <a:pPr algn="l" eaLnBrk="1" hangingPunct="1"/>
            <a:r>
              <a:rPr lang="en-CA" sz="2400" smtClean="0">
                <a:solidFill>
                  <a:schemeClr val="bg1"/>
                </a:solidFill>
                <a:latin typeface="Candara" pitchFamily="34" charset="0"/>
              </a:rPr>
              <a:t>Selection harvest</a:t>
            </a:r>
            <a:r>
              <a:rPr lang="en-CA" sz="2400" smtClean="0">
                <a:latin typeface="Candara" pitchFamily="34" charset="0"/>
              </a:rPr>
              <a:t/>
            </a:r>
            <a:br>
              <a:rPr lang="en-CA" sz="2400" smtClean="0">
                <a:latin typeface="Candara" pitchFamily="34" charset="0"/>
              </a:rPr>
            </a:br>
            <a:r>
              <a:rPr lang="en-CA" sz="2400" smtClean="0">
                <a:latin typeface="Candara" pitchFamily="34" charset="0"/>
              </a:rPr>
              <a:t>- significant visual benefits</a:t>
            </a:r>
            <a:br>
              <a:rPr lang="en-CA" sz="2400" smtClean="0">
                <a:latin typeface="Candara" pitchFamily="34" charset="0"/>
              </a:rPr>
            </a:br>
            <a:r>
              <a:rPr lang="en-CA" sz="2400" smtClean="0">
                <a:latin typeface="Candara" pitchFamily="34" charset="0"/>
              </a:rPr>
              <a:t>- textural changes</a:t>
            </a:r>
          </a:p>
        </p:txBody>
      </p:sp>
      <p:pic>
        <p:nvPicPr>
          <p:cNvPr id="74755" name="Picture 4" descr="Stand Thinning (Menzie Mtn)"/>
          <p:cNvPicPr>
            <a:picLocks noGrp="1" noChangeAspect="1" noChangeArrowheads="1"/>
          </p:cNvPicPr>
          <p:nvPr>
            <p:ph idx="1"/>
          </p:nvPr>
        </p:nvPicPr>
        <p:blipFill>
          <a:blip r:embed="rId2" cstate="print"/>
          <a:srcRect/>
          <a:stretch>
            <a:fillRect/>
          </a:stretch>
        </p:blipFill>
        <p:spPr>
          <a:xfrm>
            <a:off x="1554163" y="1600200"/>
            <a:ext cx="6035675" cy="4525963"/>
          </a:xfrm>
        </p:spPr>
      </p:pic>
      <p:sp>
        <p:nvSpPr>
          <p:cNvPr id="74756" name="Text Box 7"/>
          <p:cNvSpPr txBox="1">
            <a:spLocks noChangeArrowheads="1"/>
          </p:cNvSpPr>
          <p:nvPr/>
        </p:nvSpPr>
        <p:spPr bwMode="auto">
          <a:xfrm>
            <a:off x="971550" y="6165850"/>
            <a:ext cx="7416800" cy="336550"/>
          </a:xfrm>
          <a:prstGeom prst="rect">
            <a:avLst/>
          </a:prstGeom>
          <a:noFill/>
          <a:ln w="9525">
            <a:noFill/>
            <a:miter lim="800000"/>
            <a:headEnd/>
            <a:tailEnd/>
          </a:ln>
        </p:spPr>
        <p:txBody>
          <a:bodyPr>
            <a:spAutoFit/>
          </a:bodyPr>
          <a:lstStyle/>
          <a:p>
            <a:pPr>
              <a:spcBef>
                <a:spcPct val="50000"/>
              </a:spcBef>
            </a:pPr>
            <a:r>
              <a:rPr lang="en-CA" sz="1600">
                <a:solidFill>
                  <a:schemeClr val="bg1"/>
                </a:solidFill>
              </a:rPr>
              <a:t>Menzie Mtn. 25% stems removed, 2</a:t>
            </a:r>
            <a:r>
              <a:rPr lang="en-CA" sz="1600" baseline="30000">
                <a:solidFill>
                  <a:schemeClr val="bg1"/>
                </a:solidFill>
              </a:rPr>
              <a:t>nd</a:t>
            </a:r>
            <a:r>
              <a:rPr lang="en-CA" sz="1600">
                <a:solidFill>
                  <a:schemeClr val="bg1"/>
                </a:solidFill>
              </a:rPr>
              <a:t> growth Douglas Fir, Sayward Forest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descr="1369197-R1-E051"/>
          <p:cNvPicPr>
            <a:picLocks noChangeAspect="1" noChangeArrowheads="1"/>
          </p:cNvPicPr>
          <p:nvPr/>
        </p:nvPicPr>
        <p:blipFill>
          <a:blip r:embed="rId2" cstate="print"/>
          <a:srcRect/>
          <a:stretch>
            <a:fillRect/>
          </a:stretch>
        </p:blipFill>
        <p:spPr bwMode="auto">
          <a:xfrm>
            <a:off x="323850" y="476250"/>
            <a:ext cx="8569325" cy="6005513"/>
          </a:xfrm>
          <a:prstGeom prst="rect">
            <a:avLst/>
          </a:prstGeom>
          <a:noFill/>
          <a:ln w="9525">
            <a:noFill/>
            <a:miter lim="800000"/>
            <a:headEnd/>
            <a:tailEnd/>
          </a:ln>
        </p:spPr>
      </p:pic>
      <p:sp>
        <p:nvSpPr>
          <p:cNvPr id="75779" name="Text Box 5"/>
          <p:cNvSpPr txBox="1">
            <a:spLocks noChangeArrowheads="1"/>
          </p:cNvSpPr>
          <p:nvPr/>
        </p:nvSpPr>
        <p:spPr bwMode="auto">
          <a:xfrm>
            <a:off x="1547813" y="908050"/>
            <a:ext cx="6624637" cy="396875"/>
          </a:xfrm>
          <a:prstGeom prst="rect">
            <a:avLst/>
          </a:prstGeom>
          <a:noFill/>
          <a:ln w="9525">
            <a:noFill/>
            <a:miter lim="800000"/>
            <a:headEnd/>
            <a:tailEnd/>
          </a:ln>
        </p:spPr>
        <p:txBody>
          <a:bodyPr>
            <a:spAutoFit/>
          </a:bodyPr>
          <a:lstStyle/>
          <a:p>
            <a:pPr>
              <a:spcBef>
                <a:spcPct val="50000"/>
              </a:spcBef>
            </a:pPr>
            <a:r>
              <a:rPr lang="en-US">
                <a:solidFill>
                  <a:srgbClr val="000099"/>
                </a:solidFill>
                <a:latin typeface="Candara" pitchFamily="34" charset="0"/>
              </a:rPr>
              <a:t>Selection Logging, approximately 10% stems remaining</a:t>
            </a:r>
            <a:endParaRPr lang="en-CA">
              <a:solidFill>
                <a:srgbClr val="000099"/>
              </a:solidFill>
              <a:latin typeface="Candara" pitchFamily="34" charset="0"/>
            </a:endParaRPr>
          </a:p>
        </p:txBody>
      </p:sp>
      <p:sp>
        <p:nvSpPr>
          <p:cNvPr id="75780" name="Text Box 7"/>
          <p:cNvSpPr txBox="1">
            <a:spLocks noChangeArrowheads="1"/>
          </p:cNvSpPr>
          <p:nvPr/>
        </p:nvSpPr>
        <p:spPr bwMode="auto">
          <a:xfrm>
            <a:off x="1115616" y="5013176"/>
            <a:ext cx="7056784" cy="954107"/>
          </a:xfrm>
          <a:prstGeom prst="rect">
            <a:avLst/>
          </a:prstGeom>
          <a:noFill/>
          <a:ln w="9525">
            <a:noFill/>
            <a:miter lim="800000"/>
            <a:headEnd/>
            <a:tailEnd/>
          </a:ln>
        </p:spPr>
        <p:txBody>
          <a:bodyPr wrap="square">
            <a:spAutoFit/>
          </a:bodyPr>
          <a:lstStyle/>
          <a:p>
            <a:pPr>
              <a:spcBef>
                <a:spcPct val="50000"/>
              </a:spcBef>
            </a:pPr>
            <a:r>
              <a:rPr lang="en-US" sz="1800" b="1" dirty="0">
                <a:solidFill>
                  <a:srgbClr val="FFFF66"/>
                </a:solidFill>
                <a:latin typeface="Candara" pitchFamily="34" charset="0"/>
              </a:rPr>
              <a:t>Even low density selection logging can be visually beneficial when viewed obliquely and from a distance</a:t>
            </a:r>
            <a:r>
              <a:rPr lang="en-US" sz="1800" b="1" dirty="0" smtClean="0">
                <a:solidFill>
                  <a:srgbClr val="FFFF66"/>
                </a:solidFill>
                <a:latin typeface="Candara" pitchFamily="34" charset="0"/>
              </a:rPr>
              <a:t>.  Research indicates threshold of approximately </a:t>
            </a:r>
            <a:r>
              <a:rPr lang="en-US" b="1" dirty="0" smtClean="0">
                <a:solidFill>
                  <a:srgbClr val="FFFF66"/>
                </a:solidFill>
                <a:latin typeface="Candara" pitchFamily="34" charset="0"/>
              </a:rPr>
              <a:t>25% </a:t>
            </a:r>
            <a:r>
              <a:rPr lang="en-US" sz="1800" b="1" dirty="0" smtClean="0">
                <a:solidFill>
                  <a:srgbClr val="FFFF66"/>
                </a:solidFill>
                <a:latin typeface="Candara" pitchFamily="34" charset="0"/>
              </a:rPr>
              <a:t>stems/basal area retained being visually effective.</a:t>
            </a:r>
            <a:endParaRPr lang="en-CA" sz="1800" b="1" dirty="0">
              <a:solidFill>
                <a:srgbClr val="FFFF66"/>
              </a:solidFill>
              <a:latin typeface="Candara"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4" descr="1369197-R1-E052"/>
          <p:cNvPicPr>
            <a:picLocks noChangeAspect="1" noChangeArrowheads="1"/>
          </p:cNvPicPr>
          <p:nvPr/>
        </p:nvPicPr>
        <p:blipFill>
          <a:blip r:embed="rId2" cstate="print"/>
          <a:srcRect/>
          <a:stretch>
            <a:fillRect/>
          </a:stretch>
        </p:blipFill>
        <p:spPr bwMode="auto">
          <a:xfrm>
            <a:off x="539750" y="1196975"/>
            <a:ext cx="7920038" cy="5351463"/>
          </a:xfrm>
          <a:prstGeom prst="rect">
            <a:avLst/>
          </a:prstGeom>
          <a:noFill/>
          <a:ln w="9525">
            <a:noFill/>
            <a:miter lim="800000"/>
            <a:headEnd/>
            <a:tailEnd/>
          </a:ln>
        </p:spPr>
      </p:pic>
      <p:sp>
        <p:nvSpPr>
          <p:cNvPr id="76803" name="Text Box 5"/>
          <p:cNvSpPr txBox="1">
            <a:spLocks noChangeArrowheads="1"/>
          </p:cNvSpPr>
          <p:nvPr/>
        </p:nvSpPr>
        <p:spPr bwMode="auto">
          <a:xfrm>
            <a:off x="684213" y="333375"/>
            <a:ext cx="7704137" cy="808038"/>
          </a:xfrm>
          <a:prstGeom prst="rect">
            <a:avLst/>
          </a:prstGeom>
          <a:noFill/>
          <a:ln w="9525">
            <a:noFill/>
            <a:miter lim="800000"/>
            <a:headEnd/>
            <a:tailEnd/>
          </a:ln>
        </p:spPr>
        <p:txBody>
          <a:bodyPr>
            <a:spAutoFit/>
          </a:bodyPr>
          <a:lstStyle/>
          <a:p>
            <a:pPr>
              <a:spcBef>
                <a:spcPct val="35000"/>
              </a:spcBef>
            </a:pPr>
            <a:r>
              <a:rPr lang="en-US">
                <a:solidFill>
                  <a:schemeClr val="bg1"/>
                </a:solidFill>
                <a:latin typeface="Candara" pitchFamily="34" charset="0"/>
              </a:rPr>
              <a:t>Example of </a:t>
            </a:r>
            <a:r>
              <a:rPr lang="en-US">
                <a:solidFill>
                  <a:srgbClr val="E8C220"/>
                </a:solidFill>
                <a:latin typeface="Candara" pitchFamily="34" charset="0"/>
              </a:rPr>
              <a:t>Selection</a:t>
            </a:r>
            <a:r>
              <a:rPr lang="en-US">
                <a:solidFill>
                  <a:schemeClr val="bg1"/>
                </a:solidFill>
                <a:latin typeface="Candara" pitchFamily="34" charset="0"/>
              </a:rPr>
              <a:t> logging in the Kootenay landscape</a:t>
            </a:r>
          </a:p>
          <a:p>
            <a:pPr>
              <a:spcBef>
                <a:spcPct val="35000"/>
              </a:spcBef>
            </a:pPr>
            <a:r>
              <a:rPr lang="en-US">
                <a:solidFill>
                  <a:schemeClr val="bg1"/>
                </a:solidFill>
                <a:latin typeface="Candara" pitchFamily="34" charset="0"/>
              </a:rPr>
              <a:t>40-50 % volume/stems removed from lower half of hillside.</a:t>
            </a:r>
            <a:endParaRPr lang="en-CA">
              <a:solidFill>
                <a:schemeClr val="bg1"/>
              </a:solidFill>
              <a:latin typeface="Candara"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p:cNvPicPr>
            <a:picLocks noChangeAspect="1" noChangeArrowheads="1"/>
          </p:cNvPicPr>
          <p:nvPr/>
        </p:nvPicPr>
        <p:blipFill>
          <a:blip r:embed="rId2" cstate="print"/>
          <a:srcRect/>
          <a:stretch>
            <a:fillRect/>
          </a:stretch>
        </p:blipFill>
        <p:spPr bwMode="auto">
          <a:xfrm>
            <a:off x="395288" y="404813"/>
            <a:ext cx="8424862" cy="5894387"/>
          </a:xfrm>
          <a:prstGeom prst="rect">
            <a:avLst/>
          </a:prstGeom>
          <a:noFill/>
          <a:ln w="9525">
            <a:noFill/>
            <a:miter lim="800000"/>
            <a:headEnd/>
            <a:tailEnd/>
          </a:ln>
        </p:spPr>
      </p:pic>
      <p:sp>
        <p:nvSpPr>
          <p:cNvPr id="77827" name="Text Box 5"/>
          <p:cNvSpPr txBox="1">
            <a:spLocks noChangeArrowheads="1"/>
          </p:cNvSpPr>
          <p:nvPr/>
        </p:nvSpPr>
        <p:spPr bwMode="auto">
          <a:xfrm>
            <a:off x="539750" y="1773238"/>
            <a:ext cx="4537075" cy="366712"/>
          </a:xfrm>
          <a:prstGeom prst="rect">
            <a:avLst/>
          </a:prstGeom>
          <a:noFill/>
          <a:ln w="9525">
            <a:noFill/>
            <a:miter lim="800000"/>
            <a:headEnd/>
            <a:tailEnd/>
          </a:ln>
        </p:spPr>
        <p:txBody>
          <a:bodyPr>
            <a:spAutoFit/>
          </a:bodyPr>
          <a:lstStyle/>
          <a:p>
            <a:pPr algn="ctr">
              <a:spcBef>
                <a:spcPct val="50000"/>
              </a:spcBef>
            </a:pPr>
            <a:r>
              <a:rPr lang="en-CA" sz="1800">
                <a:solidFill>
                  <a:schemeClr val="bg1"/>
                </a:solidFill>
                <a:latin typeface="Candara" pitchFamily="34" charset="0"/>
              </a:rPr>
              <a:t>Application in the CC LRMP  &amp;  NC LRMP</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1369197-R1-E079"/>
          <p:cNvPicPr>
            <a:picLocks noChangeAspect="1" noChangeArrowheads="1"/>
          </p:cNvPicPr>
          <p:nvPr/>
        </p:nvPicPr>
        <p:blipFill>
          <a:blip r:embed="rId2" cstate="print"/>
          <a:srcRect/>
          <a:stretch>
            <a:fillRect/>
          </a:stretch>
        </p:blipFill>
        <p:spPr bwMode="auto">
          <a:xfrm>
            <a:off x="250825" y="401638"/>
            <a:ext cx="8569325" cy="6051550"/>
          </a:xfrm>
          <a:prstGeom prst="rect">
            <a:avLst/>
          </a:prstGeom>
          <a:noFill/>
          <a:ln w="9525">
            <a:noFill/>
            <a:miter lim="800000"/>
            <a:headEnd/>
            <a:tailEnd/>
          </a:ln>
        </p:spPr>
      </p:pic>
      <p:sp>
        <p:nvSpPr>
          <p:cNvPr id="78851" name="Text Box 5"/>
          <p:cNvSpPr txBox="1">
            <a:spLocks noChangeArrowheads="1"/>
          </p:cNvSpPr>
          <p:nvPr/>
        </p:nvSpPr>
        <p:spPr bwMode="auto">
          <a:xfrm>
            <a:off x="468313" y="549275"/>
            <a:ext cx="6767512" cy="854075"/>
          </a:xfrm>
          <a:prstGeom prst="rect">
            <a:avLst/>
          </a:prstGeom>
          <a:noFill/>
          <a:ln w="9525">
            <a:noFill/>
            <a:miter lim="800000"/>
            <a:headEnd/>
            <a:tailEnd/>
          </a:ln>
        </p:spPr>
        <p:txBody>
          <a:bodyPr>
            <a:spAutoFit/>
          </a:bodyPr>
          <a:lstStyle/>
          <a:p>
            <a:pPr>
              <a:spcBef>
                <a:spcPct val="50000"/>
              </a:spcBef>
            </a:pPr>
            <a:r>
              <a:rPr lang="en-US" b="1">
                <a:solidFill>
                  <a:srgbClr val="000099"/>
                </a:solidFill>
                <a:latin typeface="Candara" pitchFamily="34" charset="0"/>
              </a:rPr>
              <a:t>Sequencing … distributing cuts over time and space.</a:t>
            </a:r>
          </a:p>
          <a:p>
            <a:pPr>
              <a:spcBef>
                <a:spcPct val="50000"/>
              </a:spcBef>
            </a:pPr>
            <a:r>
              <a:rPr lang="en-US">
                <a:solidFill>
                  <a:srgbClr val="000099"/>
                </a:solidFill>
                <a:latin typeface="Candara" pitchFamily="34" charset="0"/>
              </a:rPr>
              <a:t>North Island Highway</a:t>
            </a:r>
            <a:endParaRPr lang="en-CA">
              <a:solidFill>
                <a:srgbClr val="000099"/>
              </a:solidFill>
              <a:latin typeface="Candara"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1066800" y="1295400"/>
            <a:ext cx="3200400" cy="4981575"/>
          </a:xfrm>
          <a:prstGeom prst="rect">
            <a:avLst/>
          </a:prstGeom>
          <a:noFill/>
          <a:ln w="9525">
            <a:noFill/>
            <a:miter lim="800000"/>
            <a:headEnd/>
            <a:tailEnd/>
          </a:ln>
        </p:spPr>
        <p:txBody>
          <a:bodyPr>
            <a:spAutoFit/>
          </a:bodyPr>
          <a:lstStyle/>
          <a:p>
            <a:pPr eaLnBrk="0" hangingPunct="0">
              <a:buFont typeface="Monotype Sorts" pitchFamily="-112" charset="2"/>
              <a:buNone/>
            </a:pPr>
            <a:r>
              <a:rPr lang="en-GB" sz="1600" b="1" dirty="0">
                <a:solidFill>
                  <a:schemeClr val="bg1"/>
                </a:solidFill>
                <a:latin typeface="Arial" charset="0"/>
              </a:rPr>
              <a:t>Use Lines of Force  to influence shape of openings.</a:t>
            </a:r>
          </a:p>
          <a:p>
            <a:pPr eaLnBrk="0" hangingPunct="0">
              <a:buFont typeface="Monotype Sorts" pitchFamily="-112" charset="2"/>
              <a:buNone/>
            </a:pPr>
            <a:endParaRPr lang="en-GB" sz="1600" b="1" dirty="0">
              <a:solidFill>
                <a:schemeClr val="bg1"/>
              </a:solidFill>
              <a:latin typeface="Arial" charset="0"/>
            </a:endParaRPr>
          </a:p>
          <a:p>
            <a:pPr eaLnBrk="0" hangingPunct="0">
              <a:buFont typeface="Monotype Sorts" pitchFamily="-112" charset="2"/>
              <a:buNone/>
            </a:pPr>
            <a:r>
              <a:rPr lang="en-GB" sz="1600" b="1" dirty="0">
                <a:solidFill>
                  <a:schemeClr val="bg1"/>
                </a:solidFill>
                <a:latin typeface="Arial" charset="0"/>
              </a:rPr>
              <a:t>Use curvilinear lines over straight horizontal and vertical lines.</a:t>
            </a:r>
          </a:p>
          <a:p>
            <a:pPr eaLnBrk="0" hangingPunct="0">
              <a:buFont typeface="Monotype Sorts" pitchFamily="-112" charset="2"/>
              <a:buNone/>
            </a:pPr>
            <a:endParaRPr lang="en-GB" sz="1600" b="1" dirty="0">
              <a:solidFill>
                <a:schemeClr val="bg1"/>
              </a:solidFill>
              <a:latin typeface="Arial" charset="0"/>
            </a:endParaRPr>
          </a:p>
          <a:p>
            <a:pPr eaLnBrk="0" hangingPunct="0">
              <a:buFont typeface="Monotype Sorts" pitchFamily="-112" charset="2"/>
              <a:buNone/>
            </a:pPr>
            <a:r>
              <a:rPr lang="en-GB" sz="1600" b="1" dirty="0">
                <a:solidFill>
                  <a:schemeClr val="bg1"/>
                </a:solidFill>
                <a:latin typeface="Arial" charset="0"/>
              </a:rPr>
              <a:t>Start low on the landscape and work up.</a:t>
            </a:r>
          </a:p>
          <a:p>
            <a:pPr eaLnBrk="0" hangingPunct="0">
              <a:buFont typeface="Monotype Sorts" pitchFamily="-112" charset="2"/>
              <a:buNone/>
            </a:pPr>
            <a:endParaRPr lang="en-GB" sz="1600" b="1" dirty="0">
              <a:solidFill>
                <a:schemeClr val="bg1"/>
              </a:solidFill>
              <a:latin typeface="Arial" charset="0"/>
            </a:endParaRPr>
          </a:p>
          <a:p>
            <a:pPr eaLnBrk="0" hangingPunct="0">
              <a:buFont typeface="Monotype Sorts" pitchFamily="-112" charset="2"/>
              <a:buNone/>
            </a:pPr>
            <a:r>
              <a:rPr lang="en-GB" sz="1600" b="1" dirty="0">
                <a:solidFill>
                  <a:schemeClr val="bg1"/>
                </a:solidFill>
                <a:latin typeface="Arial" charset="0"/>
              </a:rPr>
              <a:t>Work from  big scale to small scale.</a:t>
            </a:r>
          </a:p>
          <a:p>
            <a:pPr eaLnBrk="0" hangingPunct="0">
              <a:buFont typeface="Monotype Sorts" pitchFamily="-112" charset="2"/>
              <a:buNone/>
            </a:pPr>
            <a:endParaRPr lang="en-GB" sz="1600" b="1" dirty="0">
              <a:solidFill>
                <a:schemeClr val="bg1"/>
              </a:solidFill>
              <a:latin typeface="Arial" charset="0"/>
            </a:endParaRPr>
          </a:p>
          <a:p>
            <a:pPr eaLnBrk="0" hangingPunct="0">
              <a:buFont typeface="Monotype Sorts" pitchFamily="-112" charset="2"/>
              <a:buNone/>
            </a:pPr>
            <a:r>
              <a:rPr lang="en-GB" sz="1600" b="1" dirty="0">
                <a:solidFill>
                  <a:schemeClr val="bg1"/>
                </a:solidFill>
                <a:latin typeface="Arial" charset="0"/>
              </a:rPr>
              <a:t>Shape more important than scale where public concern is </a:t>
            </a:r>
            <a:r>
              <a:rPr lang="en-GB" sz="1600" b="1" dirty="0" smtClean="0">
                <a:solidFill>
                  <a:schemeClr val="bg1"/>
                </a:solidFill>
                <a:latin typeface="Arial" charset="0"/>
              </a:rPr>
              <a:t>an </a:t>
            </a:r>
            <a:r>
              <a:rPr lang="en-GB" sz="1600" b="1" dirty="0">
                <a:solidFill>
                  <a:schemeClr val="bg1"/>
                </a:solidFill>
                <a:latin typeface="Arial" charset="0"/>
              </a:rPr>
              <a:t>issue.</a:t>
            </a:r>
          </a:p>
          <a:p>
            <a:pPr eaLnBrk="0" hangingPunct="0">
              <a:buFont typeface="Monotype Sorts" pitchFamily="-112" charset="2"/>
              <a:buNone/>
            </a:pPr>
            <a:endParaRPr lang="en-GB" sz="1600" b="1" dirty="0">
              <a:solidFill>
                <a:srgbClr val="FFC081"/>
              </a:solidFill>
              <a:latin typeface="Arial" charset="0"/>
            </a:endParaRPr>
          </a:p>
          <a:p>
            <a:pPr eaLnBrk="0" hangingPunct="0">
              <a:buFont typeface="Monotype Sorts" pitchFamily="-112" charset="2"/>
              <a:buNone/>
            </a:pPr>
            <a:endParaRPr lang="en-GB" sz="1600" b="1" dirty="0">
              <a:solidFill>
                <a:srgbClr val="FFC081"/>
              </a:solidFill>
              <a:latin typeface="Arial" charset="0"/>
            </a:endParaRPr>
          </a:p>
          <a:p>
            <a:pPr eaLnBrk="0" hangingPunct="0">
              <a:buFont typeface="Monotype Sorts" pitchFamily="-112" charset="2"/>
              <a:buNone/>
            </a:pPr>
            <a:endParaRPr lang="en-GB" sz="1600" b="1" dirty="0">
              <a:solidFill>
                <a:srgbClr val="FFC081"/>
              </a:solidFill>
              <a:latin typeface="Arial" charset="0"/>
            </a:endParaRPr>
          </a:p>
          <a:p>
            <a:pPr eaLnBrk="0" hangingPunct="0">
              <a:buFont typeface="Monotype Sorts" pitchFamily="-112" charset="2"/>
              <a:buNone/>
            </a:pPr>
            <a:endParaRPr lang="en-GB" sz="1600" b="1" dirty="0">
              <a:solidFill>
                <a:srgbClr val="FFC081"/>
              </a:solidFill>
              <a:latin typeface="Arial" charset="0"/>
            </a:endParaRPr>
          </a:p>
        </p:txBody>
      </p:sp>
      <p:sp>
        <p:nvSpPr>
          <p:cNvPr id="79875" name="Text Box 3"/>
          <p:cNvSpPr txBox="1">
            <a:spLocks noChangeArrowheads="1"/>
          </p:cNvSpPr>
          <p:nvPr/>
        </p:nvSpPr>
        <p:spPr bwMode="auto">
          <a:xfrm>
            <a:off x="4724400" y="1295400"/>
            <a:ext cx="4038600" cy="4248150"/>
          </a:xfrm>
          <a:prstGeom prst="rect">
            <a:avLst/>
          </a:prstGeom>
          <a:noFill/>
          <a:ln w="9525">
            <a:noFill/>
            <a:miter lim="800000"/>
            <a:headEnd/>
            <a:tailEnd/>
          </a:ln>
        </p:spPr>
        <p:txBody>
          <a:bodyPr>
            <a:spAutoFit/>
          </a:bodyPr>
          <a:lstStyle/>
          <a:p>
            <a:pPr eaLnBrk="0" hangingPunct="0">
              <a:buFont typeface="Monotype Sorts" pitchFamily="-112" charset="2"/>
              <a:buNone/>
            </a:pPr>
            <a:r>
              <a:rPr lang="en-GB" sz="1600" b="1">
                <a:solidFill>
                  <a:schemeClr val="bg1"/>
                </a:solidFill>
                <a:latin typeface="Arial" charset="0"/>
              </a:rPr>
              <a:t>Use soft rounded shapes in rolling topography and use spiky shapes in steep topography.</a:t>
            </a:r>
          </a:p>
          <a:p>
            <a:pPr eaLnBrk="0" hangingPunct="0">
              <a:buFont typeface="Monotype Sorts" pitchFamily="-112" charset="2"/>
              <a:buNone/>
            </a:pPr>
            <a:endParaRPr lang="en-GB" sz="1600" b="1">
              <a:solidFill>
                <a:schemeClr val="bg1"/>
              </a:solidFill>
              <a:latin typeface="Arial" charset="0"/>
            </a:endParaRPr>
          </a:p>
          <a:p>
            <a:pPr eaLnBrk="0" hangingPunct="0">
              <a:buFont typeface="Monotype Sorts" pitchFamily="-112" charset="2"/>
              <a:buNone/>
            </a:pPr>
            <a:r>
              <a:rPr lang="en-GB" sz="1600" b="1">
                <a:solidFill>
                  <a:schemeClr val="bg1"/>
                </a:solidFill>
                <a:latin typeface="Arial" charset="0"/>
              </a:rPr>
              <a:t>Make use of interlocking shapes to improve fit.</a:t>
            </a:r>
          </a:p>
          <a:p>
            <a:pPr eaLnBrk="0" hangingPunct="0">
              <a:buFont typeface="Monotype Sorts" pitchFamily="-112" charset="2"/>
              <a:buNone/>
            </a:pPr>
            <a:endParaRPr lang="en-GB" sz="1600" b="1">
              <a:solidFill>
                <a:schemeClr val="bg1"/>
              </a:solidFill>
              <a:latin typeface="Arial" charset="0"/>
            </a:endParaRPr>
          </a:p>
          <a:p>
            <a:pPr eaLnBrk="0" hangingPunct="0">
              <a:buFont typeface="Monotype Sorts" pitchFamily="-112" charset="2"/>
              <a:buNone/>
            </a:pPr>
            <a:r>
              <a:rPr lang="en-GB" sz="1600" b="1">
                <a:solidFill>
                  <a:schemeClr val="bg1"/>
                </a:solidFill>
                <a:latin typeface="Arial" charset="0"/>
              </a:rPr>
              <a:t>Avoid contrasts in colour and shape as these create figure and ground problems.</a:t>
            </a:r>
          </a:p>
          <a:p>
            <a:pPr eaLnBrk="0" hangingPunct="0">
              <a:buFont typeface="Monotype Sorts" pitchFamily="-112" charset="2"/>
              <a:buNone/>
            </a:pPr>
            <a:endParaRPr lang="en-GB" sz="1600" b="1">
              <a:solidFill>
                <a:schemeClr val="bg1"/>
              </a:solidFill>
              <a:latin typeface="Arial" charset="0"/>
            </a:endParaRPr>
          </a:p>
          <a:p>
            <a:pPr eaLnBrk="0" hangingPunct="0">
              <a:buFont typeface="Monotype Sorts" pitchFamily="-112" charset="2"/>
              <a:buNone/>
            </a:pPr>
            <a:r>
              <a:rPr lang="en-GB" sz="1600" b="1">
                <a:solidFill>
                  <a:schemeClr val="bg1"/>
                </a:solidFill>
                <a:latin typeface="Arial" charset="0"/>
              </a:rPr>
              <a:t>Do not leave consistent intervals between blocks.</a:t>
            </a:r>
          </a:p>
          <a:p>
            <a:pPr eaLnBrk="0" hangingPunct="0">
              <a:buFont typeface="Monotype Sorts" pitchFamily="-112" charset="2"/>
              <a:buNone/>
            </a:pPr>
            <a:endParaRPr lang="en-GB" sz="1600" b="1">
              <a:solidFill>
                <a:schemeClr val="bg1"/>
              </a:solidFill>
              <a:latin typeface="Arial" charset="0"/>
            </a:endParaRPr>
          </a:p>
          <a:p>
            <a:pPr eaLnBrk="0" hangingPunct="0">
              <a:buFont typeface="Monotype Sorts" pitchFamily="-112" charset="2"/>
              <a:buNone/>
            </a:pPr>
            <a:r>
              <a:rPr lang="en-GB" sz="1600" b="1">
                <a:solidFill>
                  <a:schemeClr val="bg1"/>
                </a:solidFill>
                <a:latin typeface="Arial" charset="0"/>
              </a:rPr>
              <a:t>Vary texture by introducing small blocks or through partial cutting.</a:t>
            </a:r>
          </a:p>
          <a:p>
            <a:pPr eaLnBrk="0" hangingPunct="0">
              <a:buFont typeface="Monotype Sorts" pitchFamily="-112" charset="2"/>
              <a:buNone/>
            </a:pPr>
            <a:endParaRPr lang="en-GB" sz="1600" b="1">
              <a:solidFill>
                <a:srgbClr val="FFC081"/>
              </a:solidFill>
              <a:latin typeface="Arial" charset="0"/>
            </a:endParaRPr>
          </a:p>
        </p:txBody>
      </p:sp>
      <p:sp>
        <p:nvSpPr>
          <p:cNvPr id="172036" name="Rectangle 4"/>
          <p:cNvSpPr>
            <a:spLocks noChangeArrowheads="1"/>
          </p:cNvSpPr>
          <p:nvPr/>
        </p:nvSpPr>
        <p:spPr bwMode="auto">
          <a:xfrm>
            <a:off x="395288" y="76200"/>
            <a:ext cx="8353425" cy="1066800"/>
          </a:xfrm>
          <a:prstGeom prst="rect">
            <a:avLst/>
          </a:prstGeom>
          <a:noFill/>
          <a:ln w="12700">
            <a:noFill/>
            <a:miter lim="800000"/>
            <a:headEnd/>
            <a:tailEnd/>
          </a:ln>
          <a:effectLst/>
        </p:spPr>
        <p:txBody>
          <a:bodyPr lIns="90488" tIns="44450" rIns="90488" bIns="44450" anchor="b"/>
          <a:lstStyle/>
          <a:p>
            <a:pPr algn="ctr">
              <a:buSzPct val="110000"/>
              <a:buFont typeface="Monotype Sorts" pitchFamily="2" charset="2"/>
              <a:buNone/>
              <a:defRPr/>
            </a:pPr>
            <a:r>
              <a:rPr lang="en-GB" sz="2800" b="1" dirty="0">
                <a:solidFill>
                  <a:srgbClr val="FFFF66"/>
                </a:solidFill>
                <a:effectLst>
                  <a:outerShdw blurRad="38100" dist="38100" dir="2700000" algn="tl">
                    <a:srgbClr val="000000"/>
                  </a:outerShdw>
                </a:effectLst>
                <a:latin typeface="Times New Roman" pitchFamily="18" charset="0"/>
                <a:cs typeface="+mn-cs"/>
              </a:rPr>
              <a:t>Golden Rules of Visual Landscape Design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77" descr="Deroche LOF.tif"/>
          <p:cNvPicPr>
            <a:picLocks noChangeAspect="1"/>
          </p:cNvPicPr>
          <p:nvPr/>
        </p:nvPicPr>
        <p:blipFill>
          <a:blip r:embed="rId2" cstate="print"/>
          <a:srcRect/>
          <a:stretch>
            <a:fillRect/>
          </a:stretch>
        </p:blipFill>
        <p:spPr bwMode="auto">
          <a:xfrm>
            <a:off x="179512" y="2636912"/>
            <a:ext cx="8666163" cy="2543175"/>
          </a:xfrm>
          <a:prstGeom prst="rect">
            <a:avLst/>
          </a:prstGeom>
          <a:noFill/>
          <a:ln w="9525">
            <a:noFill/>
            <a:miter lim="800000"/>
            <a:headEnd/>
            <a:tailEnd/>
          </a:ln>
        </p:spPr>
      </p:pic>
      <p:sp>
        <p:nvSpPr>
          <p:cNvPr id="51205" name="TextBox 78"/>
          <p:cNvSpPr txBox="1">
            <a:spLocks noChangeArrowheads="1"/>
          </p:cNvSpPr>
          <p:nvPr/>
        </p:nvSpPr>
        <p:spPr bwMode="auto">
          <a:xfrm>
            <a:off x="1259632" y="476672"/>
            <a:ext cx="6477000" cy="1538883"/>
          </a:xfrm>
          <a:prstGeom prst="rect">
            <a:avLst/>
          </a:prstGeom>
          <a:noFill/>
          <a:ln w="9525">
            <a:noFill/>
            <a:miter lim="800000"/>
            <a:headEnd/>
            <a:tailEnd/>
          </a:ln>
        </p:spPr>
        <p:txBody>
          <a:bodyPr>
            <a:spAutoFit/>
          </a:bodyPr>
          <a:lstStyle/>
          <a:p>
            <a:pPr algn="ctr"/>
            <a:r>
              <a:rPr lang="en-CA" sz="2000" b="1" dirty="0">
                <a:solidFill>
                  <a:srgbClr val="FFFFFF"/>
                </a:solidFill>
                <a:latin typeface="Candara" pitchFamily="34" charset="0"/>
              </a:rPr>
              <a:t>Example of completed visual force </a:t>
            </a:r>
            <a:r>
              <a:rPr lang="en-CA" sz="2000" b="1" dirty="0" smtClean="0">
                <a:solidFill>
                  <a:srgbClr val="FFFFFF"/>
                </a:solidFill>
                <a:latin typeface="Candara" pitchFamily="34" charset="0"/>
              </a:rPr>
              <a:t>analysis</a:t>
            </a:r>
          </a:p>
          <a:p>
            <a:pPr algn="ctr"/>
            <a:endParaRPr lang="en-CA" dirty="0" smtClean="0">
              <a:solidFill>
                <a:srgbClr val="FFFFFF"/>
              </a:solidFill>
              <a:latin typeface="Candara" pitchFamily="34" charset="0"/>
            </a:endParaRPr>
          </a:p>
          <a:p>
            <a:r>
              <a:rPr lang="en-CA" sz="1800" dirty="0" smtClean="0">
                <a:solidFill>
                  <a:srgbClr val="FFFF99"/>
                </a:solidFill>
                <a:latin typeface="Candara" pitchFamily="34" charset="0"/>
              </a:rPr>
              <a:t>Determining the degree to which forest harvesting &amp; road building reflects/responds to the major lines of visual force is a key indicator of design quality.</a:t>
            </a:r>
            <a:endParaRPr lang="en-CA" sz="1800" dirty="0">
              <a:solidFill>
                <a:srgbClr val="FFFF99"/>
              </a:solidFill>
              <a:latin typeface="Candara" pitchFamily="34" charset="0"/>
            </a:endParaRPr>
          </a:p>
        </p:txBody>
      </p:sp>
      <p:pic>
        <p:nvPicPr>
          <p:cNvPr id="78" name="Picture 79"/>
          <p:cNvPicPr>
            <a:picLocks noChangeAspect="1" noChangeArrowheads="1"/>
          </p:cNvPicPr>
          <p:nvPr/>
        </p:nvPicPr>
        <p:blipFill>
          <a:blip r:embed="rId3" cstate="print"/>
          <a:srcRect/>
          <a:stretch>
            <a:fillRect/>
          </a:stretch>
        </p:blipFill>
        <p:spPr bwMode="auto">
          <a:xfrm>
            <a:off x="8244408" y="6177306"/>
            <a:ext cx="576064" cy="49205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ChangeArrowheads="1"/>
          </p:cNvSpPr>
          <p:nvPr/>
        </p:nvSpPr>
        <p:spPr bwMode="auto">
          <a:xfrm>
            <a:off x="5508625" y="4508500"/>
            <a:ext cx="3240088" cy="666750"/>
          </a:xfrm>
          <a:prstGeom prst="rect">
            <a:avLst/>
          </a:prstGeom>
          <a:noFill/>
          <a:ln w="12700">
            <a:noFill/>
            <a:miter lim="800000"/>
            <a:headEnd/>
            <a:tailEnd/>
          </a:ln>
          <a:effectLst/>
        </p:spPr>
        <p:txBody>
          <a:bodyPr lIns="90488" tIns="44450" rIns="90488" bIns="44450" anchor="b"/>
          <a:lstStyle/>
          <a:p>
            <a:pPr algn="ctr">
              <a:buSzPct val="110000"/>
              <a:buFont typeface="Monotype Sorts" pitchFamily="2" charset="2"/>
              <a:buNone/>
              <a:defRPr/>
            </a:pPr>
            <a:r>
              <a:rPr lang="en-GB" sz="3600" b="1">
                <a:solidFill>
                  <a:srgbClr val="FFC081"/>
                </a:solidFill>
                <a:effectLst>
                  <a:outerShdw blurRad="38100" dist="38100" dir="2700000" algn="tl">
                    <a:srgbClr val="000000"/>
                  </a:outerShdw>
                </a:effectLst>
                <a:latin typeface="Times New Roman" pitchFamily="18" charset="0"/>
                <a:cs typeface="+mn-cs"/>
              </a:rPr>
              <a:t> </a:t>
            </a:r>
            <a:r>
              <a:rPr lang="en-GB">
                <a:solidFill>
                  <a:srgbClr val="FFCC66"/>
                </a:solidFill>
                <a:effectLst>
                  <a:outerShdw blurRad="38100" dist="38100" dir="2700000" algn="tl">
                    <a:srgbClr val="000000"/>
                  </a:outerShdw>
                </a:effectLst>
                <a:latin typeface="Comic Sans MS" pitchFamily="66" charset="0"/>
                <a:cs typeface="+mn-cs"/>
              </a:rPr>
              <a:t>Visual Simulations</a:t>
            </a:r>
          </a:p>
        </p:txBody>
      </p:sp>
      <p:sp>
        <p:nvSpPr>
          <p:cNvPr id="80899" name="Text Box 4"/>
          <p:cNvSpPr txBox="1">
            <a:spLocks noChangeArrowheads="1"/>
          </p:cNvSpPr>
          <p:nvPr/>
        </p:nvSpPr>
        <p:spPr bwMode="auto">
          <a:xfrm>
            <a:off x="5435600" y="5157788"/>
            <a:ext cx="3457575" cy="1200150"/>
          </a:xfrm>
          <a:prstGeom prst="rect">
            <a:avLst/>
          </a:prstGeom>
          <a:noFill/>
          <a:ln w="9525">
            <a:noFill/>
            <a:miter lim="800000"/>
            <a:headEnd/>
            <a:tailEnd/>
          </a:ln>
        </p:spPr>
        <p:txBody>
          <a:bodyPr>
            <a:spAutoFit/>
          </a:bodyPr>
          <a:lstStyle/>
          <a:p>
            <a:pPr eaLnBrk="0" hangingPunct="0">
              <a:spcBef>
                <a:spcPct val="50000"/>
              </a:spcBef>
            </a:pPr>
            <a:r>
              <a:rPr lang="en-GB" sz="1800">
                <a:solidFill>
                  <a:schemeClr val="bg1"/>
                </a:solidFill>
                <a:latin typeface="Candara" pitchFamily="34" charset="0"/>
              </a:rPr>
              <a:t>Sophisticated computer visualisation systems are now available to present much more realistic pre- harvest simulations.</a:t>
            </a:r>
          </a:p>
        </p:txBody>
      </p:sp>
      <p:pic>
        <p:nvPicPr>
          <p:cNvPr id="80900" name="Picture 5" descr="Viewpoint1"/>
          <p:cNvPicPr>
            <a:picLocks noChangeAspect="1" noChangeArrowheads="1"/>
          </p:cNvPicPr>
          <p:nvPr/>
        </p:nvPicPr>
        <p:blipFill>
          <a:blip r:embed="rId2" cstate="print"/>
          <a:srcRect/>
          <a:stretch>
            <a:fillRect/>
          </a:stretch>
        </p:blipFill>
        <p:spPr bwMode="auto">
          <a:xfrm>
            <a:off x="4191000" y="1447800"/>
            <a:ext cx="4343400" cy="2819400"/>
          </a:xfrm>
          <a:prstGeom prst="rect">
            <a:avLst/>
          </a:prstGeom>
          <a:noFill/>
          <a:ln w="9525">
            <a:solidFill>
              <a:srgbClr val="FFC081"/>
            </a:solidFill>
            <a:miter lim="800000"/>
            <a:headEnd/>
            <a:tailEnd/>
          </a:ln>
        </p:spPr>
      </p:pic>
      <p:pic>
        <p:nvPicPr>
          <p:cNvPr id="80901" name="Picture 6" descr="Simulation"/>
          <p:cNvPicPr>
            <a:picLocks noChangeAspect="1" noChangeArrowheads="1"/>
          </p:cNvPicPr>
          <p:nvPr/>
        </p:nvPicPr>
        <p:blipFill>
          <a:blip r:embed="rId3" cstate="print"/>
          <a:srcRect/>
          <a:stretch>
            <a:fillRect/>
          </a:stretch>
        </p:blipFill>
        <p:spPr bwMode="auto">
          <a:xfrm>
            <a:off x="838200" y="3632200"/>
            <a:ext cx="4343400" cy="2892425"/>
          </a:xfrm>
          <a:prstGeom prst="rect">
            <a:avLst/>
          </a:prstGeom>
          <a:noFill/>
          <a:ln w="9525">
            <a:solidFill>
              <a:srgbClr val="FFC081"/>
            </a:solidFill>
            <a:miter lim="800000"/>
            <a:headEnd/>
            <a:tailEnd/>
          </a:ln>
        </p:spPr>
      </p:pic>
      <p:sp>
        <p:nvSpPr>
          <p:cNvPr id="80902" name="Text Box 7"/>
          <p:cNvSpPr txBox="1">
            <a:spLocks noChangeArrowheads="1"/>
          </p:cNvSpPr>
          <p:nvPr/>
        </p:nvSpPr>
        <p:spPr bwMode="auto">
          <a:xfrm>
            <a:off x="827088" y="0"/>
            <a:ext cx="7561262" cy="976313"/>
          </a:xfrm>
          <a:prstGeom prst="rect">
            <a:avLst/>
          </a:prstGeom>
          <a:noFill/>
          <a:ln w="9525">
            <a:noFill/>
            <a:miter lim="800000"/>
            <a:headEnd/>
            <a:tailEnd/>
          </a:ln>
        </p:spPr>
        <p:txBody>
          <a:bodyPr>
            <a:spAutoFit/>
          </a:bodyPr>
          <a:lstStyle/>
          <a:p>
            <a:pPr algn="ctr">
              <a:spcBef>
                <a:spcPct val="50000"/>
              </a:spcBef>
            </a:pPr>
            <a:r>
              <a:rPr lang="en-US" sz="2800">
                <a:solidFill>
                  <a:schemeClr val="bg1"/>
                </a:solidFill>
                <a:latin typeface="Candara" pitchFamily="34" charset="0"/>
              </a:rPr>
              <a:t>Visual Impact Assessments</a:t>
            </a:r>
            <a:r>
              <a:rPr lang="en-US">
                <a:solidFill>
                  <a:schemeClr val="bg1"/>
                </a:solidFill>
                <a:latin typeface="Candara" pitchFamily="34" charset="0"/>
              </a:rPr>
              <a:t>  “VIA”</a:t>
            </a:r>
            <a:r>
              <a:rPr lang="en-US">
                <a:solidFill>
                  <a:srgbClr val="FFCC66"/>
                </a:solidFill>
                <a:latin typeface="Candara" pitchFamily="34" charset="0"/>
              </a:rPr>
              <a:t> </a:t>
            </a:r>
          </a:p>
          <a:p>
            <a:pPr algn="ctr">
              <a:spcBef>
                <a:spcPct val="50000"/>
              </a:spcBef>
            </a:pPr>
            <a:r>
              <a:rPr lang="en-US">
                <a:solidFill>
                  <a:srgbClr val="FFCC66"/>
                </a:solidFill>
                <a:latin typeface="Candara" pitchFamily="34" charset="0"/>
              </a:rPr>
              <a:t> Forest Practices Code Guidebook 1995/2001</a:t>
            </a:r>
            <a:endParaRPr lang="en-CA">
              <a:solidFill>
                <a:srgbClr val="FFCC66"/>
              </a:solidFill>
              <a:latin typeface="Candara" pitchFamily="34" charset="0"/>
            </a:endParaRPr>
          </a:p>
        </p:txBody>
      </p:sp>
      <p:sp>
        <p:nvSpPr>
          <p:cNvPr id="80903" name="Text Box 8"/>
          <p:cNvSpPr txBox="1">
            <a:spLocks noChangeArrowheads="1"/>
          </p:cNvSpPr>
          <p:nvPr/>
        </p:nvSpPr>
        <p:spPr bwMode="auto">
          <a:xfrm>
            <a:off x="468313" y="1052513"/>
            <a:ext cx="3240087" cy="366712"/>
          </a:xfrm>
          <a:prstGeom prst="rect">
            <a:avLst/>
          </a:prstGeom>
          <a:noFill/>
          <a:ln w="9525">
            <a:noFill/>
            <a:miter lim="800000"/>
            <a:headEnd/>
            <a:tailEnd/>
          </a:ln>
        </p:spPr>
        <p:txBody>
          <a:bodyPr>
            <a:spAutoFit/>
          </a:bodyPr>
          <a:lstStyle/>
          <a:p>
            <a:pPr>
              <a:spcBef>
                <a:spcPct val="50000"/>
              </a:spcBef>
            </a:pPr>
            <a:endParaRPr lang="en-US" sz="1800">
              <a:solidFill>
                <a:srgbClr val="FFCC66"/>
              </a:solidFill>
            </a:endParaRPr>
          </a:p>
        </p:txBody>
      </p:sp>
      <p:sp>
        <p:nvSpPr>
          <p:cNvPr id="80904" name="Text Box 9"/>
          <p:cNvSpPr txBox="1">
            <a:spLocks noChangeArrowheads="1"/>
          </p:cNvSpPr>
          <p:nvPr/>
        </p:nvSpPr>
        <p:spPr bwMode="auto">
          <a:xfrm>
            <a:off x="250825" y="1125538"/>
            <a:ext cx="3744913" cy="2152650"/>
          </a:xfrm>
          <a:prstGeom prst="rect">
            <a:avLst/>
          </a:prstGeom>
          <a:noFill/>
          <a:ln w="9525">
            <a:noFill/>
            <a:miter lim="800000"/>
            <a:headEnd/>
            <a:tailEnd/>
          </a:ln>
        </p:spPr>
        <p:txBody>
          <a:bodyPr>
            <a:spAutoFit/>
          </a:bodyPr>
          <a:lstStyle/>
          <a:p>
            <a:pPr>
              <a:spcBef>
                <a:spcPct val="50000"/>
              </a:spcBef>
              <a:buClr>
                <a:srgbClr val="FFFF00"/>
              </a:buClr>
              <a:buFont typeface="Arial" charset="0"/>
              <a:buChar char="•"/>
            </a:pPr>
            <a:r>
              <a:rPr lang="en-US" sz="1800">
                <a:solidFill>
                  <a:schemeClr val="bg1"/>
                </a:solidFill>
                <a:latin typeface="Candara" pitchFamily="34" charset="0"/>
              </a:rPr>
              <a:t> used to estimate the potential           visual impact of proposed operations on scenic resources and to assess whether the VQO’s would be achieved.</a:t>
            </a:r>
          </a:p>
          <a:p>
            <a:pPr>
              <a:spcBef>
                <a:spcPct val="50000"/>
              </a:spcBef>
              <a:buClr>
                <a:srgbClr val="FFFF00"/>
              </a:buClr>
              <a:buFont typeface="Arial" charset="0"/>
              <a:buChar char="•"/>
            </a:pPr>
            <a:r>
              <a:rPr lang="en-US" sz="1800">
                <a:solidFill>
                  <a:schemeClr val="bg1"/>
                </a:solidFill>
                <a:latin typeface="Candara" pitchFamily="34" charset="0"/>
              </a:rPr>
              <a:t> photographs, sketches, dtm’s, computer graphics.</a:t>
            </a:r>
            <a:endParaRPr lang="en-CA" sz="1800">
              <a:solidFill>
                <a:schemeClr val="bg1"/>
              </a:solidFill>
              <a:latin typeface="Candara"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4"/>
          <p:cNvPicPr>
            <a:picLocks noChangeAspect="1" noChangeArrowheads="1"/>
          </p:cNvPicPr>
          <p:nvPr/>
        </p:nvPicPr>
        <p:blipFill>
          <a:blip r:embed="rId2" cstate="print"/>
          <a:srcRect/>
          <a:stretch>
            <a:fillRect/>
          </a:stretch>
        </p:blipFill>
        <p:spPr bwMode="auto">
          <a:xfrm>
            <a:off x="395288" y="260350"/>
            <a:ext cx="8351837" cy="6345238"/>
          </a:xfrm>
          <a:prstGeom prst="rect">
            <a:avLst/>
          </a:prstGeom>
          <a:noFill/>
          <a:ln w="9525">
            <a:noFill/>
            <a:miter lim="800000"/>
            <a:headEnd/>
            <a:tailEnd/>
          </a:ln>
        </p:spPr>
      </p:pic>
      <p:sp>
        <p:nvSpPr>
          <p:cNvPr id="82947" name="Text Box 5"/>
          <p:cNvSpPr txBox="1">
            <a:spLocks noChangeArrowheads="1"/>
          </p:cNvSpPr>
          <p:nvPr/>
        </p:nvSpPr>
        <p:spPr bwMode="auto">
          <a:xfrm>
            <a:off x="684213" y="476250"/>
            <a:ext cx="6408737" cy="396875"/>
          </a:xfrm>
          <a:prstGeom prst="rect">
            <a:avLst/>
          </a:prstGeom>
          <a:noFill/>
          <a:ln w="9525">
            <a:noFill/>
            <a:miter lim="800000"/>
            <a:headEnd/>
            <a:tailEnd/>
          </a:ln>
        </p:spPr>
        <p:txBody>
          <a:bodyPr>
            <a:spAutoFit/>
          </a:bodyPr>
          <a:lstStyle/>
          <a:p>
            <a:pPr>
              <a:spcBef>
                <a:spcPct val="50000"/>
              </a:spcBef>
            </a:pPr>
            <a:r>
              <a:rPr lang="en-US">
                <a:solidFill>
                  <a:srgbClr val="000099"/>
                </a:solidFill>
                <a:latin typeface="Candara" pitchFamily="34" charset="0"/>
              </a:rPr>
              <a:t>Computer Simulation using World Construction Set</a:t>
            </a:r>
            <a:endParaRPr lang="en-CA">
              <a:solidFill>
                <a:srgbClr val="000099"/>
              </a:solidFill>
              <a:latin typeface="Candara" pitchFamily="34" charset="0"/>
            </a:endParaRPr>
          </a:p>
        </p:txBody>
      </p:sp>
      <p:sp>
        <p:nvSpPr>
          <p:cNvPr id="4" name="TextBox 3"/>
          <p:cNvSpPr txBox="1"/>
          <p:nvPr/>
        </p:nvSpPr>
        <p:spPr>
          <a:xfrm>
            <a:off x="1835696" y="4941168"/>
            <a:ext cx="5832648" cy="400110"/>
          </a:xfrm>
          <a:prstGeom prst="rect">
            <a:avLst/>
          </a:prstGeom>
          <a:noFill/>
        </p:spPr>
        <p:txBody>
          <a:bodyPr wrap="square" rtlCol="0">
            <a:spAutoFit/>
          </a:bodyPr>
          <a:lstStyle/>
          <a:p>
            <a:pPr algn="ctr"/>
            <a:r>
              <a:rPr lang="en-CA" dirty="0" smtClean="0">
                <a:solidFill>
                  <a:srgbClr val="FFFF66"/>
                </a:solidFill>
                <a:latin typeface="Clarendon BT" pitchFamily="18" charset="0"/>
              </a:rPr>
              <a:t>More on VIA’s this afternoon</a:t>
            </a:r>
            <a:endParaRPr lang="en-CA" dirty="0">
              <a:solidFill>
                <a:srgbClr val="FFFF66"/>
              </a:solidFill>
              <a:latin typeface="Clarendon BT"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80"/>
          <p:cNvSpPr txBox="1">
            <a:spLocks noChangeArrowheads="1"/>
          </p:cNvSpPr>
          <p:nvPr/>
        </p:nvSpPr>
        <p:spPr bwMode="auto">
          <a:xfrm>
            <a:off x="1042988" y="1346200"/>
            <a:ext cx="7705725" cy="4246563"/>
          </a:xfrm>
          <a:prstGeom prst="rect">
            <a:avLst/>
          </a:prstGeom>
          <a:noFill/>
          <a:ln w="9525">
            <a:noFill/>
            <a:miter lim="800000"/>
            <a:headEnd/>
            <a:tailEnd/>
          </a:ln>
        </p:spPr>
        <p:txBody>
          <a:bodyPr>
            <a:spAutoFit/>
          </a:bodyPr>
          <a:lstStyle/>
          <a:p>
            <a:pPr>
              <a:defRPr/>
            </a:pPr>
            <a:r>
              <a:rPr lang="en-US" dirty="0">
                <a:solidFill>
                  <a:srgbClr val="F5E677"/>
                </a:solidFill>
                <a:effectLst>
                  <a:outerShdw blurRad="38100" dist="38100" dir="2700000" algn="tl">
                    <a:srgbClr val="000000">
                      <a:alpha val="43137"/>
                    </a:srgbClr>
                  </a:outerShdw>
                </a:effectLst>
                <a:latin typeface="Candara" pitchFamily="34" charset="0"/>
                <a:cs typeface="+mn-cs"/>
              </a:rPr>
              <a:t>Up until this point, we have learned about public perceptions, visual inventory, visual design, and visual impact simulation.</a:t>
            </a:r>
          </a:p>
          <a:p>
            <a:pPr>
              <a:defRPr/>
            </a:pPr>
            <a:endParaRPr lang="en-US" dirty="0">
              <a:solidFill>
                <a:srgbClr val="F5E677"/>
              </a:solidFill>
              <a:effectLst>
                <a:outerShdw blurRad="38100" dist="38100" dir="2700000" algn="tl">
                  <a:srgbClr val="000000">
                    <a:alpha val="43137"/>
                  </a:srgbClr>
                </a:outerShdw>
              </a:effectLst>
              <a:latin typeface="Candara" pitchFamily="34" charset="0"/>
              <a:cs typeface="+mn-cs"/>
            </a:endParaRPr>
          </a:p>
          <a:p>
            <a:pPr>
              <a:defRPr/>
            </a:pPr>
            <a:r>
              <a:rPr lang="en-US" dirty="0">
                <a:solidFill>
                  <a:srgbClr val="F5E677"/>
                </a:solidFill>
                <a:effectLst>
                  <a:outerShdw blurRad="38100" dist="38100" dir="2700000" algn="tl">
                    <a:srgbClr val="000000">
                      <a:alpha val="43137"/>
                    </a:srgbClr>
                  </a:outerShdw>
                </a:effectLst>
                <a:latin typeface="Candara" pitchFamily="34" charset="0"/>
                <a:cs typeface="+mn-cs"/>
              </a:rPr>
              <a:t>None of this process has occurred in the legal world.</a:t>
            </a:r>
          </a:p>
          <a:p>
            <a:pPr>
              <a:defRPr/>
            </a:pPr>
            <a:endParaRPr lang="en-US" dirty="0">
              <a:solidFill>
                <a:srgbClr val="F5E677"/>
              </a:solidFill>
              <a:effectLst>
                <a:outerShdw blurRad="38100" dist="38100" dir="2700000" algn="tl">
                  <a:srgbClr val="000000">
                    <a:alpha val="43137"/>
                  </a:srgbClr>
                </a:outerShdw>
              </a:effectLst>
              <a:latin typeface="Candara" pitchFamily="34" charset="0"/>
              <a:cs typeface="+mn-cs"/>
            </a:endParaRPr>
          </a:p>
          <a:p>
            <a:pPr>
              <a:defRPr/>
            </a:pPr>
            <a:r>
              <a:rPr lang="en-US" dirty="0">
                <a:solidFill>
                  <a:srgbClr val="F5E677"/>
                </a:solidFill>
                <a:effectLst>
                  <a:outerShdw blurRad="38100" dist="38100" dir="2700000" algn="tl">
                    <a:srgbClr val="000000">
                      <a:alpha val="43137"/>
                    </a:srgbClr>
                  </a:outerShdw>
                </a:effectLst>
                <a:latin typeface="Candara" pitchFamily="34" charset="0"/>
                <a:cs typeface="+mn-cs"/>
              </a:rPr>
              <a:t>To enable management under FRPA we need two things are required:</a:t>
            </a:r>
          </a:p>
          <a:p>
            <a:pPr>
              <a:defRPr/>
            </a:pPr>
            <a:endParaRPr lang="en-US" dirty="0">
              <a:solidFill>
                <a:srgbClr val="F5E677"/>
              </a:solidFill>
              <a:effectLst>
                <a:outerShdw blurRad="38100" dist="38100" dir="2700000" algn="tl">
                  <a:srgbClr val="000000">
                    <a:alpha val="43137"/>
                  </a:srgbClr>
                </a:outerShdw>
              </a:effectLst>
              <a:latin typeface="Candara" pitchFamily="34" charset="0"/>
              <a:cs typeface="+mn-cs"/>
            </a:endParaRPr>
          </a:p>
          <a:p>
            <a:pPr lvl="1">
              <a:buClr>
                <a:schemeClr val="bg1"/>
              </a:buClr>
              <a:buFontTx/>
              <a:buChar char="•"/>
              <a:defRPr/>
            </a:pPr>
            <a:r>
              <a:rPr lang="en-US" dirty="0">
                <a:solidFill>
                  <a:srgbClr val="F5E677"/>
                </a:solidFill>
                <a:effectLst>
                  <a:outerShdw blurRad="38100" dist="38100" dir="2700000" algn="tl">
                    <a:srgbClr val="000000">
                      <a:alpha val="43137"/>
                    </a:srgbClr>
                  </a:outerShdw>
                </a:effectLst>
                <a:latin typeface="Candara" pitchFamily="34" charset="0"/>
                <a:cs typeface="+mn-cs"/>
              </a:rPr>
              <a:t>   the designation of a </a:t>
            </a:r>
            <a:r>
              <a:rPr lang="en-US" b="1" dirty="0">
                <a:solidFill>
                  <a:schemeClr val="bg1"/>
                </a:solidFill>
                <a:effectLst>
                  <a:outerShdw blurRad="38100" dist="38100" dir="2700000" algn="tl">
                    <a:srgbClr val="000000">
                      <a:alpha val="43137"/>
                    </a:srgbClr>
                  </a:outerShdw>
                </a:effectLst>
                <a:latin typeface="Candara" pitchFamily="34" charset="0"/>
                <a:cs typeface="+mn-cs"/>
              </a:rPr>
              <a:t>scenic area</a:t>
            </a:r>
            <a:r>
              <a:rPr lang="en-US" b="1" dirty="0">
                <a:solidFill>
                  <a:srgbClr val="F5E677"/>
                </a:solidFill>
                <a:effectLst>
                  <a:outerShdw blurRad="38100" dist="38100" dir="2700000" algn="tl">
                    <a:srgbClr val="000000">
                      <a:alpha val="43137"/>
                    </a:srgbClr>
                  </a:outerShdw>
                </a:effectLst>
                <a:latin typeface="Candara" pitchFamily="34" charset="0"/>
                <a:cs typeface="+mn-cs"/>
              </a:rPr>
              <a:t> </a:t>
            </a:r>
            <a:r>
              <a:rPr lang="en-US" dirty="0">
                <a:solidFill>
                  <a:srgbClr val="F5E677"/>
                </a:solidFill>
                <a:effectLst>
                  <a:outerShdw blurRad="38100" dist="38100" dir="2700000" algn="tl">
                    <a:srgbClr val="000000">
                      <a:alpha val="43137"/>
                    </a:srgbClr>
                  </a:outerShdw>
                </a:effectLst>
                <a:latin typeface="Candara" pitchFamily="34" charset="0"/>
                <a:cs typeface="+mn-cs"/>
              </a:rPr>
              <a:t>and</a:t>
            </a:r>
          </a:p>
          <a:p>
            <a:pPr lvl="1">
              <a:buClr>
                <a:schemeClr val="bg1"/>
              </a:buClr>
              <a:buFontTx/>
              <a:buChar char="•"/>
              <a:defRPr/>
            </a:pPr>
            <a:r>
              <a:rPr lang="en-US" dirty="0">
                <a:solidFill>
                  <a:srgbClr val="F5E677"/>
                </a:solidFill>
                <a:effectLst>
                  <a:outerShdw blurRad="38100" dist="38100" dir="2700000" algn="tl">
                    <a:srgbClr val="000000">
                      <a:alpha val="43137"/>
                    </a:srgbClr>
                  </a:outerShdw>
                </a:effectLst>
                <a:latin typeface="Candara" pitchFamily="34" charset="0"/>
                <a:cs typeface="+mn-cs"/>
              </a:rPr>
              <a:t>   the establishment of a </a:t>
            </a:r>
            <a:r>
              <a:rPr lang="en-US" b="1" dirty="0">
                <a:solidFill>
                  <a:schemeClr val="bg1"/>
                </a:solidFill>
                <a:effectLst>
                  <a:outerShdw blurRad="38100" dist="38100" dir="2700000" algn="tl">
                    <a:srgbClr val="000000">
                      <a:alpha val="43137"/>
                    </a:srgbClr>
                  </a:outerShdw>
                </a:effectLst>
                <a:latin typeface="Candara" pitchFamily="34" charset="0"/>
                <a:cs typeface="+mn-cs"/>
              </a:rPr>
              <a:t>VQO</a:t>
            </a:r>
          </a:p>
          <a:p>
            <a:pPr>
              <a:defRPr/>
            </a:pPr>
            <a:endParaRPr lang="en-US" dirty="0">
              <a:solidFill>
                <a:srgbClr val="F5E677"/>
              </a:solidFill>
              <a:effectLst>
                <a:outerShdw blurRad="38100" dist="38100" dir="2700000" algn="tl">
                  <a:srgbClr val="000000">
                    <a:alpha val="43137"/>
                  </a:srgbClr>
                </a:outerShdw>
              </a:effectLst>
              <a:latin typeface="Candara" pitchFamily="34" charset="0"/>
              <a:cs typeface="+mn-cs"/>
            </a:endParaRPr>
          </a:p>
          <a:p>
            <a:pPr>
              <a:defRPr/>
            </a:pPr>
            <a:r>
              <a:rPr lang="en-US" dirty="0">
                <a:solidFill>
                  <a:srgbClr val="F5E677"/>
                </a:solidFill>
                <a:effectLst>
                  <a:outerShdw blurRad="38100" dist="38100" dir="2700000" algn="tl">
                    <a:srgbClr val="000000">
                      <a:alpha val="43137"/>
                    </a:srgbClr>
                  </a:outerShdw>
                </a:effectLst>
                <a:latin typeface="Candara" pitchFamily="34" charset="0"/>
                <a:cs typeface="+mn-cs"/>
              </a:rPr>
              <a:t>Both actions are required!</a:t>
            </a:r>
          </a:p>
          <a:p>
            <a:pPr>
              <a:defRPr/>
            </a:pPr>
            <a:endParaRPr lang="en-US" dirty="0">
              <a:latin typeface="+mn-lt"/>
              <a:cs typeface="+mn-cs"/>
            </a:endParaRPr>
          </a:p>
          <a:p>
            <a:pPr>
              <a:spcBef>
                <a:spcPct val="50000"/>
              </a:spcBef>
              <a:defRPr/>
            </a:pPr>
            <a:endParaRPr lang="en-CA" dirty="0">
              <a:latin typeface="+mn-lt"/>
              <a:cs typeface="+mn-cs"/>
            </a:endParaRPr>
          </a:p>
        </p:txBody>
      </p:sp>
      <p:sp>
        <p:nvSpPr>
          <p:cNvPr id="61443" name="Rectangle 83"/>
          <p:cNvSpPr>
            <a:spLocks noGrp="1" noChangeArrowheads="1"/>
          </p:cNvSpPr>
          <p:nvPr>
            <p:ph type="title"/>
          </p:nvPr>
        </p:nvSpPr>
        <p:spPr>
          <a:xfrm>
            <a:off x="457200" y="404813"/>
            <a:ext cx="8229600" cy="1143000"/>
          </a:xfrm>
        </p:spPr>
        <p:txBody>
          <a:bodyPr anchor="t"/>
          <a:lstStyle/>
          <a:p>
            <a:pPr eaLnBrk="1" hangingPunct="1">
              <a:defRPr/>
            </a:pPr>
            <a:r>
              <a:rPr lang="en-CA" sz="3600" b="1" dirty="0" smtClean="0">
                <a:solidFill>
                  <a:srgbClr val="FFFF66"/>
                </a:solidFill>
                <a:effectLst>
                  <a:outerShdw blurRad="38100" dist="38100" dir="2700000" algn="tl">
                    <a:srgbClr val="000000">
                      <a:alpha val="43137"/>
                    </a:srgbClr>
                  </a:outerShdw>
                </a:effectLst>
                <a:latin typeface="Times New Roman" pitchFamily="18" charset="0"/>
              </a:rPr>
              <a:t>Managing for Visual Quality </a:t>
            </a:r>
          </a:p>
        </p:txBody>
      </p:sp>
      <p:pic>
        <p:nvPicPr>
          <p:cNvPr id="83972"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755650" y="188913"/>
            <a:ext cx="7931150" cy="1143000"/>
          </a:xfrm>
        </p:spPr>
        <p:txBody>
          <a:bodyPr anchor="t"/>
          <a:lstStyle/>
          <a:p>
            <a:pPr eaLnBrk="1" hangingPunct="1"/>
            <a:r>
              <a:rPr lang="en-CA" b="1" smtClean="0">
                <a:solidFill>
                  <a:srgbClr val="FFC000"/>
                </a:solidFill>
                <a:latin typeface="Times New Roman" pitchFamily="-112" charset="0"/>
              </a:rPr>
              <a:t>Scenic Areas</a:t>
            </a:r>
          </a:p>
        </p:txBody>
      </p:sp>
      <p:sp>
        <p:nvSpPr>
          <p:cNvPr id="401487" name="Text Box 79"/>
          <p:cNvSpPr txBox="1">
            <a:spLocks noChangeArrowheads="1"/>
          </p:cNvSpPr>
          <p:nvPr/>
        </p:nvSpPr>
        <p:spPr bwMode="auto">
          <a:xfrm>
            <a:off x="827088" y="1196975"/>
            <a:ext cx="3960812" cy="4708981"/>
          </a:xfrm>
          <a:prstGeom prst="rect">
            <a:avLst/>
          </a:prstGeom>
          <a:noFill/>
          <a:ln w="9525">
            <a:noFill/>
            <a:miter lim="800000"/>
            <a:headEnd/>
            <a:tailEnd/>
          </a:ln>
          <a:effectLst/>
        </p:spPr>
        <p:txBody>
          <a:bodyPr>
            <a:spAutoFit/>
          </a:bodyPr>
          <a:lstStyle/>
          <a:p>
            <a:pPr>
              <a:spcBef>
                <a:spcPct val="50000"/>
              </a:spcBef>
              <a:defRPr/>
            </a:pPr>
            <a:r>
              <a:rPr lang="en-GB" sz="2400" b="1" dirty="0">
                <a:solidFill>
                  <a:srgbClr val="FFC000"/>
                </a:solidFill>
                <a:effectLst>
                  <a:outerShdw blurRad="38100" dist="38100" dir="2700000" algn="tl">
                    <a:srgbClr val="000000"/>
                  </a:outerShdw>
                </a:effectLst>
                <a:latin typeface="Candara" pitchFamily="34" charset="0"/>
              </a:rPr>
              <a:t>What are Scenic Areas?</a:t>
            </a:r>
          </a:p>
          <a:p>
            <a:pPr>
              <a:spcBef>
                <a:spcPct val="50000"/>
              </a:spcBef>
              <a:defRPr/>
            </a:pPr>
            <a:endParaRPr lang="en-GB" sz="1000" b="1" dirty="0">
              <a:solidFill>
                <a:srgbClr val="FFFFFF"/>
              </a:solidFill>
              <a:latin typeface="Candara" pitchFamily="34" charset="0"/>
            </a:endParaRPr>
          </a:p>
          <a:p>
            <a:pPr>
              <a:spcBef>
                <a:spcPct val="50000"/>
              </a:spcBef>
              <a:defRPr/>
            </a:pPr>
            <a:r>
              <a:rPr lang="en-GB" sz="1800" dirty="0">
                <a:solidFill>
                  <a:srgbClr val="FFFFFF"/>
                </a:solidFill>
                <a:latin typeface="Candara" pitchFamily="34" charset="0"/>
              </a:rPr>
              <a:t>Similar to Land Use Plan, Special Resource Management Zones.</a:t>
            </a:r>
          </a:p>
          <a:p>
            <a:pPr>
              <a:spcBef>
                <a:spcPct val="50000"/>
              </a:spcBef>
              <a:defRPr/>
            </a:pPr>
            <a:endParaRPr lang="en-GB" sz="1800" dirty="0">
              <a:solidFill>
                <a:srgbClr val="FFFFFF"/>
              </a:solidFill>
              <a:latin typeface="Candara" pitchFamily="34" charset="0"/>
            </a:endParaRPr>
          </a:p>
          <a:p>
            <a:pPr>
              <a:spcBef>
                <a:spcPct val="50000"/>
              </a:spcBef>
              <a:defRPr/>
            </a:pPr>
            <a:r>
              <a:rPr lang="en-GB" sz="1800" dirty="0">
                <a:solidFill>
                  <a:srgbClr val="FFFFFF"/>
                </a:solidFill>
                <a:latin typeface="Candara" pitchFamily="34" charset="0"/>
              </a:rPr>
              <a:t>By definition they are visually important areas that require special management because of their physical characteristics and public use/concern</a:t>
            </a:r>
            <a:r>
              <a:rPr lang="en-GB" sz="1800" dirty="0" smtClean="0">
                <a:solidFill>
                  <a:srgbClr val="FFFFFF"/>
                </a:solidFill>
                <a:latin typeface="Candara" pitchFamily="34" charset="0"/>
              </a:rPr>
              <a:t>.</a:t>
            </a:r>
          </a:p>
          <a:p>
            <a:pPr>
              <a:spcBef>
                <a:spcPct val="50000"/>
              </a:spcBef>
              <a:defRPr/>
            </a:pPr>
            <a:endParaRPr lang="en-GB" sz="1800" dirty="0" smtClean="0">
              <a:solidFill>
                <a:srgbClr val="FFFFFF"/>
              </a:solidFill>
              <a:latin typeface="Candara" pitchFamily="34" charset="0"/>
            </a:endParaRPr>
          </a:p>
          <a:p>
            <a:pPr>
              <a:spcBef>
                <a:spcPct val="50000"/>
              </a:spcBef>
              <a:defRPr/>
            </a:pPr>
            <a:r>
              <a:rPr lang="en-GB" sz="1800" dirty="0" smtClean="0">
                <a:solidFill>
                  <a:srgbClr val="FFFFFF"/>
                </a:solidFill>
                <a:latin typeface="Candara" pitchFamily="34" charset="0"/>
              </a:rPr>
              <a:t>Examples: highway corridor, marine inlet, lake or river viewshed. </a:t>
            </a:r>
            <a:endParaRPr lang="en-GB" sz="1800" dirty="0">
              <a:solidFill>
                <a:srgbClr val="FFFFFF"/>
              </a:solidFill>
              <a:latin typeface="Candara" pitchFamily="34" charset="0"/>
            </a:endParaRPr>
          </a:p>
          <a:p>
            <a:pPr>
              <a:spcBef>
                <a:spcPct val="50000"/>
              </a:spcBef>
              <a:defRPr/>
            </a:pPr>
            <a:endParaRPr lang="en-CA" sz="2400" dirty="0">
              <a:solidFill>
                <a:srgbClr val="FFFFFF"/>
              </a:solidFill>
              <a:latin typeface="Arial" charset="0"/>
            </a:endParaRPr>
          </a:p>
        </p:txBody>
      </p:sp>
      <p:pic>
        <p:nvPicPr>
          <p:cNvPr id="84996" name="Picture 86"/>
          <p:cNvPicPr>
            <a:picLocks noChangeAspect="1" noChangeArrowheads="1"/>
          </p:cNvPicPr>
          <p:nvPr/>
        </p:nvPicPr>
        <p:blipFill>
          <a:blip r:embed="rId3" cstate="print"/>
          <a:srcRect l="2190" t="24028" r="7085" b="520"/>
          <a:stretch>
            <a:fillRect/>
          </a:stretch>
        </p:blipFill>
        <p:spPr bwMode="auto">
          <a:xfrm>
            <a:off x="4933950" y="1052513"/>
            <a:ext cx="3671888" cy="4533900"/>
          </a:xfrm>
          <a:prstGeom prst="rect">
            <a:avLst/>
          </a:prstGeom>
          <a:noFill/>
          <a:ln w="9525">
            <a:solidFill>
              <a:schemeClr val="bg2"/>
            </a:solidFill>
            <a:miter lim="800000"/>
            <a:headEnd/>
            <a:tailEnd/>
          </a:ln>
        </p:spPr>
      </p:pic>
      <p:pic>
        <p:nvPicPr>
          <p:cNvPr id="84997"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68313" y="765175"/>
            <a:ext cx="8229600" cy="1143000"/>
          </a:xfrm>
        </p:spPr>
        <p:txBody>
          <a:bodyPr anchor="t"/>
          <a:lstStyle/>
          <a:p>
            <a:pPr eaLnBrk="1" hangingPunct="1">
              <a:defRPr/>
            </a:pPr>
            <a:r>
              <a:rPr lang="en-CA" b="1" dirty="0" smtClean="0">
                <a:solidFill>
                  <a:srgbClr val="FFC000"/>
                </a:solidFill>
                <a:effectLst>
                  <a:outerShdw blurRad="38100" dist="38100" dir="2700000" algn="tl">
                    <a:srgbClr val="000000">
                      <a:alpha val="43137"/>
                    </a:srgbClr>
                  </a:outerShdw>
                </a:effectLst>
                <a:latin typeface="Times New Roman" pitchFamily="18" charset="0"/>
              </a:rPr>
              <a:t>Scenic Areas</a:t>
            </a:r>
          </a:p>
        </p:txBody>
      </p:sp>
      <p:sp>
        <p:nvSpPr>
          <p:cNvPr id="86019" name="Rectangle 3"/>
          <p:cNvSpPr>
            <a:spLocks noGrp="1" noChangeArrowheads="1"/>
          </p:cNvSpPr>
          <p:nvPr>
            <p:ph idx="1"/>
          </p:nvPr>
        </p:nvSpPr>
        <p:spPr>
          <a:xfrm>
            <a:off x="1403648" y="1556792"/>
            <a:ext cx="6553200" cy="2449512"/>
          </a:xfrm>
        </p:spPr>
        <p:txBody>
          <a:bodyPr/>
          <a:lstStyle/>
          <a:p>
            <a:pPr marL="0" indent="0" eaLnBrk="1" hangingPunct="1">
              <a:spcBef>
                <a:spcPct val="0"/>
              </a:spcBef>
              <a:buClr>
                <a:srgbClr val="FFCC00"/>
              </a:buClr>
              <a:buFontTx/>
              <a:buNone/>
            </a:pPr>
            <a:endParaRPr lang="en-GB" sz="2000" dirty="0" smtClean="0">
              <a:solidFill>
                <a:schemeClr val="bg1"/>
              </a:solidFill>
              <a:latin typeface="Candara" pitchFamily="34" charset="0"/>
            </a:endParaRPr>
          </a:p>
          <a:p>
            <a:pPr marL="0" indent="0" eaLnBrk="1" hangingPunct="1">
              <a:spcBef>
                <a:spcPct val="0"/>
              </a:spcBef>
              <a:buClr>
                <a:srgbClr val="FFCC00"/>
              </a:buClr>
            </a:pPr>
            <a:r>
              <a:rPr lang="en-GB" sz="2000" dirty="0" smtClean="0">
                <a:solidFill>
                  <a:schemeClr val="bg1"/>
                </a:solidFill>
                <a:latin typeface="Candara" pitchFamily="34" charset="0"/>
              </a:rPr>
              <a:t> Under FRPA scenic areas are designated under   </a:t>
            </a:r>
          </a:p>
          <a:p>
            <a:pPr marL="0" indent="0" eaLnBrk="1" hangingPunct="1">
              <a:spcBef>
                <a:spcPct val="0"/>
              </a:spcBef>
              <a:buClr>
                <a:srgbClr val="FFCC00"/>
              </a:buClr>
              <a:buFontTx/>
              <a:buNone/>
            </a:pPr>
            <a:r>
              <a:rPr lang="en-GB" sz="2000" dirty="0" smtClean="0">
                <a:solidFill>
                  <a:schemeClr val="bg1"/>
                </a:solidFill>
                <a:latin typeface="Candara" pitchFamily="34" charset="0"/>
              </a:rPr>
              <a:t>   the Government Action Reg. Sec. 7(1)</a:t>
            </a:r>
          </a:p>
          <a:p>
            <a:pPr marL="0" indent="0" eaLnBrk="1" hangingPunct="1">
              <a:spcBef>
                <a:spcPct val="0"/>
              </a:spcBef>
              <a:buClr>
                <a:srgbClr val="FFCC00"/>
              </a:buClr>
              <a:buFontTx/>
              <a:buNone/>
            </a:pPr>
            <a:endParaRPr lang="en-GB" sz="2000" dirty="0" smtClean="0">
              <a:solidFill>
                <a:schemeClr val="bg1"/>
              </a:solidFill>
              <a:latin typeface="Candara" pitchFamily="34" charset="0"/>
            </a:endParaRPr>
          </a:p>
          <a:p>
            <a:pPr marL="0" indent="0" eaLnBrk="1" hangingPunct="1">
              <a:spcBef>
                <a:spcPct val="0"/>
              </a:spcBef>
              <a:buClr>
                <a:srgbClr val="FFCC00"/>
              </a:buClr>
            </a:pPr>
            <a:r>
              <a:rPr lang="en-GB" sz="2000" dirty="0" smtClean="0">
                <a:solidFill>
                  <a:schemeClr val="bg1"/>
                </a:solidFill>
                <a:latin typeface="Candara" pitchFamily="34" charset="0"/>
              </a:rPr>
              <a:t> The authority to create, delete, or modify scenic area</a:t>
            </a:r>
            <a:br>
              <a:rPr lang="en-GB" sz="2000" dirty="0" smtClean="0">
                <a:solidFill>
                  <a:schemeClr val="bg1"/>
                </a:solidFill>
                <a:latin typeface="Candara" pitchFamily="34" charset="0"/>
              </a:rPr>
            </a:br>
            <a:r>
              <a:rPr lang="en-GB" sz="2000" dirty="0" smtClean="0">
                <a:solidFill>
                  <a:schemeClr val="bg1"/>
                </a:solidFill>
                <a:latin typeface="Candara" pitchFamily="34" charset="0"/>
              </a:rPr>
              <a:t>   boundaries in response to new VLI information has</a:t>
            </a:r>
          </a:p>
          <a:p>
            <a:pPr marL="0" indent="0" eaLnBrk="1" hangingPunct="1">
              <a:spcBef>
                <a:spcPct val="0"/>
              </a:spcBef>
              <a:buClr>
                <a:srgbClr val="FFCC00"/>
              </a:buClr>
              <a:buFontTx/>
              <a:buNone/>
            </a:pPr>
            <a:r>
              <a:rPr lang="en-GB" sz="2000" dirty="0" smtClean="0">
                <a:solidFill>
                  <a:schemeClr val="bg1"/>
                </a:solidFill>
                <a:latin typeface="Candara" pitchFamily="34" charset="0"/>
              </a:rPr>
              <a:t>   been delegated to the Resource </a:t>
            </a:r>
            <a:r>
              <a:rPr lang="en-GB" sz="2000" b="1" dirty="0" smtClean="0">
                <a:solidFill>
                  <a:schemeClr val="bg1"/>
                </a:solidFill>
                <a:latin typeface="Candara" pitchFamily="34" charset="0"/>
              </a:rPr>
              <a:t>District Manager</a:t>
            </a:r>
            <a:r>
              <a:rPr lang="en-GB" sz="2000" dirty="0" smtClean="0">
                <a:solidFill>
                  <a:schemeClr val="bg1"/>
                </a:solidFill>
                <a:latin typeface="Candara" pitchFamily="34" charset="0"/>
              </a:rPr>
              <a:t>.</a:t>
            </a:r>
            <a:endParaRPr lang="en-GB" sz="2000" b="1" dirty="0" smtClean="0">
              <a:solidFill>
                <a:schemeClr val="bg1"/>
              </a:solidFill>
              <a:latin typeface="Candara" pitchFamily="34" charset="0"/>
            </a:endParaRPr>
          </a:p>
          <a:p>
            <a:pPr marL="0" indent="0" eaLnBrk="1" hangingPunct="1">
              <a:spcBef>
                <a:spcPct val="0"/>
              </a:spcBef>
              <a:buFontTx/>
              <a:buNone/>
            </a:pPr>
            <a:endParaRPr lang="en-GB" sz="2000" b="1" dirty="0" smtClean="0"/>
          </a:p>
          <a:p>
            <a:pPr marL="0" indent="0" eaLnBrk="1" hangingPunct="1">
              <a:spcBef>
                <a:spcPct val="0"/>
              </a:spcBef>
              <a:buFontTx/>
              <a:buNone/>
            </a:pPr>
            <a:endParaRPr lang="en-GB" sz="2000" dirty="0" smtClean="0"/>
          </a:p>
        </p:txBody>
      </p:sp>
      <p:pic>
        <p:nvPicPr>
          <p:cNvPr id="86020" name="Picture 79"/>
          <p:cNvPicPr>
            <a:picLocks noChangeAspect="1" noChangeArrowheads="1"/>
          </p:cNvPicPr>
          <p:nvPr/>
        </p:nvPicPr>
        <p:blipFill>
          <a:blip r:embed="rId2" cstate="print"/>
          <a:srcRect/>
          <a:stretch>
            <a:fillRect/>
          </a:stretch>
        </p:blipFill>
        <p:spPr bwMode="auto">
          <a:xfrm>
            <a:off x="8459710" y="6165303"/>
            <a:ext cx="576786" cy="492671"/>
          </a:xfrm>
          <a:prstGeom prst="rect">
            <a:avLst/>
          </a:prstGeom>
          <a:noFill/>
          <a:ln w="9525">
            <a:noFill/>
            <a:miter lim="800000"/>
            <a:headEnd/>
            <a:tailEnd/>
          </a:ln>
        </p:spPr>
      </p:pic>
      <p:pic>
        <p:nvPicPr>
          <p:cNvPr id="5" name="Picture 4" descr="Trout Lake Panorama.jpg"/>
          <p:cNvPicPr>
            <a:picLocks noChangeAspect="1"/>
          </p:cNvPicPr>
          <p:nvPr/>
        </p:nvPicPr>
        <p:blipFill>
          <a:blip r:embed="rId3" cstate="print"/>
          <a:stretch>
            <a:fillRect/>
          </a:stretch>
        </p:blipFill>
        <p:spPr>
          <a:xfrm>
            <a:off x="899592" y="4077072"/>
            <a:ext cx="7452320" cy="1682841"/>
          </a:xfrm>
          <a:prstGeom prst="rect">
            <a:avLst/>
          </a:prstGeom>
        </p:spPr>
      </p:pic>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87043" name="Rectangle 3"/>
          <p:cNvSpPr>
            <a:spLocks noChangeArrowheads="1"/>
          </p:cNvSpPr>
          <p:nvPr/>
        </p:nvSpPr>
        <p:spPr bwMode="auto">
          <a:xfrm>
            <a:off x="611188" y="1196975"/>
            <a:ext cx="8353425" cy="2032000"/>
          </a:xfrm>
          <a:prstGeom prst="rect">
            <a:avLst/>
          </a:prstGeom>
          <a:noFill/>
          <a:ln w="9525">
            <a:noFill/>
            <a:miter lim="800000"/>
            <a:headEnd/>
            <a:tailEnd/>
          </a:ln>
        </p:spPr>
        <p:txBody>
          <a:bodyPr>
            <a:spAutoFit/>
          </a:bodyPr>
          <a:lstStyle/>
          <a:p>
            <a:r>
              <a:rPr lang="en-GB" sz="1800" dirty="0">
                <a:solidFill>
                  <a:srgbClr val="FFFFFF"/>
                </a:solidFill>
                <a:latin typeface="Candara" pitchFamily="34" charset="0"/>
              </a:rPr>
              <a:t>VQOs are management objectives established by the DM under the Government Action Regulation Sect 7(2), grand parented under FRPA, or set through orders under the Land Act.  </a:t>
            </a:r>
            <a:r>
              <a:rPr lang="en-GB" sz="1800" dirty="0">
                <a:solidFill>
                  <a:srgbClr val="FFFF66"/>
                </a:solidFill>
                <a:latin typeface="Candara" pitchFamily="34" charset="0"/>
              </a:rPr>
              <a:t>They are used to reflect society’s desired level of visual quality on the landscape.</a:t>
            </a:r>
          </a:p>
          <a:p>
            <a:endParaRPr lang="en-GB" sz="1800" dirty="0">
              <a:solidFill>
                <a:srgbClr val="FFFFFF"/>
              </a:solidFill>
              <a:latin typeface="Candara" pitchFamily="34" charset="0"/>
            </a:endParaRPr>
          </a:p>
          <a:p>
            <a:r>
              <a:rPr lang="en-GB" sz="1800" dirty="0">
                <a:solidFill>
                  <a:srgbClr val="FFFFFF"/>
                </a:solidFill>
                <a:latin typeface="Candara" pitchFamily="34" charset="0"/>
              </a:rPr>
              <a:t>The Forest Planning and Practices Regulation S.1.1 defines 5 categories of alteration: </a:t>
            </a:r>
          </a:p>
          <a:p>
            <a:r>
              <a:rPr lang="en-GB" sz="1800" b="1" dirty="0">
                <a:solidFill>
                  <a:srgbClr val="33CC33"/>
                </a:solidFill>
                <a:latin typeface="Candara" pitchFamily="34" charset="0"/>
              </a:rPr>
              <a:t>Preservation</a:t>
            </a:r>
            <a:r>
              <a:rPr lang="en-GB" sz="1800" dirty="0">
                <a:solidFill>
                  <a:srgbClr val="FFFF66"/>
                </a:solidFill>
                <a:latin typeface="Candara" pitchFamily="34" charset="0"/>
              </a:rPr>
              <a:t>, </a:t>
            </a:r>
            <a:r>
              <a:rPr lang="en-GB" sz="1800" b="1" dirty="0">
                <a:solidFill>
                  <a:srgbClr val="00CC66"/>
                </a:solidFill>
                <a:latin typeface="Candara" pitchFamily="34" charset="0"/>
              </a:rPr>
              <a:t>Retention</a:t>
            </a:r>
            <a:r>
              <a:rPr lang="en-GB" sz="1800" dirty="0">
                <a:solidFill>
                  <a:srgbClr val="FFFF66"/>
                </a:solidFill>
                <a:latin typeface="Candara" pitchFamily="34" charset="0"/>
              </a:rPr>
              <a:t>, </a:t>
            </a:r>
            <a:r>
              <a:rPr lang="en-GB" sz="1800" b="1" dirty="0">
                <a:solidFill>
                  <a:srgbClr val="CCCC00"/>
                </a:solidFill>
                <a:latin typeface="Candara" pitchFamily="34" charset="0"/>
              </a:rPr>
              <a:t>Partial Retention</a:t>
            </a:r>
            <a:r>
              <a:rPr lang="en-GB" sz="1800" dirty="0">
                <a:solidFill>
                  <a:srgbClr val="FFFF66"/>
                </a:solidFill>
                <a:latin typeface="Candara" pitchFamily="34" charset="0"/>
              </a:rPr>
              <a:t>, </a:t>
            </a:r>
            <a:r>
              <a:rPr lang="en-GB" sz="1800" b="1" dirty="0">
                <a:solidFill>
                  <a:srgbClr val="FFFF66"/>
                </a:solidFill>
                <a:latin typeface="Candara" pitchFamily="34" charset="0"/>
              </a:rPr>
              <a:t>Modification</a:t>
            </a:r>
            <a:r>
              <a:rPr lang="en-GB" sz="1800" dirty="0">
                <a:solidFill>
                  <a:srgbClr val="FFFF66"/>
                </a:solidFill>
                <a:latin typeface="Candara" pitchFamily="34" charset="0"/>
              </a:rPr>
              <a:t> &amp; </a:t>
            </a:r>
            <a:r>
              <a:rPr lang="en-GB" sz="1800" b="1" dirty="0">
                <a:solidFill>
                  <a:srgbClr val="FFCC66"/>
                </a:solidFill>
                <a:latin typeface="Candara" pitchFamily="34" charset="0"/>
              </a:rPr>
              <a:t>Maximum Modification</a:t>
            </a:r>
            <a:r>
              <a:rPr lang="en-GB" sz="1800" dirty="0">
                <a:solidFill>
                  <a:srgbClr val="FFFFFF"/>
                </a:solidFill>
                <a:latin typeface="Candara" pitchFamily="34" charset="0"/>
              </a:rPr>
              <a:t>.</a:t>
            </a:r>
            <a:endParaRPr lang="en-CA" sz="1800" dirty="0">
              <a:solidFill>
                <a:srgbClr val="FFFFFF"/>
              </a:solidFill>
              <a:latin typeface="Candara" pitchFamily="34" charset="0"/>
            </a:endParaRPr>
          </a:p>
        </p:txBody>
      </p:sp>
      <p:pic>
        <p:nvPicPr>
          <p:cNvPr id="87044" name="Picture 4" descr="VR-0110"/>
          <p:cNvPicPr>
            <a:picLocks noChangeAspect="1" noChangeArrowheads="1"/>
          </p:cNvPicPr>
          <p:nvPr/>
        </p:nvPicPr>
        <p:blipFill>
          <a:blip r:embed="rId2" cstate="print">
            <a:lum bright="12000"/>
          </a:blip>
          <a:srcRect/>
          <a:stretch>
            <a:fillRect/>
          </a:stretch>
        </p:blipFill>
        <p:spPr bwMode="auto">
          <a:xfrm>
            <a:off x="6083300" y="3567113"/>
            <a:ext cx="2592388" cy="1733550"/>
          </a:xfrm>
          <a:prstGeom prst="rect">
            <a:avLst/>
          </a:prstGeom>
          <a:noFill/>
          <a:ln w="9525">
            <a:solidFill>
              <a:schemeClr val="bg2"/>
            </a:solidFill>
            <a:miter lim="800000"/>
            <a:headEnd/>
            <a:tailEnd/>
          </a:ln>
        </p:spPr>
      </p:pic>
      <p:pic>
        <p:nvPicPr>
          <p:cNvPr id="87045" name="Picture 78" descr="Slide 49"/>
          <p:cNvPicPr>
            <a:picLocks noChangeAspect="1" noChangeArrowheads="1"/>
          </p:cNvPicPr>
          <p:nvPr/>
        </p:nvPicPr>
        <p:blipFill>
          <a:blip r:embed="rId3" cstate="print">
            <a:lum bright="6000"/>
          </a:blip>
          <a:srcRect/>
          <a:stretch>
            <a:fillRect/>
          </a:stretch>
        </p:blipFill>
        <p:spPr bwMode="auto">
          <a:xfrm>
            <a:off x="684213" y="3568700"/>
            <a:ext cx="2592387" cy="1731963"/>
          </a:xfrm>
          <a:prstGeom prst="rect">
            <a:avLst/>
          </a:prstGeom>
          <a:noFill/>
          <a:ln w="9525">
            <a:solidFill>
              <a:schemeClr val="bg2"/>
            </a:solidFill>
            <a:miter lim="800000"/>
            <a:headEnd/>
            <a:tailEnd/>
          </a:ln>
        </p:spPr>
      </p:pic>
      <p:pic>
        <p:nvPicPr>
          <p:cNvPr id="87046" name="Picture 79" descr="027"/>
          <p:cNvPicPr>
            <a:picLocks noChangeAspect="1" noChangeArrowheads="1"/>
          </p:cNvPicPr>
          <p:nvPr/>
        </p:nvPicPr>
        <p:blipFill>
          <a:blip r:embed="rId4" cstate="print"/>
          <a:srcRect/>
          <a:stretch>
            <a:fillRect/>
          </a:stretch>
        </p:blipFill>
        <p:spPr bwMode="auto">
          <a:xfrm>
            <a:off x="3392488" y="3576638"/>
            <a:ext cx="2590800" cy="1724025"/>
          </a:xfrm>
          <a:prstGeom prst="rect">
            <a:avLst/>
          </a:prstGeom>
          <a:noFill/>
          <a:ln w="9525">
            <a:solidFill>
              <a:schemeClr val="bg2"/>
            </a:solidFill>
            <a:miter lim="800000"/>
            <a:headEnd/>
            <a:tailEnd/>
          </a:ln>
        </p:spPr>
      </p:pic>
      <p:sp>
        <p:nvSpPr>
          <p:cNvPr id="87047" name="Text Box 80"/>
          <p:cNvSpPr txBox="1">
            <a:spLocks noChangeArrowheads="1"/>
          </p:cNvSpPr>
          <p:nvPr/>
        </p:nvSpPr>
        <p:spPr bwMode="auto">
          <a:xfrm>
            <a:off x="684213" y="5310188"/>
            <a:ext cx="2519362" cy="366712"/>
          </a:xfrm>
          <a:prstGeom prst="rect">
            <a:avLst/>
          </a:prstGeom>
          <a:noFill/>
          <a:ln w="9525">
            <a:noFill/>
            <a:miter lim="800000"/>
            <a:headEnd/>
            <a:tailEnd/>
          </a:ln>
        </p:spPr>
        <p:txBody>
          <a:bodyPr>
            <a:spAutoFit/>
          </a:bodyPr>
          <a:lstStyle/>
          <a:p>
            <a:pPr algn="ctr">
              <a:spcBef>
                <a:spcPct val="50000"/>
              </a:spcBef>
            </a:pPr>
            <a:r>
              <a:rPr lang="en-CA" sz="1800" b="1">
                <a:solidFill>
                  <a:srgbClr val="FFC000"/>
                </a:solidFill>
                <a:latin typeface="Arial" charset="0"/>
              </a:rPr>
              <a:t>Retention</a:t>
            </a:r>
          </a:p>
        </p:txBody>
      </p:sp>
      <p:sp>
        <p:nvSpPr>
          <p:cNvPr id="87048" name="Text Box 81"/>
          <p:cNvSpPr txBox="1">
            <a:spLocks noChangeArrowheads="1"/>
          </p:cNvSpPr>
          <p:nvPr/>
        </p:nvSpPr>
        <p:spPr bwMode="auto">
          <a:xfrm>
            <a:off x="3435350" y="5310188"/>
            <a:ext cx="2519363" cy="366712"/>
          </a:xfrm>
          <a:prstGeom prst="rect">
            <a:avLst/>
          </a:prstGeom>
          <a:noFill/>
          <a:ln w="9525">
            <a:noFill/>
            <a:miter lim="800000"/>
            <a:headEnd/>
            <a:tailEnd/>
          </a:ln>
        </p:spPr>
        <p:txBody>
          <a:bodyPr>
            <a:spAutoFit/>
          </a:bodyPr>
          <a:lstStyle/>
          <a:p>
            <a:pPr algn="ctr">
              <a:spcBef>
                <a:spcPct val="50000"/>
              </a:spcBef>
            </a:pPr>
            <a:r>
              <a:rPr lang="en-CA" sz="1800" b="1">
                <a:solidFill>
                  <a:srgbClr val="FFC000"/>
                </a:solidFill>
                <a:latin typeface="Arial" charset="0"/>
              </a:rPr>
              <a:t>Partial Retention</a:t>
            </a:r>
          </a:p>
        </p:txBody>
      </p:sp>
      <p:sp>
        <p:nvSpPr>
          <p:cNvPr id="87049" name="Text Box 82"/>
          <p:cNvSpPr txBox="1">
            <a:spLocks noChangeArrowheads="1"/>
          </p:cNvSpPr>
          <p:nvPr/>
        </p:nvSpPr>
        <p:spPr bwMode="auto">
          <a:xfrm>
            <a:off x="6156325" y="5314950"/>
            <a:ext cx="2519363" cy="366713"/>
          </a:xfrm>
          <a:prstGeom prst="rect">
            <a:avLst/>
          </a:prstGeom>
          <a:noFill/>
          <a:ln w="9525">
            <a:noFill/>
            <a:miter lim="800000"/>
            <a:headEnd/>
            <a:tailEnd/>
          </a:ln>
        </p:spPr>
        <p:txBody>
          <a:bodyPr>
            <a:spAutoFit/>
          </a:bodyPr>
          <a:lstStyle/>
          <a:p>
            <a:pPr algn="ctr">
              <a:spcBef>
                <a:spcPct val="50000"/>
              </a:spcBef>
            </a:pPr>
            <a:r>
              <a:rPr lang="en-CA" sz="1800" b="1">
                <a:solidFill>
                  <a:srgbClr val="FFC000"/>
                </a:solidFill>
                <a:latin typeface="Arial" charset="0"/>
              </a:rPr>
              <a:t>Modification</a:t>
            </a:r>
          </a:p>
        </p:txBody>
      </p:sp>
      <p:pic>
        <p:nvPicPr>
          <p:cNvPr id="87050"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0" y="333375"/>
            <a:ext cx="9144000" cy="646113"/>
          </a:xfrm>
          <a:prstGeom prst="rect">
            <a:avLst/>
          </a:prstGeom>
          <a:noFill/>
          <a:ln w="9525">
            <a:noFill/>
            <a:miter lim="800000"/>
            <a:headEnd/>
            <a:tailEnd/>
          </a:ln>
          <a:effectLst/>
        </p:spPr>
        <p:txBody>
          <a:bodyPr>
            <a:spAutoFit/>
          </a:bodyPr>
          <a:lstStyle/>
          <a:p>
            <a:pPr algn="ctr">
              <a:spcBef>
                <a:spcPct val="50000"/>
              </a:spcBef>
              <a:defRPr/>
            </a:pPr>
            <a:r>
              <a:rPr lang="en-GB" sz="36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88067" name="Text Box 80"/>
          <p:cNvSpPr txBox="1">
            <a:spLocks noChangeArrowheads="1"/>
          </p:cNvSpPr>
          <p:nvPr/>
        </p:nvSpPr>
        <p:spPr bwMode="auto">
          <a:xfrm>
            <a:off x="827088" y="1268413"/>
            <a:ext cx="2519362" cy="523875"/>
          </a:xfrm>
          <a:prstGeom prst="rect">
            <a:avLst/>
          </a:prstGeom>
          <a:noFill/>
          <a:ln w="9525">
            <a:noFill/>
            <a:miter lim="800000"/>
            <a:headEnd/>
            <a:tailEnd/>
          </a:ln>
        </p:spPr>
        <p:txBody>
          <a:bodyPr>
            <a:spAutoFit/>
          </a:bodyPr>
          <a:lstStyle/>
          <a:p>
            <a:pPr algn="ctr">
              <a:spcBef>
                <a:spcPct val="50000"/>
              </a:spcBef>
            </a:pPr>
            <a:r>
              <a:rPr lang="en-CA" sz="2800" b="1">
                <a:solidFill>
                  <a:srgbClr val="FFC000"/>
                </a:solidFill>
                <a:latin typeface="Arial" charset="0"/>
              </a:rPr>
              <a:t>Preservation:   </a:t>
            </a:r>
          </a:p>
        </p:txBody>
      </p:sp>
      <p:sp>
        <p:nvSpPr>
          <p:cNvPr id="88068" name="Text Box 133"/>
          <p:cNvSpPr txBox="1">
            <a:spLocks noChangeArrowheads="1"/>
          </p:cNvSpPr>
          <p:nvPr/>
        </p:nvSpPr>
        <p:spPr bwMode="auto">
          <a:xfrm>
            <a:off x="971550" y="2060575"/>
            <a:ext cx="4103688" cy="1616075"/>
          </a:xfrm>
          <a:prstGeom prst="rect">
            <a:avLst/>
          </a:prstGeom>
          <a:noFill/>
          <a:ln w="9525">
            <a:noFill/>
            <a:miter lim="800000"/>
            <a:headEnd/>
            <a:tailEnd/>
          </a:ln>
        </p:spPr>
        <p:txBody>
          <a:bodyPr>
            <a:spAutoFit/>
          </a:bodyPr>
          <a:lstStyle/>
          <a:p>
            <a:pPr marL="371475" indent="-371475">
              <a:spcBef>
                <a:spcPct val="50000"/>
              </a:spcBef>
            </a:pPr>
            <a:endParaRPr lang="en-CA">
              <a:solidFill>
                <a:srgbClr val="FFFFFF"/>
              </a:solidFill>
              <a:latin typeface="Arial" charset="0"/>
            </a:endParaRPr>
          </a:p>
          <a:p>
            <a:pPr marL="371475" indent="-371475">
              <a:spcBef>
                <a:spcPct val="50000"/>
              </a:spcBef>
              <a:buFontTx/>
              <a:buAutoNum type="romanLcParenBoth"/>
            </a:pPr>
            <a:r>
              <a:rPr lang="en-CA">
                <a:solidFill>
                  <a:srgbClr val="FFFFFF"/>
                </a:solidFill>
                <a:latin typeface="Candara" pitchFamily="34" charset="0"/>
              </a:rPr>
              <a:t>very small in scale, and </a:t>
            </a:r>
          </a:p>
          <a:p>
            <a:pPr marL="371475" indent="-371475">
              <a:spcBef>
                <a:spcPct val="50000"/>
              </a:spcBef>
              <a:buFontTx/>
              <a:buAutoNum type="romanLcParenBoth"/>
            </a:pPr>
            <a:r>
              <a:rPr lang="en-CA">
                <a:solidFill>
                  <a:srgbClr val="FFFFFF"/>
                </a:solidFill>
                <a:latin typeface="Candara" pitchFamily="34" charset="0"/>
              </a:rPr>
              <a:t>not easily distinguishable from the pre-harvest landscape.</a:t>
            </a:r>
          </a:p>
        </p:txBody>
      </p:sp>
      <p:sp>
        <p:nvSpPr>
          <p:cNvPr id="88069" name="Text Box 134"/>
          <p:cNvSpPr txBox="1">
            <a:spLocks noChangeArrowheads="1"/>
          </p:cNvSpPr>
          <p:nvPr/>
        </p:nvSpPr>
        <p:spPr bwMode="auto">
          <a:xfrm>
            <a:off x="971550" y="1773238"/>
            <a:ext cx="4321175" cy="7016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88070" name="Picture 135" descr="Slide 26"/>
          <p:cNvPicPr>
            <a:picLocks noChangeAspect="1" noChangeArrowheads="1"/>
          </p:cNvPicPr>
          <p:nvPr/>
        </p:nvPicPr>
        <p:blipFill>
          <a:blip r:embed="rId2" cstate="print">
            <a:lum bright="6000"/>
          </a:blip>
          <a:srcRect/>
          <a:stretch>
            <a:fillRect/>
          </a:stretch>
        </p:blipFill>
        <p:spPr bwMode="auto">
          <a:xfrm>
            <a:off x="5256213" y="1557338"/>
            <a:ext cx="3203575" cy="2159000"/>
          </a:xfrm>
          <a:prstGeom prst="rect">
            <a:avLst/>
          </a:prstGeom>
          <a:noFill/>
          <a:ln w="9525">
            <a:solidFill>
              <a:srgbClr val="F1E719"/>
            </a:solidFill>
            <a:miter lim="800000"/>
            <a:headEnd/>
            <a:tailEnd/>
          </a:ln>
        </p:spPr>
      </p:pic>
      <p:pic>
        <p:nvPicPr>
          <p:cNvPr id="88071"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
        <p:nvSpPr>
          <p:cNvPr id="88072" name="TextBox 8"/>
          <p:cNvSpPr txBox="1">
            <a:spLocks noChangeArrowheads="1"/>
          </p:cNvSpPr>
          <p:nvPr/>
        </p:nvSpPr>
        <p:spPr bwMode="auto">
          <a:xfrm>
            <a:off x="971550" y="5013325"/>
            <a:ext cx="4895850" cy="461963"/>
          </a:xfrm>
          <a:prstGeom prst="rect">
            <a:avLst/>
          </a:prstGeom>
          <a:noFill/>
          <a:ln w="9525">
            <a:noFill/>
            <a:miter lim="800000"/>
            <a:headEnd/>
            <a:tailEnd/>
          </a:ln>
        </p:spPr>
        <p:txBody>
          <a:bodyPr>
            <a:spAutoFit/>
          </a:bodyPr>
          <a:lstStyle/>
          <a:p>
            <a:r>
              <a:rPr lang="en-CA">
                <a:solidFill>
                  <a:srgbClr val="FFFF66"/>
                </a:solidFill>
                <a:latin typeface="Candara" pitchFamily="34" charset="0"/>
              </a:rPr>
              <a:t>Predicted by </a:t>
            </a:r>
            <a:r>
              <a:rPr lang="en-CA" sz="2400">
                <a:solidFill>
                  <a:schemeClr val="bg1"/>
                </a:solidFill>
                <a:latin typeface="Candara" pitchFamily="34" charset="0"/>
              </a:rPr>
              <a:t>0</a:t>
            </a:r>
            <a:r>
              <a:rPr lang="en-CA">
                <a:solidFill>
                  <a:schemeClr val="bg1"/>
                </a:solidFill>
                <a:latin typeface="Candara" pitchFamily="34" charset="0"/>
              </a:rPr>
              <a:t>%</a:t>
            </a:r>
            <a:r>
              <a:rPr lang="en-CA">
                <a:solidFill>
                  <a:srgbClr val="FFFF66"/>
                </a:solidFill>
                <a:latin typeface="Candara" pitchFamily="34" charset="0"/>
              </a:rPr>
              <a:t> alteration of landform.</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Text Box 2"/>
          <p:cNvSpPr txBox="1">
            <a:spLocks noChangeArrowheads="1"/>
          </p:cNvSpPr>
          <p:nvPr/>
        </p:nvSpPr>
        <p:spPr bwMode="auto">
          <a:xfrm>
            <a:off x="0" y="333375"/>
            <a:ext cx="9144000" cy="646113"/>
          </a:xfrm>
          <a:prstGeom prst="rect">
            <a:avLst/>
          </a:prstGeom>
          <a:noFill/>
          <a:ln w="9525">
            <a:noFill/>
            <a:miter lim="800000"/>
            <a:headEnd/>
            <a:tailEnd/>
          </a:ln>
          <a:effectLst/>
        </p:spPr>
        <p:txBody>
          <a:bodyPr>
            <a:spAutoFit/>
          </a:bodyPr>
          <a:lstStyle/>
          <a:p>
            <a:pPr algn="ctr">
              <a:spcBef>
                <a:spcPct val="50000"/>
              </a:spcBef>
              <a:defRPr/>
            </a:pPr>
            <a:r>
              <a:rPr lang="en-GB" sz="3600" b="1" dirty="0">
                <a:solidFill>
                  <a:srgbClr val="FFC000"/>
                </a:solidFill>
                <a:effectLst>
                  <a:outerShdw blurRad="38100" dist="38100" dir="2700000" algn="tl">
                    <a:srgbClr val="000000"/>
                  </a:outerShdw>
                </a:effectLst>
                <a:latin typeface="Times New Roman" pitchFamily="18" charset="0"/>
              </a:rPr>
              <a:t>Visual Quality Objectives</a:t>
            </a:r>
          </a:p>
        </p:txBody>
      </p:sp>
      <p:pic>
        <p:nvPicPr>
          <p:cNvPr id="89091" name="Picture 76" descr="Slide 49"/>
          <p:cNvPicPr>
            <a:picLocks noChangeAspect="1" noChangeArrowheads="1"/>
          </p:cNvPicPr>
          <p:nvPr/>
        </p:nvPicPr>
        <p:blipFill>
          <a:blip r:embed="rId2" cstate="print">
            <a:lum bright="6000"/>
          </a:blip>
          <a:srcRect/>
          <a:stretch>
            <a:fillRect/>
          </a:stretch>
        </p:blipFill>
        <p:spPr bwMode="auto">
          <a:xfrm>
            <a:off x="5148263" y="3616325"/>
            <a:ext cx="3067050" cy="2049463"/>
          </a:xfrm>
          <a:prstGeom prst="rect">
            <a:avLst/>
          </a:prstGeom>
          <a:noFill/>
          <a:ln w="9525">
            <a:solidFill>
              <a:srgbClr val="F1E719"/>
            </a:solidFill>
            <a:miter lim="800000"/>
            <a:headEnd/>
            <a:tailEnd/>
          </a:ln>
        </p:spPr>
      </p:pic>
      <p:sp>
        <p:nvSpPr>
          <p:cNvPr id="89092" name="Text Box 77"/>
          <p:cNvSpPr txBox="1">
            <a:spLocks noChangeArrowheads="1"/>
          </p:cNvSpPr>
          <p:nvPr/>
        </p:nvSpPr>
        <p:spPr bwMode="auto">
          <a:xfrm>
            <a:off x="611188" y="1268413"/>
            <a:ext cx="2519362" cy="523875"/>
          </a:xfrm>
          <a:prstGeom prst="rect">
            <a:avLst/>
          </a:prstGeom>
          <a:noFill/>
          <a:ln w="9525">
            <a:noFill/>
            <a:miter lim="800000"/>
            <a:headEnd/>
            <a:tailEnd/>
          </a:ln>
        </p:spPr>
        <p:txBody>
          <a:bodyPr>
            <a:spAutoFit/>
          </a:bodyPr>
          <a:lstStyle/>
          <a:p>
            <a:pPr algn="ctr">
              <a:spcBef>
                <a:spcPct val="50000"/>
              </a:spcBef>
            </a:pPr>
            <a:r>
              <a:rPr lang="en-CA" sz="2800" b="1">
                <a:solidFill>
                  <a:srgbClr val="FFC000"/>
                </a:solidFill>
                <a:latin typeface="Candara" pitchFamily="34" charset="0"/>
              </a:rPr>
              <a:t>Retention:</a:t>
            </a:r>
          </a:p>
        </p:txBody>
      </p:sp>
      <p:sp>
        <p:nvSpPr>
          <p:cNvPr id="89093" name="Text Box 79"/>
          <p:cNvSpPr txBox="1">
            <a:spLocks noChangeArrowheads="1"/>
          </p:cNvSpPr>
          <p:nvPr/>
        </p:nvSpPr>
        <p:spPr bwMode="auto">
          <a:xfrm>
            <a:off x="1058863" y="1744663"/>
            <a:ext cx="4103687" cy="20732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a:p>
            <a:pPr>
              <a:spcBef>
                <a:spcPct val="50000"/>
              </a:spcBef>
            </a:pPr>
            <a:r>
              <a:rPr lang="en-CA">
                <a:solidFill>
                  <a:srgbClr val="FFFFFF"/>
                </a:solidFill>
                <a:latin typeface="Candara" pitchFamily="34" charset="0"/>
              </a:rPr>
              <a:t>(i) difficult to see, </a:t>
            </a:r>
          </a:p>
          <a:p>
            <a:pPr>
              <a:spcBef>
                <a:spcPct val="50000"/>
              </a:spcBef>
            </a:pPr>
            <a:r>
              <a:rPr lang="en-CA">
                <a:solidFill>
                  <a:srgbClr val="FFFFFF"/>
                </a:solidFill>
                <a:latin typeface="Candara" pitchFamily="34" charset="0"/>
              </a:rPr>
              <a:t>(ii) small in scale, and </a:t>
            </a:r>
          </a:p>
          <a:p>
            <a:pPr>
              <a:spcBef>
                <a:spcPct val="50000"/>
              </a:spcBef>
            </a:pPr>
            <a:r>
              <a:rPr lang="en-CA">
                <a:solidFill>
                  <a:srgbClr val="FFFFFF"/>
                </a:solidFill>
                <a:latin typeface="Candara" pitchFamily="34" charset="0"/>
              </a:rPr>
              <a:t>(iii) natural in appearance.</a:t>
            </a:r>
          </a:p>
        </p:txBody>
      </p:sp>
      <p:pic>
        <p:nvPicPr>
          <p:cNvPr id="89094" name="Picture 80" descr="Slide 63"/>
          <p:cNvPicPr>
            <a:picLocks noChangeAspect="1" noChangeArrowheads="1"/>
          </p:cNvPicPr>
          <p:nvPr/>
        </p:nvPicPr>
        <p:blipFill>
          <a:blip r:embed="rId3" cstate="print"/>
          <a:srcRect/>
          <a:stretch>
            <a:fillRect/>
          </a:stretch>
        </p:blipFill>
        <p:spPr bwMode="auto">
          <a:xfrm>
            <a:off x="5176838" y="1300163"/>
            <a:ext cx="3024187" cy="2032000"/>
          </a:xfrm>
          <a:prstGeom prst="rect">
            <a:avLst/>
          </a:prstGeom>
          <a:noFill/>
          <a:ln w="9525">
            <a:solidFill>
              <a:srgbClr val="F1E719"/>
            </a:solidFill>
            <a:miter lim="800000"/>
            <a:headEnd/>
            <a:tailEnd/>
          </a:ln>
        </p:spPr>
      </p:pic>
      <p:sp>
        <p:nvSpPr>
          <p:cNvPr id="89095" name="Text Box 81"/>
          <p:cNvSpPr txBox="1">
            <a:spLocks noChangeArrowheads="1"/>
          </p:cNvSpPr>
          <p:nvPr/>
        </p:nvSpPr>
        <p:spPr bwMode="auto">
          <a:xfrm>
            <a:off x="7594600" y="3033713"/>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0.3%</a:t>
            </a:r>
          </a:p>
        </p:txBody>
      </p:sp>
      <p:sp>
        <p:nvSpPr>
          <p:cNvPr id="89096" name="Text Box 82"/>
          <p:cNvSpPr txBox="1">
            <a:spLocks noChangeArrowheads="1"/>
          </p:cNvSpPr>
          <p:nvPr/>
        </p:nvSpPr>
        <p:spPr bwMode="auto">
          <a:xfrm>
            <a:off x="7623175" y="5335588"/>
            <a:ext cx="72072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0.9%</a:t>
            </a:r>
          </a:p>
        </p:txBody>
      </p:sp>
      <p:pic>
        <p:nvPicPr>
          <p:cNvPr id="89097"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
        <p:nvSpPr>
          <p:cNvPr id="89098" name="Text Box 170"/>
          <p:cNvSpPr txBox="1">
            <a:spLocks noChangeArrowheads="1"/>
          </p:cNvSpPr>
          <p:nvPr/>
        </p:nvSpPr>
        <p:spPr bwMode="auto">
          <a:xfrm>
            <a:off x="971550" y="5300663"/>
            <a:ext cx="3600450" cy="707886"/>
          </a:xfrm>
          <a:prstGeom prst="rect">
            <a:avLst/>
          </a:prstGeom>
          <a:noFill/>
          <a:ln w="9525">
            <a:noFill/>
            <a:miter lim="800000"/>
            <a:headEnd/>
            <a:tailEnd/>
          </a:ln>
        </p:spPr>
        <p:txBody>
          <a:bodyPr wrap="square">
            <a:spAutoFit/>
          </a:bodyPr>
          <a:lstStyle/>
          <a:p>
            <a:pPr>
              <a:spcBef>
                <a:spcPct val="50000"/>
              </a:spcBef>
            </a:pPr>
            <a:r>
              <a:rPr lang="en-CA" b="1" dirty="0">
                <a:solidFill>
                  <a:srgbClr val="FFFF66"/>
                </a:solidFill>
                <a:latin typeface="Candara" pitchFamily="34" charset="0"/>
              </a:rPr>
              <a:t>Predicted by </a:t>
            </a:r>
            <a:r>
              <a:rPr lang="en-CA" b="1" dirty="0">
                <a:solidFill>
                  <a:schemeClr val="bg1"/>
                </a:solidFill>
                <a:latin typeface="Candara" pitchFamily="34" charset="0"/>
              </a:rPr>
              <a:t>0 - 1.5% </a:t>
            </a:r>
            <a:r>
              <a:rPr lang="en-CA" b="1" dirty="0" smtClean="0">
                <a:solidFill>
                  <a:srgbClr val="FFFF66"/>
                </a:solidFill>
                <a:latin typeface="Candara" pitchFamily="34" charset="0"/>
              </a:rPr>
              <a:t>alteration of  perspective landform</a:t>
            </a:r>
            <a:endParaRPr lang="en-CA" b="1" dirty="0">
              <a:solidFill>
                <a:srgbClr val="FFFF66"/>
              </a:solidFill>
              <a:latin typeface="Candara" pitchFamily="34" charset="0"/>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0115" name="Text Box 77"/>
          <p:cNvSpPr txBox="1">
            <a:spLocks noChangeArrowheads="1"/>
          </p:cNvSpPr>
          <p:nvPr/>
        </p:nvSpPr>
        <p:spPr bwMode="auto">
          <a:xfrm>
            <a:off x="1116013" y="1268413"/>
            <a:ext cx="4248150" cy="457200"/>
          </a:xfrm>
          <a:prstGeom prst="rect">
            <a:avLst/>
          </a:prstGeom>
          <a:noFill/>
          <a:ln w="9525">
            <a:noFill/>
            <a:miter lim="800000"/>
            <a:headEnd/>
            <a:tailEnd/>
          </a:ln>
        </p:spPr>
        <p:txBody>
          <a:bodyPr>
            <a:spAutoFit/>
          </a:bodyPr>
          <a:lstStyle/>
          <a:p>
            <a:pPr>
              <a:spcBef>
                <a:spcPct val="50000"/>
              </a:spcBef>
            </a:pPr>
            <a:r>
              <a:rPr lang="en-CA" sz="2400" b="1">
                <a:solidFill>
                  <a:srgbClr val="FFC000"/>
                </a:solidFill>
                <a:latin typeface="Candara" pitchFamily="34" charset="0"/>
              </a:rPr>
              <a:t>Partial Retention:</a:t>
            </a:r>
          </a:p>
        </p:txBody>
      </p:sp>
      <p:sp>
        <p:nvSpPr>
          <p:cNvPr id="90116" name="Text Box 79"/>
          <p:cNvSpPr txBox="1">
            <a:spLocks noChangeArrowheads="1"/>
          </p:cNvSpPr>
          <p:nvPr/>
        </p:nvSpPr>
        <p:spPr bwMode="auto">
          <a:xfrm>
            <a:off x="1116013" y="1916113"/>
            <a:ext cx="4032250" cy="2530475"/>
          </a:xfrm>
          <a:prstGeom prst="rect">
            <a:avLst/>
          </a:prstGeom>
          <a:noFill/>
          <a:ln w="9525">
            <a:noFill/>
            <a:miter lim="800000"/>
            <a:headEnd/>
            <a:tailEnd/>
          </a:ln>
        </p:spPr>
        <p:txBody>
          <a:bodyPr>
            <a:spAutoFit/>
          </a:bodyPr>
          <a:lstStyle/>
          <a:p>
            <a:pPr>
              <a:spcBef>
                <a:spcPct val="50000"/>
              </a:spcBef>
            </a:pPr>
            <a:r>
              <a:rPr lang="en-CA" dirty="0">
                <a:solidFill>
                  <a:srgbClr val="FFFFFF"/>
                </a:solidFill>
                <a:latin typeface="Candara" pitchFamily="34" charset="0"/>
              </a:rPr>
              <a:t>Alteration, when assessed from a significant public viewpoint, is </a:t>
            </a:r>
          </a:p>
          <a:p>
            <a:pPr>
              <a:spcBef>
                <a:spcPct val="50000"/>
              </a:spcBef>
            </a:pPr>
            <a:r>
              <a:rPr lang="en-CA" dirty="0">
                <a:solidFill>
                  <a:srgbClr val="FFFFFF"/>
                </a:solidFill>
                <a:latin typeface="Candara" pitchFamily="34" charset="0"/>
              </a:rPr>
              <a:t>(</a:t>
            </a:r>
            <a:r>
              <a:rPr lang="en-CA" dirty="0" err="1">
                <a:solidFill>
                  <a:srgbClr val="FFFFFF"/>
                </a:solidFill>
                <a:latin typeface="Candara" pitchFamily="34" charset="0"/>
              </a:rPr>
              <a:t>i</a:t>
            </a:r>
            <a:r>
              <a:rPr lang="en-CA" dirty="0">
                <a:solidFill>
                  <a:srgbClr val="FFFFFF"/>
                </a:solidFill>
                <a:latin typeface="Candara" pitchFamily="34" charset="0"/>
              </a:rPr>
              <a:t>) easy to see, </a:t>
            </a:r>
          </a:p>
          <a:p>
            <a:pPr>
              <a:spcBef>
                <a:spcPct val="50000"/>
              </a:spcBef>
            </a:pPr>
            <a:r>
              <a:rPr lang="en-CA" dirty="0">
                <a:solidFill>
                  <a:srgbClr val="FFFFFF"/>
                </a:solidFill>
                <a:latin typeface="Candara" pitchFamily="34" charset="0"/>
              </a:rPr>
              <a:t>(ii) small to medium in scale, and </a:t>
            </a:r>
          </a:p>
          <a:p>
            <a:pPr>
              <a:spcBef>
                <a:spcPct val="50000"/>
              </a:spcBef>
            </a:pPr>
            <a:r>
              <a:rPr lang="en-CA" dirty="0">
                <a:solidFill>
                  <a:srgbClr val="FFFFFF"/>
                </a:solidFill>
                <a:latin typeface="Candara" pitchFamily="34" charset="0"/>
              </a:rPr>
              <a:t>(iii) natural and </a:t>
            </a:r>
            <a:r>
              <a:rPr lang="en-CA" u="sng" dirty="0">
                <a:solidFill>
                  <a:srgbClr val="FFFFFF"/>
                </a:solidFill>
                <a:latin typeface="Candara" pitchFamily="34" charset="0"/>
              </a:rPr>
              <a:t>not</a:t>
            </a:r>
            <a:r>
              <a:rPr lang="en-CA" dirty="0">
                <a:solidFill>
                  <a:srgbClr val="FFFFFF"/>
                </a:solidFill>
                <a:latin typeface="Candara" pitchFamily="34" charset="0"/>
              </a:rPr>
              <a:t> rectilinear or     </a:t>
            </a:r>
          </a:p>
          <a:p>
            <a:pPr>
              <a:spcBef>
                <a:spcPct val="50000"/>
              </a:spcBef>
            </a:pPr>
            <a:r>
              <a:rPr lang="en-CA" dirty="0">
                <a:solidFill>
                  <a:srgbClr val="FFFFFF"/>
                </a:solidFill>
                <a:latin typeface="Candara" pitchFamily="34" charset="0"/>
              </a:rPr>
              <a:t>     geometric in shape.</a:t>
            </a:r>
          </a:p>
        </p:txBody>
      </p:sp>
      <p:pic>
        <p:nvPicPr>
          <p:cNvPr id="90117" name="Picture 80" descr="027"/>
          <p:cNvPicPr>
            <a:picLocks noChangeAspect="1" noChangeArrowheads="1"/>
          </p:cNvPicPr>
          <p:nvPr/>
        </p:nvPicPr>
        <p:blipFill>
          <a:blip r:embed="rId3" cstate="print"/>
          <a:srcRect/>
          <a:stretch>
            <a:fillRect/>
          </a:stretch>
        </p:blipFill>
        <p:spPr bwMode="auto">
          <a:xfrm>
            <a:off x="5162550" y="3633788"/>
            <a:ext cx="3024188" cy="2012950"/>
          </a:xfrm>
          <a:prstGeom prst="rect">
            <a:avLst/>
          </a:prstGeom>
          <a:noFill/>
          <a:ln w="9525">
            <a:solidFill>
              <a:srgbClr val="F1E719"/>
            </a:solidFill>
            <a:miter lim="800000"/>
            <a:headEnd/>
            <a:tailEnd/>
          </a:ln>
        </p:spPr>
      </p:pic>
      <p:pic>
        <p:nvPicPr>
          <p:cNvPr id="90118" name="Picture 81" descr="Slide 17"/>
          <p:cNvPicPr>
            <a:picLocks noChangeAspect="1" noChangeArrowheads="1"/>
          </p:cNvPicPr>
          <p:nvPr/>
        </p:nvPicPr>
        <p:blipFill>
          <a:blip r:embed="rId4" cstate="print">
            <a:lum bright="6000"/>
          </a:blip>
          <a:srcRect/>
          <a:stretch>
            <a:fillRect/>
          </a:stretch>
        </p:blipFill>
        <p:spPr bwMode="auto">
          <a:xfrm>
            <a:off x="5148263" y="1268413"/>
            <a:ext cx="3035300" cy="2068512"/>
          </a:xfrm>
          <a:prstGeom prst="rect">
            <a:avLst/>
          </a:prstGeom>
          <a:noFill/>
          <a:ln w="9525">
            <a:solidFill>
              <a:srgbClr val="F1E719"/>
            </a:solidFill>
            <a:miter lim="800000"/>
            <a:headEnd/>
            <a:tailEnd/>
          </a:ln>
        </p:spPr>
      </p:pic>
      <p:sp>
        <p:nvSpPr>
          <p:cNvPr id="90119" name="Text Box 82"/>
          <p:cNvSpPr txBox="1">
            <a:spLocks noChangeArrowheads="1"/>
          </p:cNvSpPr>
          <p:nvPr/>
        </p:nvSpPr>
        <p:spPr bwMode="auto">
          <a:xfrm>
            <a:off x="7566025" y="3038475"/>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3.1%</a:t>
            </a:r>
          </a:p>
        </p:txBody>
      </p:sp>
      <p:sp>
        <p:nvSpPr>
          <p:cNvPr id="90120" name="Text Box 83"/>
          <p:cNvSpPr txBox="1">
            <a:spLocks noChangeArrowheads="1"/>
          </p:cNvSpPr>
          <p:nvPr/>
        </p:nvSpPr>
        <p:spPr bwMode="auto">
          <a:xfrm>
            <a:off x="7566025" y="5338763"/>
            <a:ext cx="692150"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5.3%</a:t>
            </a:r>
          </a:p>
        </p:txBody>
      </p:sp>
      <p:pic>
        <p:nvPicPr>
          <p:cNvPr id="90121"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
        <p:nvSpPr>
          <p:cNvPr id="90122" name="Text Box 158"/>
          <p:cNvSpPr txBox="1">
            <a:spLocks noChangeArrowheads="1"/>
          </p:cNvSpPr>
          <p:nvPr/>
        </p:nvSpPr>
        <p:spPr bwMode="auto">
          <a:xfrm>
            <a:off x="900113" y="5445125"/>
            <a:ext cx="3886200" cy="862013"/>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1.6 - 7.0% </a:t>
            </a:r>
            <a:r>
              <a:rPr lang="en-CA" b="1">
                <a:solidFill>
                  <a:srgbClr val="FFFF66"/>
                </a:solidFill>
                <a:latin typeface="Candara" pitchFamily="34" charset="0"/>
              </a:rPr>
              <a:t>alteration</a:t>
            </a:r>
          </a:p>
          <a:p>
            <a:pPr>
              <a:spcBef>
                <a:spcPct val="50000"/>
              </a:spcBef>
            </a:pPr>
            <a:r>
              <a:rPr lang="en-CA" b="1">
                <a:solidFill>
                  <a:srgbClr val="FFFF66"/>
                </a:solidFill>
                <a:latin typeface="Candara" pitchFamily="34" charset="0"/>
              </a:rPr>
              <a:t>of landform in perspective.</a:t>
            </a: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1139" name="Text Box 76"/>
          <p:cNvSpPr txBox="1">
            <a:spLocks noChangeArrowheads="1"/>
          </p:cNvSpPr>
          <p:nvPr/>
        </p:nvSpPr>
        <p:spPr bwMode="auto">
          <a:xfrm>
            <a:off x="1116013" y="1268413"/>
            <a:ext cx="4248150" cy="457200"/>
          </a:xfrm>
          <a:prstGeom prst="rect">
            <a:avLst/>
          </a:prstGeom>
          <a:noFill/>
          <a:ln w="9525">
            <a:noFill/>
            <a:miter lim="800000"/>
            <a:headEnd/>
            <a:tailEnd/>
          </a:ln>
        </p:spPr>
        <p:txBody>
          <a:bodyPr>
            <a:spAutoFit/>
          </a:bodyPr>
          <a:lstStyle/>
          <a:p>
            <a:pPr>
              <a:spcBef>
                <a:spcPct val="50000"/>
              </a:spcBef>
            </a:pPr>
            <a:r>
              <a:rPr lang="en-CA" sz="2400" b="1">
                <a:solidFill>
                  <a:srgbClr val="FFC000"/>
                </a:solidFill>
                <a:latin typeface="Candara" pitchFamily="34" charset="0"/>
              </a:rPr>
              <a:t>Modification:</a:t>
            </a:r>
          </a:p>
        </p:txBody>
      </p:sp>
      <p:sp>
        <p:nvSpPr>
          <p:cNvPr id="91140" name="Text Box 80"/>
          <p:cNvSpPr txBox="1">
            <a:spLocks noChangeArrowheads="1"/>
          </p:cNvSpPr>
          <p:nvPr/>
        </p:nvSpPr>
        <p:spPr bwMode="auto">
          <a:xfrm>
            <a:off x="1085850" y="2708275"/>
            <a:ext cx="3557588" cy="2073275"/>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a:solidFill>
                  <a:srgbClr val="FFFFFF"/>
                </a:solidFill>
                <a:latin typeface="Candara" pitchFamily="34" charset="0"/>
              </a:rPr>
              <a:t>is very easy to see, and </a:t>
            </a:r>
          </a:p>
          <a:p>
            <a:pPr marL="371475" indent="-371475">
              <a:spcBef>
                <a:spcPct val="50000"/>
              </a:spcBef>
              <a:buFontTx/>
              <a:buAutoNum type="romanLcParenBoth"/>
            </a:pPr>
            <a:r>
              <a:rPr lang="en-CA">
                <a:solidFill>
                  <a:srgbClr val="FFFFFF"/>
                </a:solidFill>
                <a:latin typeface="Candara" pitchFamily="34" charset="0"/>
              </a:rPr>
              <a:t>is (A) large in scale and    natural in its appearance, or (B) small to medium in scale but with some angular characteristics.</a:t>
            </a:r>
          </a:p>
        </p:txBody>
      </p:sp>
      <p:sp>
        <p:nvSpPr>
          <p:cNvPr id="91141" name="Text Box 81"/>
          <p:cNvSpPr txBox="1">
            <a:spLocks noChangeArrowheads="1"/>
          </p:cNvSpPr>
          <p:nvPr/>
        </p:nvSpPr>
        <p:spPr bwMode="auto">
          <a:xfrm>
            <a:off x="1101725" y="1758950"/>
            <a:ext cx="3455988" cy="10064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91142" name="Picture 82" descr="VR-0110"/>
          <p:cNvPicPr>
            <a:picLocks noChangeAspect="1" noChangeArrowheads="1"/>
          </p:cNvPicPr>
          <p:nvPr/>
        </p:nvPicPr>
        <p:blipFill>
          <a:blip r:embed="rId2" cstate="print">
            <a:lum bright="12000"/>
          </a:blip>
          <a:srcRect/>
          <a:stretch>
            <a:fillRect/>
          </a:stretch>
        </p:blipFill>
        <p:spPr bwMode="auto">
          <a:xfrm>
            <a:off x="5162550" y="1327150"/>
            <a:ext cx="3025775" cy="2024063"/>
          </a:xfrm>
          <a:prstGeom prst="rect">
            <a:avLst/>
          </a:prstGeom>
          <a:noFill/>
          <a:ln w="9525">
            <a:solidFill>
              <a:srgbClr val="F1E719"/>
            </a:solidFill>
            <a:miter lim="800000"/>
            <a:headEnd/>
            <a:tailEnd/>
          </a:ln>
        </p:spPr>
      </p:pic>
      <p:pic>
        <p:nvPicPr>
          <p:cNvPr id="91143" name="Picture 84" descr="Slide 07"/>
          <p:cNvPicPr>
            <a:picLocks noChangeAspect="1" noChangeArrowheads="1"/>
          </p:cNvPicPr>
          <p:nvPr/>
        </p:nvPicPr>
        <p:blipFill>
          <a:blip r:embed="rId3" cstate="print"/>
          <a:srcRect/>
          <a:stretch>
            <a:fillRect/>
          </a:stretch>
        </p:blipFill>
        <p:spPr bwMode="auto">
          <a:xfrm>
            <a:off x="5148263" y="3635375"/>
            <a:ext cx="3024187" cy="1997075"/>
          </a:xfrm>
          <a:prstGeom prst="rect">
            <a:avLst/>
          </a:prstGeom>
          <a:noFill/>
          <a:ln w="9525">
            <a:solidFill>
              <a:srgbClr val="F1E719"/>
            </a:solidFill>
            <a:miter lim="800000"/>
            <a:headEnd/>
            <a:tailEnd/>
          </a:ln>
        </p:spPr>
      </p:pic>
      <p:sp>
        <p:nvSpPr>
          <p:cNvPr id="91144" name="Text Box 85"/>
          <p:cNvSpPr txBox="1">
            <a:spLocks noChangeArrowheads="1"/>
          </p:cNvSpPr>
          <p:nvPr/>
        </p:nvSpPr>
        <p:spPr bwMode="auto">
          <a:xfrm>
            <a:off x="7551738" y="5243513"/>
            <a:ext cx="72072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7.3%</a:t>
            </a:r>
          </a:p>
        </p:txBody>
      </p:sp>
      <p:sp>
        <p:nvSpPr>
          <p:cNvPr id="91145" name="Text Box 86"/>
          <p:cNvSpPr txBox="1">
            <a:spLocks noChangeArrowheads="1"/>
          </p:cNvSpPr>
          <p:nvPr/>
        </p:nvSpPr>
        <p:spPr bwMode="auto">
          <a:xfrm>
            <a:off x="7553325" y="3054350"/>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5.9%</a:t>
            </a:r>
          </a:p>
        </p:txBody>
      </p:sp>
      <p:pic>
        <p:nvPicPr>
          <p:cNvPr id="91146"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
        <p:nvSpPr>
          <p:cNvPr id="91147" name="Text Box 159"/>
          <p:cNvSpPr txBox="1">
            <a:spLocks noChangeArrowheads="1"/>
          </p:cNvSpPr>
          <p:nvPr/>
        </p:nvSpPr>
        <p:spPr bwMode="auto">
          <a:xfrm>
            <a:off x="827088" y="5445125"/>
            <a:ext cx="3886200" cy="400050"/>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7.1 – 18.0% </a:t>
            </a:r>
            <a:r>
              <a:rPr lang="en-CA" b="1">
                <a:solidFill>
                  <a:srgbClr val="FFFF66"/>
                </a:solidFill>
                <a:latin typeface="Candara" pitchFamily="34" charset="0"/>
              </a:rPr>
              <a:t>alteration</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2163" name="Text Box 76"/>
          <p:cNvSpPr txBox="1">
            <a:spLocks noChangeArrowheads="1"/>
          </p:cNvSpPr>
          <p:nvPr/>
        </p:nvSpPr>
        <p:spPr bwMode="auto">
          <a:xfrm>
            <a:off x="1116013" y="1268413"/>
            <a:ext cx="4248150" cy="457200"/>
          </a:xfrm>
          <a:prstGeom prst="rect">
            <a:avLst/>
          </a:prstGeom>
          <a:noFill/>
          <a:ln w="9525">
            <a:noFill/>
            <a:miter lim="800000"/>
            <a:headEnd/>
            <a:tailEnd/>
          </a:ln>
        </p:spPr>
        <p:txBody>
          <a:bodyPr>
            <a:spAutoFit/>
          </a:bodyPr>
          <a:lstStyle/>
          <a:p>
            <a:pPr>
              <a:spcBef>
                <a:spcPct val="50000"/>
              </a:spcBef>
            </a:pPr>
            <a:r>
              <a:rPr lang="en-CA" sz="2400" b="1">
                <a:solidFill>
                  <a:srgbClr val="FFC000"/>
                </a:solidFill>
                <a:latin typeface="Candara" pitchFamily="34" charset="0"/>
              </a:rPr>
              <a:t>Maximum Modification:</a:t>
            </a:r>
          </a:p>
        </p:txBody>
      </p:sp>
      <p:sp>
        <p:nvSpPr>
          <p:cNvPr id="92164" name="Text Box 78"/>
          <p:cNvSpPr txBox="1">
            <a:spLocks noChangeArrowheads="1"/>
          </p:cNvSpPr>
          <p:nvPr/>
        </p:nvSpPr>
        <p:spPr bwMode="auto">
          <a:xfrm>
            <a:off x="1085850" y="2708275"/>
            <a:ext cx="4133850" cy="2073275"/>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a:solidFill>
                  <a:srgbClr val="FFFFFF"/>
                </a:solidFill>
                <a:latin typeface="Candara" pitchFamily="34" charset="0"/>
              </a:rPr>
              <a:t>very easy to see, and (ii) is </a:t>
            </a:r>
          </a:p>
          <a:p>
            <a:pPr marL="371475" indent="-371475">
              <a:spcBef>
                <a:spcPct val="50000"/>
              </a:spcBef>
            </a:pPr>
            <a:r>
              <a:rPr lang="en-CA">
                <a:solidFill>
                  <a:srgbClr val="FFFFFF"/>
                </a:solidFill>
                <a:latin typeface="Candara" pitchFamily="34" charset="0"/>
              </a:rPr>
              <a:t>(A) very large in scale, </a:t>
            </a:r>
          </a:p>
          <a:p>
            <a:pPr marL="371475" indent="-371475">
              <a:spcBef>
                <a:spcPct val="50000"/>
              </a:spcBef>
            </a:pPr>
            <a:r>
              <a:rPr lang="en-CA">
                <a:solidFill>
                  <a:srgbClr val="FFFFFF"/>
                </a:solidFill>
                <a:latin typeface="Candara" pitchFamily="34" charset="0"/>
              </a:rPr>
              <a:t>(B) rectilinear and  geometric in shape, or </a:t>
            </a:r>
          </a:p>
          <a:p>
            <a:pPr marL="371475" indent="-371475">
              <a:spcBef>
                <a:spcPct val="50000"/>
              </a:spcBef>
            </a:pPr>
            <a:r>
              <a:rPr lang="en-CA">
                <a:solidFill>
                  <a:srgbClr val="FFFFFF"/>
                </a:solidFill>
                <a:latin typeface="Candara" pitchFamily="34" charset="0"/>
              </a:rPr>
              <a:t>(C) both. </a:t>
            </a:r>
          </a:p>
        </p:txBody>
      </p:sp>
      <p:sp>
        <p:nvSpPr>
          <p:cNvPr id="92165" name="Text Box 79"/>
          <p:cNvSpPr txBox="1">
            <a:spLocks noChangeArrowheads="1"/>
          </p:cNvSpPr>
          <p:nvPr/>
        </p:nvSpPr>
        <p:spPr bwMode="auto">
          <a:xfrm>
            <a:off x="1101725" y="1758950"/>
            <a:ext cx="3455988" cy="10064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92166" name="Picture 81"/>
          <p:cNvPicPr>
            <a:picLocks noChangeAspect="1" noChangeArrowheads="1"/>
          </p:cNvPicPr>
          <p:nvPr/>
        </p:nvPicPr>
        <p:blipFill>
          <a:blip r:embed="rId3" cstate="print"/>
          <a:srcRect/>
          <a:stretch>
            <a:fillRect/>
          </a:stretch>
        </p:blipFill>
        <p:spPr bwMode="auto">
          <a:xfrm>
            <a:off x="5148263" y="1341438"/>
            <a:ext cx="3024187" cy="2009775"/>
          </a:xfrm>
          <a:prstGeom prst="rect">
            <a:avLst/>
          </a:prstGeom>
          <a:noFill/>
          <a:ln w="9525">
            <a:solidFill>
              <a:srgbClr val="F1E719"/>
            </a:solidFill>
            <a:miter lim="800000"/>
            <a:headEnd/>
            <a:tailEnd/>
          </a:ln>
        </p:spPr>
      </p:pic>
      <p:pic>
        <p:nvPicPr>
          <p:cNvPr id="92167" name="Picture 83" descr="Slide 54"/>
          <p:cNvPicPr>
            <a:picLocks noChangeAspect="1" noChangeArrowheads="1"/>
          </p:cNvPicPr>
          <p:nvPr/>
        </p:nvPicPr>
        <p:blipFill>
          <a:blip r:embed="rId4" cstate="print"/>
          <a:srcRect/>
          <a:stretch>
            <a:fillRect/>
          </a:stretch>
        </p:blipFill>
        <p:spPr bwMode="auto">
          <a:xfrm>
            <a:off x="5148263" y="3644900"/>
            <a:ext cx="3024187" cy="2032000"/>
          </a:xfrm>
          <a:prstGeom prst="rect">
            <a:avLst/>
          </a:prstGeom>
          <a:noFill/>
          <a:ln w="9525">
            <a:solidFill>
              <a:srgbClr val="F1E719"/>
            </a:solidFill>
            <a:miter lim="800000"/>
            <a:headEnd/>
            <a:tailEnd/>
          </a:ln>
        </p:spPr>
      </p:pic>
      <p:sp>
        <p:nvSpPr>
          <p:cNvPr id="92168" name="Text Box 84"/>
          <p:cNvSpPr txBox="1">
            <a:spLocks noChangeArrowheads="1"/>
          </p:cNvSpPr>
          <p:nvPr/>
        </p:nvSpPr>
        <p:spPr bwMode="auto">
          <a:xfrm>
            <a:off x="7451725" y="3644900"/>
            <a:ext cx="735013"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11.8%</a:t>
            </a:r>
          </a:p>
        </p:txBody>
      </p:sp>
      <p:sp>
        <p:nvSpPr>
          <p:cNvPr id="92169" name="Text Box 85"/>
          <p:cNvSpPr txBox="1">
            <a:spLocks noChangeArrowheads="1"/>
          </p:cNvSpPr>
          <p:nvPr/>
        </p:nvSpPr>
        <p:spPr bwMode="auto">
          <a:xfrm>
            <a:off x="7456488" y="3021013"/>
            <a:ext cx="87947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19.0%</a:t>
            </a:r>
          </a:p>
        </p:txBody>
      </p:sp>
      <p:pic>
        <p:nvPicPr>
          <p:cNvPr id="92170"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
        <p:nvSpPr>
          <p:cNvPr id="92171" name="Text Box 159"/>
          <p:cNvSpPr txBox="1">
            <a:spLocks noChangeArrowheads="1"/>
          </p:cNvSpPr>
          <p:nvPr/>
        </p:nvSpPr>
        <p:spPr bwMode="auto">
          <a:xfrm>
            <a:off x="611188" y="5464175"/>
            <a:ext cx="4202112" cy="400050"/>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18.1 –  30.0 % </a:t>
            </a:r>
            <a:r>
              <a:rPr lang="en-CA" b="1">
                <a:solidFill>
                  <a:srgbClr val="FFFF66"/>
                </a:solidFill>
                <a:latin typeface="Candara" pitchFamily="34" charset="0"/>
              </a:rPr>
              <a:t>alteration</a:t>
            </a: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4"/>
          <p:cNvSpPr txBox="1">
            <a:spLocks noChangeArrowheads="1"/>
          </p:cNvSpPr>
          <p:nvPr/>
        </p:nvSpPr>
        <p:spPr bwMode="auto">
          <a:xfrm>
            <a:off x="179388" y="476250"/>
            <a:ext cx="8785225" cy="4524375"/>
          </a:xfrm>
          <a:prstGeom prst="rect">
            <a:avLst/>
          </a:prstGeom>
          <a:noFill/>
          <a:ln w="9525">
            <a:noFill/>
            <a:miter lim="800000"/>
            <a:headEnd/>
            <a:tailEnd/>
          </a:ln>
        </p:spPr>
        <p:txBody>
          <a:bodyPr>
            <a:spAutoFit/>
          </a:bodyPr>
          <a:lstStyle/>
          <a:p>
            <a:pPr>
              <a:spcBef>
                <a:spcPct val="50000"/>
              </a:spcBef>
            </a:pPr>
            <a:r>
              <a:rPr lang="en-US" u="sng" dirty="0">
                <a:solidFill>
                  <a:srgbClr val="FFCC66"/>
                </a:solidFill>
              </a:rPr>
              <a:t>VQO / VQC</a:t>
            </a:r>
            <a:r>
              <a:rPr lang="en-US" dirty="0">
                <a:solidFill>
                  <a:srgbClr val="FFCC66"/>
                </a:solidFill>
              </a:rPr>
              <a:t>		   </a:t>
            </a:r>
            <a:r>
              <a:rPr lang="en-US" u="sng" dirty="0">
                <a:solidFill>
                  <a:srgbClr val="FFCC66"/>
                </a:solidFill>
              </a:rPr>
              <a:t>% Perspective</a:t>
            </a:r>
            <a:r>
              <a:rPr lang="en-US" dirty="0">
                <a:solidFill>
                  <a:srgbClr val="FFCC66"/>
                </a:solidFill>
              </a:rPr>
              <a:t>	</a:t>
            </a:r>
            <a:r>
              <a:rPr lang="en-US" u="sng" dirty="0">
                <a:solidFill>
                  <a:srgbClr val="CCFF99"/>
                </a:solidFill>
              </a:rPr>
              <a:t>% Plan for TSR analyses</a:t>
            </a:r>
          </a:p>
          <a:p>
            <a:pPr>
              <a:spcBef>
                <a:spcPct val="50000"/>
              </a:spcBef>
            </a:pPr>
            <a:endParaRPr lang="en-US" sz="1800" dirty="0">
              <a:solidFill>
                <a:srgbClr val="FFCC66"/>
              </a:solidFill>
            </a:endParaRPr>
          </a:p>
          <a:p>
            <a:pPr>
              <a:spcBef>
                <a:spcPct val="50000"/>
              </a:spcBef>
            </a:pPr>
            <a:r>
              <a:rPr lang="en-US" sz="1800" b="1" dirty="0">
                <a:solidFill>
                  <a:schemeClr val="bg1"/>
                </a:solidFill>
                <a:latin typeface="Candara" pitchFamily="34" charset="0"/>
              </a:rPr>
              <a:t>Preservation</a:t>
            </a:r>
            <a:r>
              <a:rPr lang="en-US" sz="1800" dirty="0">
                <a:solidFill>
                  <a:srgbClr val="FFFF99"/>
                </a:solidFill>
              </a:rPr>
              <a:t>			</a:t>
            </a:r>
            <a:r>
              <a:rPr lang="en-US" sz="1800" dirty="0">
                <a:solidFill>
                  <a:schemeClr val="bg1"/>
                </a:solidFill>
              </a:rPr>
              <a:t>   0			</a:t>
            </a:r>
            <a:r>
              <a:rPr lang="en-US" sz="1800" dirty="0">
                <a:solidFill>
                  <a:srgbClr val="CCFF99"/>
                </a:solidFill>
              </a:rPr>
              <a:t>0 – 1</a:t>
            </a:r>
          </a:p>
          <a:p>
            <a:pPr>
              <a:spcBef>
                <a:spcPct val="50000"/>
              </a:spcBef>
            </a:pPr>
            <a:r>
              <a:rPr lang="en-US" sz="1800" b="1" dirty="0">
                <a:solidFill>
                  <a:schemeClr val="bg1"/>
                </a:solidFill>
                <a:latin typeface="Candara" pitchFamily="34" charset="0"/>
              </a:rPr>
              <a:t>Retention</a:t>
            </a:r>
            <a:r>
              <a:rPr lang="en-US" sz="1800" dirty="0">
                <a:solidFill>
                  <a:srgbClr val="FFFF99"/>
                </a:solidFill>
              </a:rPr>
              <a:t>			 </a:t>
            </a:r>
            <a:r>
              <a:rPr lang="en-US" sz="1800" dirty="0">
                <a:solidFill>
                  <a:schemeClr val="bg1"/>
                </a:solidFill>
              </a:rPr>
              <a:t>0 – 1.5		            </a:t>
            </a:r>
            <a:r>
              <a:rPr lang="en-US" sz="1800" dirty="0">
                <a:solidFill>
                  <a:srgbClr val="CCFF99"/>
                </a:solidFill>
              </a:rPr>
              <a:t>1.1 – 5</a:t>
            </a:r>
          </a:p>
          <a:p>
            <a:pPr>
              <a:spcBef>
                <a:spcPct val="50000"/>
              </a:spcBef>
            </a:pPr>
            <a:r>
              <a:rPr lang="en-US" sz="1800" b="1" dirty="0">
                <a:solidFill>
                  <a:schemeClr val="bg1"/>
                </a:solidFill>
                <a:latin typeface="Candara" pitchFamily="34" charset="0"/>
              </a:rPr>
              <a:t>Partial Retention</a:t>
            </a:r>
            <a:r>
              <a:rPr lang="en-US" sz="1800" dirty="0">
                <a:solidFill>
                  <a:srgbClr val="FFFF99"/>
                </a:solidFill>
              </a:rPr>
              <a:t>		            </a:t>
            </a:r>
            <a:r>
              <a:rPr lang="en-US" sz="1800" dirty="0">
                <a:solidFill>
                  <a:schemeClr val="bg1"/>
                </a:solidFill>
              </a:rPr>
              <a:t>1.6 – 7.0		            </a:t>
            </a:r>
            <a:r>
              <a:rPr lang="en-US" sz="1800" dirty="0">
                <a:solidFill>
                  <a:srgbClr val="CCFF99"/>
                </a:solidFill>
              </a:rPr>
              <a:t>5.1 – 15</a:t>
            </a:r>
          </a:p>
          <a:p>
            <a:pPr>
              <a:spcBef>
                <a:spcPct val="50000"/>
              </a:spcBef>
            </a:pPr>
            <a:r>
              <a:rPr lang="en-US" sz="1800" b="1" dirty="0">
                <a:solidFill>
                  <a:schemeClr val="bg1"/>
                </a:solidFill>
                <a:latin typeface="Candara" pitchFamily="34" charset="0"/>
              </a:rPr>
              <a:t>Modification</a:t>
            </a:r>
            <a:r>
              <a:rPr lang="en-US" sz="1800" dirty="0">
                <a:solidFill>
                  <a:srgbClr val="FFFF99"/>
                </a:solidFill>
              </a:rPr>
              <a:t>		            </a:t>
            </a:r>
            <a:r>
              <a:rPr lang="en-US" sz="1800" dirty="0">
                <a:solidFill>
                  <a:schemeClr val="bg1"/>
                </a:solidFill>
              </a:rPr>
              <a:t>7.1 – 18.0		           </a:t>
            </a:r>
            <a:r>
              <a:rPr lang="en-US" sz="1800" dirty="0">
                <a:solidFill>
                  <a:srgbClr val="CCFF99"/>
                </a:solidFill>
              </a:rPr>
              <a:t>15.1 – 25</a:t>
            </a:r>
          </a:p>
          <a:p>
            <a:pPr>
              <a:spcBef>
                <a:spcPct val="50000"/>
              </a:spcBef>
            </a:pPr>
            <a:r>
              <a:rPr lang="en-US" sz="1800" b="1" dirty="0">
                <a:solidFill>
                  <a:schemeClr val="bg1"/>
                </a:solidFill>
                <a:latin typeface="Candara" pitchFamily="34" charset="0"/>
              </a:rPr>
              <a:t>Maximum Modification</a:t>
            </a:r>
            <a:r>
              <a:rPr lang="en-US" sz="1800" dirty="0">
                <a:solidFill>
                  <a:srgbClr val="FFCC66"/>
                </a:solidFill>
              </a:rPr>
              <a:t>	           </a:t>
            </a:r>
            <a:r>
              <a:rPr lang="en-US" sz="1800" dirty="0">
                <a:solidFill>
                  <a:schemeClr val="bg1"/>
                </a:solidFill>
              </a:rPr>
              <a:t>18.1 – 30.0	           </a:t>
            </a:r>
            <a:r>
              <a:rPr lang="en-US" sz="1800" dirty="0">
                <a:solidFill>
                  <a:srgbClr val="CCFF99"/>
                </a:solidFill>
              </a:rPr>
              <a:t>25.1 – 40</a:t>
            </a:r>
          </a:p>
          <a:p>
            <a:pPr>
              <a:spcBef>
                <a:spcPct val="50000"/>
              </a:spcBef>
            </a:pPr>
            <a:endParaRPr lang="en-US" sz="1800" dirty="0">
              <a:solidFill>
                <a:srgbClr val="FFCC66"/>
              </a:solidFill>
            </a:endParaRPr>
          </a:p>
          <a:p>
            <a:pPr>
              <a:spcBef>
                <a:spcPct val="50000"/>
              </a:spcBef>
            </a:pPr>
            <a:endParaRPr lang="en-US" sz="1800" dirty="0">
              <a:solidFill>
                <a:srgbClr val="FFCC66"/>
              </a:solidFill>
            </a:endParaRPr>
          </a:p>
          <a:p>
            <a:pPr>
              <a:spcBef>
                <a:spcPct val="50000"/>
              </a:spcBef>
            </a:pPr>
            <a:r>
              <a:rPr lang="en-US" sz="1800" dirty="0">
                <a:solidFill>
                  <a:srgbClr val="FFCC66"/>
                </a:solidFill>
              </a:rPr>
              <a:t>note: ranges apply to total “green” area of landscape/landform unit, </a:t>
            </a:r>
          </a:p>
          <a:p>
            <a:pPr>
              <a:spcBef>
                <a:spcPct val="50000"/>
              </a:spcBef>
            </a:pPr>
            <a:r>
              <a:rPr lang="en-US" sz="1800" dirty="0">
                <a:solidFill>
                  <a:srgbClr val="FFCC66"/>
                </a:solidFill>
              </a:rPr>
              <a:t>for clear cutting only.</a:t>
            </a:r>
            <a:endParaRPr lang="en-CA" sz="1800" dirty="0">
              <a:solidFill>
                <a:srgbClr val="FFCC66"/>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822" name="Text Box 78"/>
          <p:cNvSpPr txBox="1">
            <a:spLocks noChangeArrowheads="1"/>
          </p:cNvSpPr>
          <p:nvPr/>
        </p:nvSpPr>
        <p:spPr bwMode="auto">
          <a:xfrm>
            <a:off x="0" y="476250"/>
            <a:ext cx="9144000" cy="523875"/>
          </a:xfrm>
          <a:prstGeom prst="rect">
            <a:avLst/>
          </a:prstGeom>
          <a:noFill/>
          <a:ln w="9525">
            <a:noFill/>
            <a:miter lim="800000"/>
            <a:headEnd/>
            <a:tailEnd/>
          </a:ln>
          <a:effectLst/>
        </p:spPr>
        <p:txBody>
          <a:bodyPr>
            <a:spAutoFit/>
          </a:bodyPr>
          <a:lstStyle/>
          <a:p>
            <a:pPr algn="ctr">
              <a:spcBef>
                <a:spcPct val="50000"/>
              </a:spcBef>
              <a:defRPr/>
            </a:pPr>
            <a:r>
              <a:rPr lang="en-CA" sz="2800" b="1" dirty="0">
                <a:solidFill>
                  <a:srgbClr val="FFC000"/>
                </a:solidFill>
                <a:effectLst>
                  <a:outerShdw blurRad="38100" dist="38100" dir="2700000" algn="tl">
                    <a:srgbClr val="000000">
                      <a:alpha val="43137"/>
                    </a:srgbClr>
                  </a:outerShdw>
                </a:effectLst>
                <a:latin typeface="Times New Roman" pitchFamily="18" charset="0"/>
                <a:cs typeface="+mn-cs"/>
              </a:rPr>
              <a:t>How are VQOs established?</a:t>
            </a:r>
          </a:p>
        </p:txBody>
      </p:sp>
      <p:sp>
        <p:nvSpPr>
          <p:cNvPr id="22532" name="Text Box 79"/>
          <p:cNvSpPr txBox="1">
            <a:spLocks noChangeArrowheads="1"/>
          </p:cNvSpPr>
          <p:nvPr/>
        </p:nvSpPr>
        <p:spPr bwMode="auto">
          <a:xfrm>
            <a:off x="1114425" y="1374775"/>
            <a:ext cx="7345363" cy="4400550"/>
          </a:xfrm>
          <a:prstGeom prst="rect">
            <a:avLst/>
          </a:prstGeom>
          <a:noFill/>
          <a:ln w="9525">
            <a:noFill/>
            <a:miter lim="800000"/>
            <a:headEnd/>
            <a:tailEnd/>
          </a:ln>
        </p:spPr>
        <p:txBody>
          <a:bodyPr>
            <a:spAutoFit/>
          </a:bodyPr>
          <a:lstStyle/>
          <a:p>
            <a:pPr marL="342900" indent="-342900">
              <a:defRPr/>
            </a:pPr>
            <a:r>
              <a:rPr lang="en-US" dirty="0">
                <a:solidFill>
                  <a:srgbClr val="FFFF99"/>
                </a:solidFill>
                <a:latin typeface="Candara" pitchFamily="34" charset="0"/>
                <a:cs typeface="+mn-cs"/>
              </a:rPr>
              <a:t>Under the GAR S. 2 there are 3 tests that have to be met </a:t>
            </a:r>
          </a:p>
          <a:p>
            <a:pPr marL="342900" indent="-342900">
              <a:defRPr/>
            </a:pPr>
            <a:r>
              <a:rPr lang="en-US" dirty="0">
                <a:solidFill>
                  <a:srgbClr val="FFFF99"/>
                </a:solidFill>
                <a:latin typeface="Candara" pitchFamily="34" charset="0"/>
                <a:cs typeface="+mn-cs"/>
              </a:rPr>
              <a:t>prior to the District Manager signing off a government order to </a:t>
            </a:r>
          </a:p>
          <a:p>
            <a:pPr marL="342900" indent="-342900">
              <a:defRPr/>
            </a:pPr>
            <a:r>
              <a:rPr lang="en-US" dirty="0">
                <a:solidFill>
                  <a:srgbClr val="FFFF99"/>
                </a:solidFill>
                <a:latin typeface="Candara" pitchFamily="34" charset="0"/>
                <a:cs typeface="+mn-cs"/>
              </a:rPr>
              <a:t>establish/change/de-establish VQOs.</a:t>
            </a:r>
          </a:p>
          <a:p>
            <a:pPr marL="342900" indent="-342900">
              <a:defRPr/>
            </a:pPr>
            <a:endParaRPr lang="en-CA" dirty="0">
              <a:solidFill>
                <a:srgbClr val="FFFF99"/>
              </a:solidFill>
              <a:latin typeface="Candara" pitchFamily="34" charset="0"/>
              <a:cs typeface="+mn-cs"/>
            </a:endParaRPr>
          </a:p>
          <a:p>
            <a:pPr marL="457200" indent="-457200">
              <a:buClr>
                <a:schemeClr val="bg1"/>
              </a:buClr>
              <a:buFont typeface="+mj-lt"/>
              <a:buAutoNum type="arabicPeriod"/>
              <a:defRPr/>
            </a:pPr>
            <a:r>
              <a:rPr lang="en-CA" dirty="0">
                <a:solidFill>
                  <a:srgbClr val="FFFF99"/>
                </a:solidFill>
                <a:latin typeface="Candara" pitchFamily="34" charset="0"/>
                <a:cs typeface="+mn-cs"/>
              </a:rPr>
              <a:t> the order is </a:t>
            </a:r>
            <a:r>
              <a:rPr lang="en-CA" b="1" dirty="0">
                <a:solidFill>
                  <a:srgbClr val="FFFF99"/>
                </a:solidFill>
                <a:latin typeface="Candara" pitchFamily="34" charset="0"/>
                <a:cs typeface="+mn-cs"/>
              </a:rPr>
              <a:t>consistent</a:t>
            </a:r>
            <a:r>
              <a:rPr lang="en-CA" dirty="0">
                <a:solidFill>
                  <a:srgbClr val="FFFF99"/>
                </a:solidFill>
                <a:latin typeface="Candara" pitchFamily="34" charset="0"/>
                <a:cs typeface="+mn-cs"/>
              </a:rPr>
              <a:t> with (other) established objectives.</a:t>
            </a:r>
          </a:p>
          <a:p>
            <a:pPr marL="342900" indent="-342900">
              <a:buClr>
                <a:schemeClr val="bg1"/>
              </a:buClr>
              <a:buFont typeface="+mj-lt"/>
              <a:buAutoNum type="arabicPeriod"/>
              <a:defRPr/>
            </a:pPr>
            <a:endParaRPr lang="en-CA" sz="1000" dirty="0">
              <a:solidFill>
                <a:srgbClr val="FFFF99"/>
              </a:solidFill>
              <a:latin typeface="Candara" pitchFamily="34" charset="0"/>
              <a:cs typeface="+mn-cs"/>
            </a:endParaRPr>
          </a:p>
          <a:p>
            <a:pPr marL="457200" indent="-457200">
              <a:buClr>
                <a:schemeClr val="bg1"/>
              </a:buClr>
              <a:buFont typeface="+mj-lt"/>
              <a:buAutoNum type="arabicPeriod"/>
              <a:defRPr/>
            </a:pPr>
            <a:r>
              <a:rPr lang="en-US" dirty="0">
                <a:solidFill>
                  <a:srgbClr val="FFFF99"/>
                </a:solidFill>
                <a:latin typeface="Candara" pitchFamily="34" charset="0"/>
                <a:cs typeface="+mn-cs"/>
              </a:rPr>
              <a:t> the order will not </a:t>
            </a:r>
            <a:r>
              <a:rPr lang="en-US" u="sng" dirty="0">
                <a:solidFill>
                  <a:srgbClr val="FFFF99"/>
                </a:solidFill>
                <a:latin typeface="Candara" pitchFamily="34" charset="0"/>
                <a:cs typeface="+mn-cs"/>
              </a:rPr>
              <a:t>unduly</a:t>
            </a:r>
            <a:r>
              <a:rPr lang="en-US" dirty="0">
                <a:solidFill>
                  <a:srgbClr val="FFFF99"/>
                </a:solidFill>
                <a:latin typeface="Candara" pitchFamily="34" charset="0"/>
                <a:cs typeface="+mn-cs"/>
              </a:rPr>
              <a:t> reduce timber supply.</a:t>
            </a:r>
          </a:p>
          <a:p>
            <a:pPr marL="342900" indent="-342900">
              <a:buClr>
                <a:schemeClr val="bg1"/>
              </a:buClr>
              <a:buFont typeface="+mj-lt"/>
              <a:buAutoNum type="arabicPeriod"/>
              <a:defRPr/>
            </a:pPr>
            <a:endParaRPr lang="en-US" sz="1000" dirty="0">
              <a:solidFill>
                <a:srgbClr val="FFFF99"/>
              </a:solidFill>
              <a:latin typeface="Candara" pitchFamily="34" charset="0"/>
              <a:cs typeface="+mn-cs"/>
            </a:endParaRPr>
          </a:p>
          <a:p>
            <a:pPr marL="457200" indent="-457200">
              <a:buClr>
                <a:schemeClr val="bg1"/>
              </a:buClr>
              <a:buFont typeface="+mj-lt"/>
              <a:buAutoNum type="arabicPeriod"/>
              <a:defRPr/>
            </a:pPr>
            <a:r>
              <a:rPr lang="en-US" dirty="0">
                <a:solidFill>
                  <a:srgbClr val="FFFF99"/>
                </a:solidFill>
                <a:latin typeface="Candara" pitchFamily="34" charset="0"/>
                <a:cs typeface="+mn-cs"/>
              </a:rPr>
              <a:t>order must not adversely effect ability of agreement holder to exercise harvesting or grazing rights.</a:t>
            </a:r>
          </a:p>
          <a:p>
            <a:pPr marL="342900" indent="-342900">
              <a:defRPr/>
            </a:pPr>
            <a:endParaRPr lang="en-US" sz="1000" dirty="0">
              <a:solidFill>
                <a:srgbClr val="FFFF99"/>
              </a:solidFill>
              <a:latin typeface="Candara" pitchFamily="34" charset="0"/>
              <a:cs typeface="+mn-cs"/>
            </a:endParaRPr>
          </a:p>
          <a:p>
            <a:pPr marL="342900" indent="-342900">
              <a:defRPr/>
            </a:pPr>
            <a:r>
              <a:rPr lang="en-US" sz="1800" dirty="0">
                <a:solidFill>
                  <a:srgbClr val="FFFF99"/>
                </a:solidFill>
                <a:latin typeface="Candara" pitchFamily="34" charset="0"/>
                <a:cs typeface="+mn-cs"/>
              </a:rPr>
              <a:t>In addition to the above tests GAR 3(2) requires that the DM </a:t>
            </a:r>
          </a:p>
          <a:p>
            <a:pPr marL="342900" indent="-342900">
              <a:defRPr/>
            </a:pPr>
            <a:r>
              <a:rPr lang="en-US" sz="1800" dirty="0">
                <a:solidFill>
                  <a:srgbClr val="FFFF99"/>
                </a:solidFill>
                <a:latin typeface="Candara" pitchFamily="34" charset="0"/>
                <a:cs typeface="+mn-cs"/>
              </a:rPr>
              <a:t>provide holders of agreements under the Forest Act or the </a:t>
            </a:r>
          </a:p>
          <a:p>
            <a:pPr marL="342900" indent="-342900">
              <a:defRPr/>
            </a:pPr>
            <a:r>
              <a:rPr lang="en-US" sz="1800" dirty="0">
                <a:solidFill>
                  <a:srgbClr val="FFFF99"/>
                </a:solidFill>
                <a:latin typeface="Candara" pitchFamily="34" charset="0"/>
                <a:cs typeface="+mn-cs"/>
              </a:rPr>
              <a:t>Range Act that will be affected by the order with an opportunity for </a:t>
            </a:r>
          </a:p>
          <a:p>
            <a:pPr marL="342900" indent="-342900">
              <a:defRPr/>
            </a:pPr>
            <a:r>
              <a:rPr lang="en-US" sz="1800" dirty="0">
                <a:solidFill>
                  <a:srgbClr val="FFFF99"/>
                </a:solidFill>
                <a:latin typeface="Candara" pitchFamily="34" charset="0"/>
                <a:cs typeface="+mn-cs"/>
              </a:rPr>
              <a:t>review and comment. Other key stakeholders that may be affected </a:t>
            </a:r>
          </a:p>
          <a:p>
            <a:pPr marL="342900" indent="-342900">
              <a:defRPr/>
            </a:pPr>
            <a:r>
              <a:rPr lang="en-US" sz="1800" dirty="0">
                <a:solidFill>
                  <a:srgbClr val="FFFF99"/>
                </a:solidFill>
                <a:latin typeface="Candara" pitchFamily="34" charset="0"/>
                <a:cs typeface="+mn-cs"/>
              </a:rPr>
              <a:t>should also be consulted, inc. First Nations, public, tourism, etc. </a:t>
            </a:r>
            <a:endParaRPr lang="en-CA" sz="1800" dirty="0">
              <a:solidFill>
                <a:srgbClr val="FFFF99"/>
              </a:solidFill>
              <a:latin typeface="Candara" pitchFamily="34" charset="0"/>
              <a:cs typeface="+mn-cs"/>
            </a:endParaRPr>
          </a:p>
        </p:txBody>
      </p:sp>
      <p:pic>
        <p:nvPicPr>
          <p:cNvPr id="94212"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76"/>
          <p:cNvSpPr txBox="1">
            <a:spLocks noChangeArrowheads="1"/>
          </p:cNvSpPr>
          <p:nvPr/>
        </p:nvSpPr>
        <p:spPr bwMode="auto">
          <a:xfrm>
            <a:off x="0" y="639763"/>
            <a:ext cx="9144000" cy="584200"/>
          </a:xfrm>
          <a:prstGeom prst="rect">
            <a:avLst/>
          </a:prstGeom>
          <a:noFill/>
          <a:ln w="9525">
            <a:noFill/>
            <a:miter lim="800000"/>
            <a:headEnd/>
            <a:tailEnd/>
          </a:ln>
        </p:spPr>
        <p:txBody>
          <a:bodyPr>
            <a:spAutoFit/>
          </a:bodyPr>
          <a:lstStyle/>
          <a:p>
            <a:pPr algn="ctr">
              <a:spcBef>
                <a:spcPct val="50000"/>
              </a:spcBef>
              <a:defRPr/>
            </a:pPr>
            <a:r>
              <a:rPr lang="en-CA" sz="3200" b="1" dirty="0">
                <a:solidFill>
                  <a:srgbClr val="FFC000"/>
                </a:solidFill>
                <a:effectLst>
                  <a:outerShdw blurRad="38100" dist="38100" dir="2700000" algn="tl">
                    <a:srgbClr val="000000">
                      <a:alpha val="43137"/>
                    </a:srgbClr>
                  </a:outerShdw>
                </a:effectLst>
                <a:latin typeface="Times New Roman" pitchFamily="18" charset="0"/>
                <a:cs typeface="+mn-cs"/>
              </a:rPr>
              <a:t>Establishing VQOs </a:t>
            </a:r>
            <a:r>
              <a:rPr lang="en-CA" sz="2800" dirty="0">
                <a:solidFill>
                  <a:srgbClr val="FFC000"/>
                </a:solidFill>
                <a:effectLst>
                  <a:outerShdw blurRad="38100" dist="38100" dir="2700000" algn="tl">
                    <a:srgbClr val="000000">
                      <a:alpha val="43137"/>
                    </a:srgbClr>
                  </a:outerShdw>
                </a:effectLst>
                <a:latin typeface="Times New Roman" pitchFamily="18" charset="0"/>
                <a:cs typeface="+mn-cs"/>
              </a:rPr>
              <a:t>(continued)</a:t>
            </a:r>
          </a:p>
        </p:txBody>
      </p:sp>
      <p:sp>
        <p:nvSpPr>
          <p:cNvPr id="16389" name="Text Box 77"/>
          <p:cNvSpPr txBox="1">
            <a:spLocks noChangeArrowheads="1"/>
          </p:cNvSpPr>
          <p:nvPr/>
        </p:nvSpPr>
        <p:spPr bwMode="auto">
          <a:xfrm>
            <a:off x="1114425" y="1978025"/>
            <a:ext cx="7058025" cy="2586038"/>
          </a:xfrm>
          <a:prstGeom prst="rect">
            <a:avLst/>
          </a:prstGeom>
          <a:noFill/>
          <a:ln w="9525">
            <a:noFill/>
            <a:miter lim="800000"/>
            <a:headEnd/>
            <a:tailEnd/>
          </a:ln>
        </p:spPr>
        <p:txBody>
          <a:bodyPr>
            <a:spAutoFit/>
          </a:bodyPr>
          <a:lstStyle/>
          <a:p>
            <a:pPr marL="342900" indent="-342900">
              <a:defRPr/>
            </a:pPr>
            <a:r>
              <a:rPr lang="en-US" sz="1800" dirty="0">
                <a:solidFill>
                  <a:srgbClr val="FFFF99"/>
                </a:solidFill>
                <a:latin typeface="Candara" pitchFamily="34" charset="0"/>
                <a:cs typeface="+mn-cs"/>
              </a:rPr>
              <a:t>Once the tests have been addressed and key stakeholders, </a:t>
            </a:r>
          </a:p>
          <a:p>
            <a:pPr marL="342900" indent="-342900">
              <a:defRPr/>
            </a:pPr>
            <a:r>
              <a:rPr lang="en-US" sz="1800" dirty="0">
                <a:solidFill>
                  <a:srgbClr val="FFFF99"/>
                </a:solidFill>
                <a:latin typeface="Candara" pitchFamily="34" charset="0"/>
                <a:cs typeface="+mn-cs"/>
              </a:rPr>
              <a:t>Forest agreement holders, and First Nations have been consulted</a:t>
            </a:r>
          </a:p>
          <a:p>
            <a:pPr marL="342900" indent="-342900">
              <a:defRPr/>
            </a:pPr>
            <a:r>
              <a:rPr lang="en-US" sz="1800" dirty="0">
                <a:solidFill>
                  <a:srgbClr val="FFFF99"/>
                </a:solidFill>
                <a:latin typeface="Candara" pitchFamily="34" charset="0"/>
                <a:cs typeface="+mn-cs"/>
              </a:rPr>
              <a:t>the District Manager can proceed with writing an order establishing, </a:t>
            </a:r>
          </a:p>
          <a:p>
            <a:pPr marL="342900" indent="-342900">
              <a:defRPr/>
            </a:pPr>
            <a:r>
              <a:rPr lang="en-US" sz="1800" dirty="0">
                <a:solidFill>
                  <a:srgbClr val="FFFF99"/>
                </a:solidFill>
                <a:latin typeface="Candara" pitchFamily="34" charset="0"/>
                <a:cs typeface="+mn-cs"/>
              </a:rPr>
              <a:t>amending or canceling VQO’s</a:t>
            </a:r>
          </a:p>
          <a:p>
            <a:pPr marL="342900" indent="-342900">
              <a:defRPr/>
            </a:pPr>
            <a:endParaRPr lang="en-US" sz="1800" dirty="0">
              <a:solidFill>
                <a:srgbClr val="FFFF99"/>
              </a:solidFill>
              <a:latin typeface="Candara" pitchFamily="34" charset="0"/>
              <a:cs typeface="+mn-cs"/>
            </a:endParaRPr>
          </a:p>
          <a:p>
            <a:pPr marL="342900" indent="-342900">
              <a:defRPr/>
            </a:pPr>
            <a:r>
              <a:rPr lang="en-US" sz="1800" dirty="0">
                <a:solidFill>
                  <a:srgbClr val="FFFF99"/>
                </a:solidFill>
                <a:latin typeface="Candara" pitchFamily="34" charset="0"/>
                <a:cs typeface="+mn-cs"/>
              </a:rPr>
              <a:t>Once the Order has been written and signed by the District </a:t>
            </a:r>
          </a:p>
          <a:p>
            <a:pPr marL="342900" indent="-342900">
              <a:defRPr/>
            </a:pPr>
            <a:r>
              <a:rPr lang="en-US" sz="1800" dirty="0">
                <a:solidFill>
                  <a:srgbClr val="FFFF99"/>
                </a:solidFill>
                <a:latin typeface="Candara" pitchFamily="34" charset="0"/>
                <a:cs typeface="+mn-cs"/>
              </a:rPr>
              <a:t>Manager GAR Sect. 4 (2)(a)(b)&amp;(c) requires the order to be </a:t>
            </a:r>
          </a:p>
          <a:p>
            <a:pPr indent="12700">
              <a:defRPr/>
            </a:pPr>
            <a:r>
              <a:rPr lang="en-US" sz="1800" dirty="0">
                <a:solidFill>
                  <a:srgbClr val="FFFF99"/>
                </a:solidFill>
                <a:latin typeface="Candara" pitchFamily="34" charset="0"/>
                <a:cs typeface="+mn-cs"/>
              </a:rPr>
              <a:t>posted on the MFR website, published in the B.C. Gazette and made publicly available at the regional office.</a:t>
            </a:r>
            <a:endParaRPr lang="en-CA" sz="1800" dirty="0">
              <a:solidFill>
                <a:srgbClr val="FFFF99"/>
              </a:solidFill>
              <a:latin typeface="Candara" pitchFamily="34" charset="0"/>
              <a:cs typeface="+mn-cs"/>
            </a:endParaRPr>
          </a:p>
        </p:txBody>
      </p:sp>
      <p:pic>
        <p:nvPicPr>
          <p:cNvPr id="95236"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258" name="Group 2"/>
          <p:cNvGrpSpPr>
            <a:grpSpLocks/>
          </p:cNvGrpSpPr>
          <p:nvPr/>
        </p:nvGrpSpPr>
        <p:grpSpPr bwMode="auto">
          <a:xfrm>
            <a:off x="8153400" y="5638800"/>
            <a:ext cx="660400" cy="820738"/>
            <a:chOff x="4920" y="3612"/>
            <a:chExt cx="529" cy="661"/>
          </a:xfrm>
        </p:grpSpPr>
        <p:sp>
          <p:nvSpPr>
            <p:cNvPr id="96265"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96266"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96267"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96268"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96269"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96270"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96271"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96272"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96273"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96274"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96275"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96276"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96277"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96278"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96279"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96280"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96281"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96282"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96283"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96284"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96285"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96286"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96287"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96288"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96289"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96290"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96291"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96292"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96293"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96294"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96295"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96296"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96297"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96298"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96299"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96300"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96301"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96302"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96303"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96304"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96305"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96306"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96307"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96308"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96309"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96310"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96311"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96312"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96313"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96314"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96315"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96316"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96317"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96318"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96319"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96320"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96321"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96322"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96323"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96324"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96325"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96326"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96327"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96328"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96329"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96330"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96331"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96332"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96333"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96334"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96335"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96336"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sp>
        <p:nvSpPr>
          <p:cNvPr id="96259" name="Text Box 75"/>
          <p:cNvSpPr txBox="1">
            <a:spLocks noChangeArrowheads="1"/>
          </p:cNvSpPr>
          <p:nvPr/>
        </p:nvSpPr>
        <p:spPr bwMode="auto">
          <a:xfrm>
            <a:off x="8604250" y="6400800"/>
            <a:ext cx="539750" cy="396875"/>
          </a:xfrm>
          <a:prstGeom prst="rect">
            <a:avLst/>
          </a:prstGeom>
          <a:noFill/>
          <a:ln w="9525">
            <a:noFill/>
            <a:miter lim="800000"/>
            <a:headEnd/>
            <a:tailEnd/>
          </a:ln>
        </p:spPr>
        <p:txBody>
          <a:bodyPr>
            <a:spAutoFit/>
          </a:bodyPr>
          <a:lstStyle/>
          <a:p>
            <a:pPr>
              <a:spcBef>
                <a:spcPct val="50000"/>
              </a:spcBef>
            </a:pPr>
            <a:r>
              <a:rPr lang="en-GB"/>
              <a:t>15</a:t>
            </a:r>
            <a:endParaRPr lang="en-GB" sz="2400"/>
          </a:p>
        </p:txBody>
      </p:sp>
      <p:sp>
        <p:nvSpPr>
          <p:cNvPr id="96260" name="Rectangle 80"/>
          <p:cNvSpPr>
            <a:spLocks noGrp="1" noChangeArrowheads="1"/>
          </p:cNvSpPr>
          <p:nvPr>
            <p:ph type="title"/>
          </p:nvPr>
        </p:nvSpPr>
        <p:spPr/>
        <p:txBody>
          <a:bodyPr anchor="t"/>
          <a:lstStyle/>
          <a:p>
            <a:pPr eaLnBrk="1" hangingPunct="1"/>
            <a:endParaRPr lang="en-US" smtClean="0"/>
          </a:p>
        </p:txBody>
      </p:sp>
      <p:grpSp>
        <p:nvGrpSpPr>
          <p:cNvPr id="96261" name="Group 87"/>
          <p:cNvGrpSpPr>
            <a:grpSpLocks/>
          </p:cNvGrpSpPr>
          <p:nvPr/>
        </p:nvGrpSpPr>
        <p:grpSpPr bwMode="auto">
          <a:xfrm>
            <a:off x="-36513" y="0"/>
            <a:ext cx="9197976" cy="6859588"/>
            <a:chOff x="-23" y="0"/>
            <a:chExt cx="5794" cy="4321"/>
          </a:xfrm>
        </p:grpSpPr>
        <p:pic>
          <p:nvPicPr>
            <p:cNvPr id="96263" name="Picture 85"/>
            <p:cNvPicPr>
              <a:picLocks noChangeAspect="1" noChangeArrowheads="1"/>
            </p:cNvPicPr>
            <p:nvPr/>
          </p:nvPicPr>
          <p:blipFill>
            <a:blip r:embed="rId2" cstate="print"/>
            <a:srcRect l="4095" r="3842"/>
            <a:stretch>
              <a:fillRect/>
            </a:stretch>
          </p:blipFill>
          <p:spPr bwMode="auto">
            <a:xfrm>
              <a:off x="-23" y="0"/>
              <a:ext cx="2744" cy="4320"/>
            </a:xfrm>
            <a:prstGeom prst="rect">
              <a:avLst/>
            </a:prstGeom>
            <a:noFill/>
            <a:ln w="9525">
              <a:noFill/>
              <a:miter lim="800000"/>
              <a:headEnd/>
              <a:tailEnd/>
            </a:ln>
          </p:spPr>
        </p:pic>
        <p:pic>
          <p:nvPicPr>
            <p:cNvPr id="96264" name="Picture 86"/>
            <p:cNvPicPr>
              <a:picLocks noChangeAspect="1" noChangeArrowheads="1"/>
            </p:cNvPicPr>
            <p:nvPr/>
          </p:nvPicPr>
          <p:blipFill>
            <a:blip r:embed="rId3" cstate="print"/>
            <a:srcRect/>
            <a:stretch>
              <a:fillRect/>
            </a:stretch>
          </p:blipFill>
          <p:spPr bwMode="auto">
            <a:xfrm>
              <a:off x="2608" y="1"/>
              <a:ext cx="3163" cy="4320"/>
            </a:xfrm>
            <a:prstGeom prst="rect">
              <a:avLst/>
            </a:prstGeom>
            <a:noFill/>
            <a:ln w="9525">
              <a:noFill/>
              <a:miter lim="800000"/>
              <a:headEnd/>
              <a:tailEnd/>
            </a:ln>
          </p:spPr>
        </p:pic>
      </p:grpSp>
      <p:sp>
        <p:nvSpPr>
          <p:cNvPr id="96262" name="Text Box 88"/>
          <p:cNvSpPr txBox="1">
            <a:spLocks noChangeArrowheads="1"/>
          </p:cNvSpPr>
          <p:nvPr/>
        </p:nvSpPr>
        <p:spPr bwMode="auto">
          <a:xfrm rot="-779299">
            <a:off x="0" y="5805488"/>
            <a:ext cx="4140200" cy="400050"/>
          </a:xfrm>
          <a:prstGeom prst="rect">
            <a:avLst/>
          </a:prstGeom>
          <a:noFill/>
          <a:ln w="9525">
            <a:noFill/>
            <a:miter lim="800000"/>
            <a:headEnd/>
            <a:tailEnd/>
          </a:ln>
        </p:spPr>
        <p:txBody>
          <a:bodyPr>
            <a:spAutoFit/>
          </a:bodyPr>
          <a:lstStyle/>
          <a:p>
            <a:pPr algn="ctr">
              <a:spcBef>
                <a:spcPct val="50000"/>
              </a:spcBef>
            </a:pPr>
            <a:r>
              <a:rPr lang="en-CA" b="1">
                <a:solidFill>
                  <a:srgbClr val="008000"/>
                </a:solidFill>
                <a:latin typeface="Candara" pitchFamily="34" charset="0"/>
              </a:rPr>
              <a:t>Sample VQO Order &amp; Map</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036" name="Text Box 76"/>
          <p:cNvSpPr txBox="1">
            <a:spLocks noChangeArrowheads="1"/>
          </p:cNvSpPr>
          <p:nvPr/>
        </p:nvSpPr>
        <p:spPr bwMode="auto">
          <a:xfrm>
            <a:off x="0" y="476250"/>
            <a:ext cx="9144000" cy="523875"/>
          </a:xfrm>
          <a:prstGeom prst="rect">
            <a:avLst/>
          </a:prstGeom>
          <a:noFill/>
          <a:ln w="9525">
            <a:noFill/>
            <a:miter lim="800000"/>
            <a:headEnd/>
            <a:tailEnd/>
          </a:ln>
          <a:effectLst/>
        </p:spPr>
        <p:txBody>
          <a:bodyPr>
            <a:spAutoFit/>
          </a:bodyPr>
          <a:lstStyle/>
          <a:p>
            <a:pPr algn="ctr">
              <a:spcBef>
                <a:spcPct val="50000"/>
              </a:spcBef>
              <a:defRPr/>
            </a:pPr>
            <a:r>
              <a:rPr lang="en-CA" sz="2800" b="1" dirty="0">
                <a:solidFill>
                  <a:srgbClr val="FFC000"/>
                </a:solidFill>
                <a:effectLst>
                  <a:outerShdw blurRad="38100" dist="38100" dir="2700000" algn="tl">
                    <a:srgbClr val="000000"/>
                  </a:outerShdw>
                </a:effectLst>
                <a:latin typeface="Times New Roman" pitchFamily="18" charset="0"/>
                <a:cs typeface="+mn-cs"/>
              </a:rPr>
              <a:t>Sample Gazette Notice</a:t>
            </a:r>
            <a:endParaRPr lang="en-CA" sz="2800" b="1" dirty="0">
              <a:solidFill>
                <a:srgbClr val="FFC000"/>
              </a:solidFill>
              <a:latin typeface="Times New Roman" pitchFamily="18" charset="0"/>
              <a:cs typeface="+mn-cs"/>
            </a:endParaRPr>
          </a:p>
        </p:txBody>
      </p:sp>
      <p:grpSp>
        <p:nvGrpSpPr>
          <p:cNvPr id="97283" name="Group 82"/>
          <p:cNvGrpSpPr>
            <a:grpSpLocks/>
          </p:cNvGrpSpPr>
          <p:nvPr/>
        </p:nvGrpSpPr>
        <p:grpSpPr bwMode="auto">
          <a:xfrm>
            <a:off x="1181100" y="1328738"/>
            <a:ext cx="6954838" cy="4370387"/>
            <a:chOff x="744" y="837"/>
            <a:chExt cx="4381" cy="2753"/>
          </a:xfrm>
        </p:grpSpPr>
        <p:pic>
          <p:nvPicPr>
            <p:cNvPr id="97285" name="Picture 80" descr="Gazette_Ad_VQO_Order"/>
            <p:cNvPicPr>
              <a:picLocks noChangeAspect="1" noChangeArrowheads="1"/>
            </p:cNvPicPr>
            <p:nvPr/>
          </p:nvPicPr>
          <p:blipFill>
            <a:blip r:embed="rId2" cstate="print"/>
            <a:srcRect l="39700" t="6267" b="65099"/>
            <a:stretch>
              <a:fillRect/>
            </a:stretch>
          </p:blipFill>
          <p:spPr bwMode="auto">
            <a:xfrm>
              <a:off x="744" y="890"/>
              <a:ext cx="4381" cy="2700"/>
            </a:xfrm>
            <a:prstGeom prst="rect">
              <a:avLst/>
            </a:prstGeom>
            <a:noFill/>
            <a:ln w="9525">
              <a:solidFill>
                <a:schemeClr val="bg2"/>
              </a:solidFill>
              <a:miter lim="800000"/>
              <a:headEnd/>
              <a:tailEnd/>
            </a:ln>
          </p:spPr>
        </p:pic>
        <p:sp>
          <p:nvSpPr>
            <p:cNvPr id="97286" name="Oval 81"/>
            <p:cNvSpPr>
              <a:spLocks noChangeArrowheads="1"/>
            </p:cNvSpPr>
            <p:nvPr/>
          </p:nvSpPr>
          <p:spPr bwMode="auto">
            <a:xfrm>
              <a:off x="3939" y="837"/>
              <a:ext cx="907" cy="408"/>
            </a:xfrm>
            <a:prstGeom prst="ellipse">
              <a:avLst/>
            </a:prstGeom>
            <a:noFill/>
            <a:ln w="38100">
              <a:solidFill>
                <a:srgbClr val="33CC33"/>
              </a:solidFill>
              <a:round/>
              <a:headEnd/>
              <a:tailEnd/>
            </a:ln>
          </p:spPr>
          <p:txBody>
            <a:bodyPr wrap="none" anchor="ctr"/>
            <a:lstStyle/>
            <a:p>
              <a:endParaRPr lang="en-US"/>
            </a:p>
          </p:txBody>
        </p:sp>
      </p:grpSp>
      <p:pic>
        <p:nvPicPr>
          <p:cNvPr id="97284"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90"/>
          <p:cNvSpPr txBox="1">
            <a:spLocks noChangeArrowheads="1"/>
          </p:cNvSpPr>
          <p:nvPr/>
        </p:nvSpPr>
        <p:spPr bwMode="auto">
          <a:xfrm>
            <a:off x="1476375" y="5732463"/>
            <a:ext cx="6049963" cy="461962"/>
          </a:xfrm>
          <a:prstGeom prst="rect">
            <a:avLst/>
          </a:prstGeom>
          <a:noFill/>
          <a:ln w="9525">
            <a:noFill/>
            <a:miter lim="800000"/>
            <a:headEnd/>
            <a:tailEnd/>
          </a:ln>
        </p:spPr>
        <p:txBody>
          <a:bodyPr>
            <a:spAutoFit/>
          </a:bodyPr>
          <a:lstStyle/>
          <a:p>
            <a:pPr>
              <a:spcBef>
                <a:spcPct val="50000"/>
              </a:spcBef>
              <a:defRPr/>
            </a:pPr>
            <a:r>
              <a:rPr lang="en-CA" sz="1200" b="1" u="sng" dirty="0">
                <a:solidFill>
                  <a:schemeClr val="bg1"/>
                </a:solidFill>
                <a:effectLst>
                  <a:outerShdw blurRad="38100" dist="38100" dir="2700000" algn="tl">
                    <a:srgbClr val="000000">
                      <a:alpha val="43137"/>
                    </a:srgbClr>
                  </a:outerShdw>
                </a:effectLst>
                <a:latin typeface="Candara" pitchFamily="34" charset="0"/>
                <a:cs typeface="+mn-cs"/>
              </a:rPr>
              <a:t>Note</a:t>
            </a:r>
            <a:r>
              <a:rPr lang="en-CA" sz="1200" b="1" dirty="0">
                <a:solidFill>
                  <a:schemeClr val="bg1"/>
                </a:solidFill>
                <a:effectLst>
                  <a:outerShdw blurRad="38100" dist="38100" dir="2700000" algn="tl">
                    <a:srgbClr val="000000">
                      <a:alpha val="43137"/>
                    </a:srgbClr>
                  </a:outerShdw>
                </a:effectLst>
                <a:latin typeface="Candara" pitchFamily="34" charset="0"/>
                <a:cs typeface="+mn-cs"/>
              </a:rPr>
              <a:t>: Since FRPA and FPPR grand parented most objectives, you will only find orders for new VQO’s or changes to old VQOs.</a:t>
            </a:r>
          </a:p>
        </p:txBody>
      </p:sp>
      <p:sp>
        <p:nvSpPr>
          <p:cNvPr id="98307" name="Rectangle 78"/>
          <p:cNvSpPr>
            <a:spLocks noChangeArrowheads="1"/>
          </p:cNvSpPr>
          <p:nvPr/>
        </p:nvSpPr>
        <p:spPr bwMode="auto">
          <a:xfrm>
            <a:off x="0" y="260350"/>
            <a:ext cx="9144000" cy="400050"/>
          </a:xfrm>
          <a:prstGeom prst="rect">
            <a:avLst/>
          </a:prstGeom>
          <a:noFill/>
          <a:ln w="9525">
            <a:noFill/>
            <a:miter lim="800000"/>
            <a:headEnd/>
            <a:tailEnd/>
          </a:ln>
        </p:spPr>
        <p:txBody>
          <a:bodyPr>
            <a:spAutoFit/>
          </a:bodyPr>
          <a:lstStyle/>
          <a:p>
            <a:pPr algn="ctr"/>
            <a:r>
              <a:rPr lang="en-CA">
                <a:solidFill>
                  <a:srgbClr val="FFFF99"/>
                </a:solidFill>
                <a:latin typeface="Candara" pitchFamily="34" charset="0"/>
              </a:rPr>
              <a:t>http://www.for.gov.bc.ca/tasb/legsregs/frpa/frparegs/govact/orders/</a:t>
            </a:r>
          </a:p>
        </p:txBody>
      </p:sp>
      <p:pic>
        <p:nvPicPr>
          <p:cNvPr id="98308" name="Picture 2"/>
          <p:cNvPicPr>
            <a:picLocks noChangeAspect="1" noChangeArrowheads="1"/>
          </p:cNvPicPr>
          <p:nvPr/>
        </p:nvPicPr>
        <p:blipFill>
          <a:blip r:embed="rId2" cstate="print"/>
          <a:srcRect l="517" t="3676" r="1773" b="9335"/>
          <a:stretch>
            <a:fillRect/>
          </a:stretch>
        </p:blipFill>
        <p:spPr bwMode="auto">
          <a:xfrm>
            <a:off x="2124075" y="836613"/>
            <a:ext cx="5041900" cy="4648200"/>
          </a:xfrm>
          <a:prstGeom prst="rect">
            <a:avLst/>
          </a:prstGeom>
          <a:noFill/>
          <a:ln w="9525">
            <a:noFill/>
            <a:miter lim="800000"/>
            <a:headEnd/>
            <a:tailEnd/>
          </a:ln>
        </p:spPr>
      </p:pic>
      <p:pic>
        <p:nvPicPr>
          <p:cNvPr id="98309"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pPr eaLnBrk="1" hangingPunct="1"/>
            <a:endParaRPr lang="en-US" smtClean="0"/>
          </a:p>
        </p:txBody>
      </p:sp>
      <p:sp>
        <p:nvSpPr>
          <p:cNvPr id="99331" name="Content Placeholder 2"/>
          <p:cNvSpPr>
            <a:spLocks noGrp="1"/>
          </p:cNvSpPr>
          <p:nvPr>
            <p:ph idx="1"/>
          </p:nvPr>
        </p:nvSpPr>
        <p:spPr/>
        <p:txBody>
          <a:bodyPr/>
          <a:lstStyle/>
          <a:p>
            <a:pPr eaLnBrk="1" hangingPunct="1"/>
            <a:endParaRPr lang="en-US" smtClean="0"/>
          </a:p>
        </p:txBody>
      </p:sp>
      <p:pic>
        <p:nvPicPr>
          <p:cNvPr id="99332" name="Picture 2" descr="State_of_Forest_Map_VQO_values20APR2009"/>
          <p:cNvPicPr>
            <a:picLocks noChangeAspect="1" noChangeArrowheads="1"/>
          </p:cNvPicPr>
          <p:nvPr/>
        </p:nvPicPr>
        <p:blipFill>
          <a:blip r:embed="rId2" cstate="print"/>
          <a:srcRect l="430" r="1080" b="1135"/>
          <a:stretch>
            <a:fillRect/>
          </a:stretch>
        </p:blipFill>
        <p:spPr bwMode="auto">
          <a:xfrm>
            <a:off x="0" y="-27384"/>
            <a:ext cx="9180513" cy="6858001"/>
          </a:xfrm>
          <a:prstGeom prst="rect">
            <a:avLst/>
          </a:prstGeom>
          <a:noFill/>
          <a:ln w="9525">
            <a:noFill/>
            <a:miter lim="800000"/>
            <a:headEnd/>
            <a:tailEnd/>
          </a:ln>
        </p:spPr>
      </p:pic>
      <p:sp>
        <p:nvSpPr>
          <p:cNvPr id="5" name="Rectangle 4"/>
          <p:cNvSpPr/>
          <p:nvPr/>
        </p:nvSpPr>
        <p:spPr>
          <a:xfrm>
            <a:off x="7880350" y="1379538"/>
            <a:ext cx="785813" cy="215900"/>
          </a:xfrm>
          <a:prstGeom prst="rect">
            <a:avLst/>
          </a:prstGeom>
        </p:spPr>
        <p:txBody>
          <a:bodyPr>
            <a:spAutoFit/>
          </a:bodyPr>
          <a:lstStyle/>
          <a:p>
            <a:pPr>
              <a:defRPr/>
            </a:pPr>
            <a:r>
              <a:rPr lang="en-US" sz="800" dirty="0">
                <a:solidFill>
                  <a:srgbClr val="000000"/>
                </a:solidFill>
                <a:latin typeface="+mn-lt"/>
                <a:cs typeface="+mn-cs"/>
              </a:rPr>
              <a:t>109,746 Ha.</a:t>
            </a:r>
            <a:endParaRPr lang="en-CA" sz="800" dirty="0">
              <a:latin typeface="Comic Sans MS" pitchFamily="66" charset="0"/>
              <a:cs typeface="+mn-cs"/>
            </a:endParaRPr>
          </a:p>
        </p:txBody>
      </p:sp>
      <p:sp>
        <p:nvSpPr>
          <p:cNvPr id="6" name="Rectangle 5"/>
          <p:cNvSpPr/>
          <p:nvPr/>
        </p:nvSpPr>
        <p:spPr>
          <a:xfrm>
            <a:off x="7810500" y="1549400"/>
            <a:ext cx="806450" cy="215900"/>
          </a:xfrm>
          <a:prstGeom prst="rect">
            <a:avLst/>
          </a:prstGeom>
        </p:spPr>
        <p:txBody>
          <a:bodyPr wrap="none">
            <a:spAutoFit/>
          </a:bodyPr>
          <a:lstStyle/>
          <a:p>
            <a:pPr>
              <a:defRPr/>
            </a:pPr>
            <a:r>
              <a:rPr lang="en-US" sz="800" dirty="0">
                <a:solidFill>
                  <a:srgbClr val="000000"/>
                </a:solidFill>
                <a:latin typeface="+mj-lt"/>
                <a:cs typeface="+mn-cs"/>
              </a:rPr>
              <a:t>1,326,945 Ha</a:t>
            </a:r>
            <a:endParaRPr lang="en-CA" dirty="0">
              <a:latin typeface="Comic Sans MS" pitchFamily="66" charset="0"/>
              <a:cs typeface="+mn-cs"/>
            </a:endParaRPr>
          </a:p>
        </p:txBody>
      </p:sp>
      <p:sp>
        <p:nvSpPr>
          <p:cNvPr id="7" name="Rectangle 6"/>
          <p:cNvSpPr/>
          <p:nvPr/>
        </p:nvSpPr>
        <p:spPr>
          <a:xfrm>
            <a:off x="7832725" y="1725613"/>
            <a:ext cx="790575" cy="215900"/>
          </a:xfrm>
          <a:prstGeom prst="rect">
            <a:avLst/>
          </a:prstGeom>
        </p:spPr>
        <p:txBody>
          <a:bodyPr wrap="none">
            <a:spAutoFit/>
          </a:bodyPr>
          <a:lstStyle/>
          <a:p>
            <a:pPr>
              <a:defRPr/>
            </a:pPr>
            <a:r>
              <a:rPr lang="en-US" sz="800" dirty="0">
                <a:solidFill>
                  <a:srgbClr val="002060"/>
                </a:solidFill>
                <a:latin typeface="+mn-lt"/>
                <a:cs typeface="+mn-cs"/>
              </a:rPr>
              <a:t>5,395,445 ha</a:t>
            </a:r>
            <a:endParaRPr lang="en-CA" sz="800" dirty="0">
              <a:solidFill>
                <a:srgbClr val="002060"/>
              </a:solidFill>
              <a:latin typeface="+mn-lt"/>
              <a:cs typeface="+mn-cs"/>
            </a:endParaRPr>
          </a:p>
        </p:txBody>
      </p:sp>
      <p:sp>
        <p:nvSpPr>
          <p:cNvPr id="8" name="Rectangle 7"/>
          <p:cNvSpPr/>
          <p:nvPr/>
        </p:nvSpPr>
        <p:spPr>
          <a:xfrm>
            <a:off x="7834313" y="1906588"/>
            <a:ext cx="849312" cy="215900"/>
          </a:xfrm>
          <a:prstGeom prst="rect">
            <a:avLst/>
          </a:prstGeom>
        </p:spPr>
        <p:txBody>
          <a:bodyPr wrap="none">
            <a:spAutoFit/>
          </a:bodyPr>
          <a:lstStyle/>
          <a:p>
            <a:pPr>
              <a:defRPr/>
            </a:pPr>
            <a:r>
              <a:rPr lang="en-US" sz="800" dirty="0">
                <a:solidFill>
                  <a:srgbClr val="000000"/>
                </a:solidFill>
                <a:latin typeface="+mn-lt"/>
                <a:cs typeface="+mn-cs"/>
              </a:rPr>
              <a:t>3,177,422 ha. </a:t>
            </a:r>
            <a:endParaRPr lang="en-CA" sz="800" dirty="0">
              <a:solidFill>
                <a:srgbClr val="000000"/>
              </a:solidFill>
              <a:latin typeface="+mn-lt"/>
              <a:cs typeface="+mn-cs"/>
            </a:endParaRPr>
          </a:p>
        </p:txBody>
      </p:sp>
      <p:sp>
        <p:nvSpPr>
          <p:cNvPr id="11" name="Rectangle 10"/>
          <p:cNvSpPr/>
          <p:nvPr/>
        </p:nvSpPr>
        <p:spPr>
          <a:xfrm>
            <a:off x="7923213" y="2071688"/>
            <a:ext cx="731837" cy="215900"/>
          </a:xfrm>
          <a:prstGeom prst="rect">
            <a:avLst/>
          </a:prstGeom>
        </p:spPr>
        <p:txBody>
          <a:bodyPr wrap="none">
            <a:spAutoFit/>
          </a:bodyPr>
          <a:lstStyle/>
          <a:p>
            <a:pPr>
              <a:defRPr/>
            </a:pPr>
            <a:r>
              <a:rPr lang="en-US" sz="800" dirty="0">
                <a:solidFill>
                  <a:srgbClr val="000000"/>
                </a:solidFill>
                <a:latin typeface="+mn-lt"/>
                <a:cs typeface="+mn-cs"/>
              </a:rPr>
              <a:t>461,301 ha </a:t>
            </a:r>
            <a:endParaRPr lang="en-CA" sz="800" dirty="0">
              <a:solidFill>
                <a:srgbClr val="000000"/>
              </a:solidFill>
              <a:latin typeface="+mn-lt"/>
              <a:cs typeface="+mn-cs"/>
            </a:endParaRPr>
          </a:p>
        </p:txBody>
      </p:sp>
      <p:sp>
        <p:nvSpPr>
          <p:cNvPr id="99338" name="Rectangle 83"/>
          <p:cNvSpPr>
            <a:spLocks noChangeArrowheads="1"/>
          </p:cNvSpPr>
          <p:nvPr/>
        </p:nvSpPr>
        <p:spPr bwMode="auto">
          <a:xfrm>
            <a:off x="6443663" y="2619375"/>
            <a:ext cx="2700337" cy="646113"/>
          </a:xfrm>
          <a:prstGeom prst="rect">
            <a:avLst/>
          </a:prstGeom>
          <a:noFill/>
          <a:ln w="9525">
            <a:noFill/>
            <a:miter lim="800000"/>
            <a:headEnd/>
            <a:tailEnd/>
          </a:ln>
        </p:spPr>
        <p:txBody>
          <a:bodyPr>
            <a:spAutoFit/>
          </a:bodyPr>
          <a:lstStyle/>
          <a:p>
            <a:r>
              <a:rPr lang="en-US" sz="1200" b="1" dirty="0">
                <a:solidFill>
                  <a:srgbClr val="006600"/>
                </a:solidFill>
                <a:latin typeface="Candara" pitchFamily="34" charset="0"/>
              </a:rPr>
              <a:t>VQOs established on 10.5  million hectares of gross provincial land base.  72% of inventoried area has a VQO.</a:t>
            </a:r>
          </a:p>
        </p:txBody>
      </p:sp>
      <p:sp>
        <p:nvSpPr>
          <p:cNvPr id="12" name="TextBox 11"/>
          <p:cNvSpPr txBox="1"/>
          <p:nvPr/>
        </p:nvSpPr>
        <p:spPr>
          <a:xfrm>
            <a:off x="467544" y="1484784"/>
            <a:ext cx="2088232" cy="1169551"/>
          </a:xfrm>
          <a:prstGeom prst="rect">
            <a:avLst/>
          </a:prstGeom>
          <a:noFill/>
        </p:spPr>
        <p:txBody>
          <a:bodyPr wrap="square" rtlCol="0">
            <a:spAutoFit/>
          </a:bodyPr>
          <a:lstStyle/>
          <a:p>
            <a:r>
              <a:rPr lang="en-CA" sz="1400" dirty="0" smtClean="0">
                <a:latin typeface="Candara" pitchFamily="34" charset="0"/>
                <a:ea typeface="Batang" pitchFamily="18" charset="-127"/>
              </a:rPr>
              <a:t>P	1%</a:t>
            </a:r>
          </a:p>
          <a:p>
            <a:r>
              <a:rPr lang="en-CA" sz="1400" dirty="0" smtClean="0">
                <a:latin typeface="Candara" pitchFamily="34" charset="0"/>
                <a:ea typeface="Batang" pitchFamily="18" charset="-127"/>
              </a:rPr>
              <a:t>R	13%</a:t>
            </a:r>
          </a:p>
          <a:p>
            <a:r>
              <a:rPr lang="en-CA" sz="1400" dirty="0" smtClean="0">
                <a:latin typeface="Candara" pitchFamily="34" charset="0"/>
                <a:ea typeface="Batang" pitchFamily="18" charset="-127"/>
              </a:rPr>
              <a:t>PR	52%</a:t>
            </a:r>
          </a:p>
          <a:p>
            <a:r>
              <a:rPr lang="en-CA" sz="1400" dirty="0" smtClean="0">
                <a:latin typeface="Candara" pitchFamily="34" charset="0"/>
                <a:ea typeface="Batang" pitchFamily="18" charset="-127"/>
              </a:rPr>
              <a:t>M	30%</a:t>
            </a:r>
          </a:p>
          <a:p>
            <a:r>
              <a:rPr lang="en-CA" sz="1400" dirty="0" smtClean="0">
                <a:latin typeface="Candara" pitchFamily="34" charset="0"/>
                <a:ea typeface="Batang" pitchFamily="18" charset="-127"/>
              </a:rPr>
              <a:t>MM	4%</a:t>
            </a:r>
            <a:endParaRPr lang="en-CA" sz="1400" dirty="0">
              <a:latin typeface="Candara" pitchFamily="34" charset="0"/>
              <a:ea typeface="Batang" pitchFamily="18" charset="-127"/>
            </a:endParaRP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604" name="Rectangle 76"/>
          <p:cNvSpPr>
            <a:spLocks noChangeArrowheads="1"/>
          </p:cNvSpPr>
          <p:nvPr/>
        </p:nvSpPr>
        <p:spPr bwMode="auto">
          <a:xfrm>
            <a:off x="0" y="287338"/>
            <a:ext cx="9144000" cy="981075"/>
          </a:xfrm>
          <a:prstGeom prst="rect">
            <a:avLst/>
          </a:prstGeom>
          <a:noFill/>
          <a:ln w="9525">
            <a:noFill/>
            <a:miter lim="800000"/>
            <a:headEnd/>
            <a:tailEnd/>
          </a:ln>
          <a:effectLst/>
        </p:spPr>
        <p:txBody>
          <a:bodyPr/>
          <a:lstStyle/>
          <a:p>
            <a:pPr algn="ctr">
              <a:defRPr/>
            </a:pPr>
            <a:r>
              <a:rPr lang="en-GB" sz="4000" b="1" dirty="0">
                <a:solidFill>
                  <a:srgbClr val="FFC000"/>
                </a:solidFill>
                <a:effectLst>
                  <a:outerShdw blurRad="38100" dist="38100" dir="2700000" algn="tl">
                    <a:srgbClr val="000000"/>
                  </a:outerShdw>
                </a:effectLst>
                <a:latin typeface="Times New Roman" pitchFamily="18" charset="0"/>
                <a:cs typeface="+mn-cs"/>
              </a:rPr>
              <a:t> </a:t>
            </a:r>
            <a:r>
              <a:rPr lang="en-GB" sz="3200" b="1" dirty="0">
                <a:solidFill>
                  <a:srgbClr val="FFC000"/>
                </a:solidFill>
                <a:effectLst>
                  <a:outerShdw blurRad="38100" dist="38100" dir="2700000" algn="tl">
                    <a:srgbClr val="000000"/>
                  </a:outerShdw>
                </a:effectLst>
                <a:latin typeface="Times New Roman" pitchFamily="18" charset="0"/>
                <a:cs typeface="+mn-cs"/>
              </a:rPr>
              <a:t>Forest Stewardship Plan</a:t>
            </a:r>
            <a:endParaRPr lang="en-CA" sz="3200" b="1" dirty="0">
              <a:solidFill>
                <a:srgbClr val="FFC000"/>
              </a:solidFill>
              <a:effectLst>
                <a:outerShdw blurRad="38100" dist="38100" dir="2700000" algn="tl">
                  <a:srgbClr val="000000"/>
                </a:outerShdw>
              </a:effectLst>
              <a:latin typeface="Times New Roman" pitchFamily="18" charset="0"/>
              <a:cs typeface="+mn-cs"/>
            </a:endParaRPr>
          </a:p>
        </p:txBody>
      </p:sp>
      <p:sp>
        <p:nvSpPr>
          <p:cNvPr id="406606" name="Rectangle 78"/>
          <p:cNvSpPr>
            <a:spLocks noGrp="1" noChangeArrowheads="1"/>
          </p:cNvSpPr>
          <p:nvPr>
            <p:ph idx="1"/>
          </p:nvPr>
        </p:nvSpPr>
        <p:spPr>
          <a:xfrm>
            <a:off x="457200" y="1430338"/>
            <a:ext cx="8229600" cy="4302125"/>
          </a:xfrm>
        </p:spPr>
        <p:txBody>
          <a:bodyPr/>
          <a:lstStyle/>
          <a:p>
            <a:pPr eaLnBrk="1" hangingPunct="1">
              <a:lnSpc>
                <a:spcPct val="90000"/>
              </a:lnSpc>
              <a:buClr>
                <a:schemeClr val="tx1"/>
              </a:buClr>
              <a:buSzPct val="80000"/>
              <a:buFont typeface="Monotype Sorts" pitchFamily="2" charset="2"/>
              <a:buNone/>
              <a:defRPr/>
            </a:pPr>
            <a:r>
              <a:rPr lang="en-CA" sz="2400" b="1" dirty="0" smtClean="0">
                <a:solidFill>
                  <a:srgbClr val="FFC000"/>
                </a:solidFill>
                <a:effectLst>
                  <a:outerShdw blurRad="38100" dist="38100" dir="2700000" algn="tl">
                    <a:srgbClr val="000000"/>
                  </a:outerShdw>
                </a:effectLst>
                <a:latin typeface="Candara" pitchFamily="34" charset="0"/>
              </a:rPr>
              <a:t>VQO Requirements:</a:t>
            </a:r>
          </a:p>
          <a:p>
            <a:pPr eaLnBrk="1" hangingPunct="1">
              <a:lnSpc>
                <a:spcPct val="90000"/>
              </a:lnSpc>
              <a:buClr>
                <a:schemeClr val="tx1"/>
              </a:buClr>
              <a:buSzPct val="50000"/>
              <a:buFont typeface="Monotype Sorts" pitchFamily="2" charset="2"/>
              <a:buNone/>
              <a:defRPr/>
            </a:pPr>
            <a:endParaRPr lang="en-CA" sz="1600" b="1" dirty="0" smtClean="0">
              <a:solidFill>
                <a:srgbClr val="F1E719"/>
              </a:solidFill>
              <a:effectLst>
                <a:outerShdw blurRad="38100" dist="38100" dir="2700000" algn="tl">
                  <a:srgbClr val="000000"/>
                </a:outerShdw>
              </a:effectLst>
            </a:endParaRPr>
          </a:p>
          <a:p>
            <a:pPr eaLnBrk="1" hangingPunct="1">
              <a:buClr>
                <a:schemeClr val="bg1"/>
              </a:buClr>
              <a:defRPr/>
            </a:pPr>
            <a:r>
              <a:rPr lang="en-CA" sz="2000" b="1" dirty="0" smtClean="0">
                <a:solidFill>
                  <a:srgbClr val="FFFF99"/>
                </a:solidFill>
                <a:latin typeface="Candara" pitchFamily="34" charset="0"/>
              </a:rPr>
              <a:t>A FSP must specify intended results/strategies, in relation to OSBG for visual quality or for established VQOs. </a:t>
            </a:r>
            <a:r>
              <a:rPr lang="en-CA" sz="1600" b="1" dirty="0" smtClean="0">
                <a:solidFill>
                  <a:schemeClr val="bg1"/>
                </a:solidFill>
                <a:latin typeface="Candara" pitchFamily="34" charset="0"/>
              </a:rPr>
              <a:t>FRPA 5(1)(b)(</a:t>
            </a:r>
            <a:r>
              <a:rPr lang="en-CA" sz="1600" b="1" dirty="0" err="1" smtClean="0">
                <a:solidFill>
                  <a:schemeClr val="bg1"/>
                </a:solidFill>
                <a:latin typeface="Candara" pitchFamily="34" charset="0"/>
              </a:rPr>
              <a:t>i</a:t>
            </a:r>
            <a:r>
              <a:rPr lang="en-CA" sz="1600" b="1" dirty="0" smtClean="0">
                <a:solidFill>
                  <a:schemeClr val="bg1"/>
                </a:solidFill>
                <a:latin typeface="Candara" pitchFamily="34" charset="0"/>
              </a:rPr>
              <a:t>)&amp;(ii)</a:t>
            </a:r>
            <a:r>
              <a:rPr lang="en-GB" sz="1600" b="1" dirty="0" smtClean="0">
                <a:solidFill>
                  <a:schemeClr val="bg1"/>
                </a:solidFill>
                <a:latin typeface="Candara" pitchFamily="34" charset="0"/>
              </a:rPr>
              <a:t> </a:t>
            </a:r>
            <a:endParaRPr lang="en-CA" sz="1600" b="1" dirty="0" smtClean="0">
              <a:solidFill>
                <a:schemeClr val="bg1"/>
              </a:solidFill>
              <a:latin typeface="Candara" pitchFamily="34" charset="0"/>
            </a:endParaRPr>
          </a:p>
          <a:p>
            <a:pPr eaLnBrk="1" hangingPunct="1">
              <a:lnSpc>
                <a:spcPct val="90000"/>
              </a:lnSpc>
              <a:buClr>
                <a:schemeClr val="bg1"/>
              </a:buClr>
              <a:buFontTx/>
              <a:buNone/>
              <a:defRPr/>
            </a:pPr>
            <a:endParaRPr lang="en-CA" sz="1600" b="1" dirty="0" smtClean="0">
              <a:solidFill>
                <a:srgbClr val="FFFF99"/>
              </a:solidFill>
              <a:latin typeface="Candara" pitchFamily="34" charset="0"/>
            </a:endParaRPr>
          </a:p>
          <a:p>
            <a:pPr eaLnBrk="1" hangingPunct="1">
              <a:lnSpc>
                <a:spcPct val="90000"/>
              </a:lnSpc>
              <a:buClr>
                <a:schemeClr val="bg1"/>
              </a:buClr>
              <a:buSzPct val="130000"/>
              <a:defRPr/>
            </a:pPr>
            <a:r>
              <a:rPr lang="en-CA" sz="2000" b="1" dirty="0" smtClean="0">
                <a:solidFill>
                  <a:srgbClr val="FFFF99"/>
                </a:solidFill>
                <a:latin typeface="Candara" pitchFamily="34" charset="0"/>
              </a:rPr>
              <a:t>The Results/Strategies must be consistent with OSBG for visual quality and with established VQOs. </a:t>
            </a:r>
            <a:r>
              <a:rPr lang="en-CA" sz="1600" b="1" dirty="0" smtClean="0">
                <a:solidFill>
                  <a:schemeClr val="bg1"/>
                </a:solidFill>
                <a:latin typeface="Candara" pitchFamily="34" charset="0"/>
              </a:rPr>
              <a:t>FRPA 5 (1.1)</a:t>
            </a:r>
          </a:p>
          <a:p>
            <a:pPr eaLnBrk="1" hangingPunct="1">
              <a:lnSpc>
                <a:spcPct val="90000"/>
              </a:lnSpc>
              <a:buClr>
                <a:schemeClr val="bg1"/>
              </a:buClr>
              <a:buSzPct val="130000"/>
              <a:defRPr/>
            </a:pPr>
            <a:endParaRPr lang="en-CA" sz="1600" b="1" dirty="0" smtClean="0">
              <a:solidFill>
                <a:srgbClr val="FFFF99"/>
              </a:solidFill>
              <a:latin typeface="Candara" pitchFamily="34" charset="0"/>
            </a:endParaRPr>
          </a:p>
          <a:p>
            <a:pPr eaLnBrk="1" hangingPunct="1">
              <a:lnSpc>
                <a:spcPct val="90000"/>
              </a:lnSpc>
              <a:buClr>
                <a:schemeClr val="bg1"/>
              </a:buClr>
              <a:buSzPct val="130000"/>
              <a:defRPr/>
            </a:pPr>
            <a:r>
              <a:rPr lang="en-CA" sz="2000" b="1" dirty="0" smtClean="0">
                <a:solidFill>
                  <a:srgbClr val="FFFF99"/>
                </a:solidFill>
                <a:latin typeface="Candara" pitchFamily="34" charset="0"/>
              </a:rPr>
              <a:t>Each intended result or strategy in a FSP must be consistent with the established objective to the extent practicable. </a:t>
            </a:r>
            <a:r>
              <a:rPr lang="en-CA" sz="1600" b="1" dirty="0" smtClean="0">
                <a:solidFill>
                  <a:schemeClr val="bg1"/>
                </a:solidFill>
                <a:latin typeface="Candara" pitchFamily="34" charset="0"/>
              </a:rPr>
              <a:t>FPPR 25.1.</a:t>
            </a:r>
          </a:p>
          <a:p>
            <a:pPr eaLnBrk="1" hangingPunct="1">
              <a:lnSpc>
                <a:spcPct val="90000"/>
              </a:lnSpc>
              <a:buClr>
                <a:schemeClr val="bg1"/>
              </a:buClr>
              <a:buSzPct val="130000"/>
              <a:buFontTx/>
              <a:buNone/>
              <a:defRPr/>
            </a:pPr>
            <a:endParaRPr lang="en-CA" sz="2000" b="1" dirty="0" smtClean="0">
              <a:solidFill>
                <a:srgbClr val="FFFF99"/>
              </a:solidFill>
              <a:latin typeface="Candara" pitchFamily="34" charset="0"/>
            </a:endParaRPr>
          </a:p>
          <a:p>
            <a:pPr eaLnBrk="1" hangingPunct="1">
              <a:lnSpc>
                <a:spcPct val="90000"/>
              </a:lnSpc>
              <a:buClr>
                <a:schemeClr val="bg1"/>
              </a:buClr>
              <a:buSzPct val="130000"/>
              <a:defRPr/>
            </a:pPr>
            <a:r>
              <a:rPr lang="en-CA" sz="2000" b="1" dirty="0" smtClean="0">
                <a:solidFill>
                  <a:srgbClr val="FFFF99"/>
                </a:solidFill>
                <a:latin typeface="Candara" pitchFamily="34" charset="0"/>
              </a:rPr>
              <a:t>The holder of a FSP or a woodlot licence plan must ensure that the intended results specified in the plan are achieved, to the strategies are carried out.  </a:t>
            </a:r>
            <a:r>
              <a:rPr lang="en-CA" sz="1600" b="1" dirty="0" smtClean="0">
                <a:solidFill>
                  <a:schemeClr val="bg1"/>
                </a:solidFill>
                <a:latin typeface="Candara" pitchFamily="34" charset="0"/>
              </a:rPr>
              <a:t>FRPA Section 21(1).</a:t>
            </a:r>
          </a:p>
          <a:p>
            <a:pPr eaLnBrk="1" hangingPunct="1">
              <a:lnSpc>
                <a:spcPct val="90000"/>
              </a:lnSpc>
              <a:buSzPct val="130000"/>
              <a:buFontTx/>
              <a:buNone/>
              <a:defRPr/>
            </a:pPr>
            <a:endParaRPr lang="en-CA" sz="1600" b="1" dirty="0" smtClean="0"/>
          </a:p>
        </p:txBody>
      </p:sp>
      <p:pic>
        <p:nvPicPr>
          <p:cNvPr id="100356" name="Picture 88"/>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867" name="Rectangle 75"/>
          <p:cNvSpPr>
            <a:spLocks noChangeArrowheads="1"/>
          </p:cNvSpPr>
          <p:nvPr/>
        </p:nvSpPr>
        <p:spPr bwMode="auto">
          <a:xfrm>
            <a:off x="0" y="287338"/>
            <a:ext cx="9144000" cy="981075"/>
          </a:xfrm>
          <a:prstGeom prst="rect">
            <a:avLst/>
          </a:prstGeom>
          <a:noFill/>
          <a:ln w="9525">
            <a:noFill/>
            <a:miter lim="800000"/>
            <a:headEnd/>
            <a:tailEnd/>
          </a:ln>
          <a:effectLst/>
        </p:spPr>
        <p:txBody>
          <a:bodyPr/>
          <a:lstStyle/>
          <a:p>
            <a:pPr algn="ctr">
              <a:defRPr/>
            </a:pPr>
            <a:r>
              <a:rPr lang="en-GB" sz="4000" b="1" dirty="0">
                <a:solidFill>
                  <a:srgbClr val="FFC000"/>
                </a:solidFill>
                <a:effectLst>
                  <a:outerShdw blurRad="38100" dist="38100" dir="2700000" algn="tl">
                    <a:srgbClr val="000000"/>
                  </a:outerShdw>
                </a:effectLst>
                <a:latin typeface="Times New Roman" pitchFamily="18" charset="0"/>
                <a:cs typeface="+mn-cs"/>
              </a:rPr>
              <a:t> </a:t>
            </a:r>
            <a:r>
              <a:rPr lang="en-GB" sz="3200" b="1" dirty="0">
                <a:solidFill>
                  <a:srgbClr val="FFC000"/>
                </a:solidFill>
                <a:effectLst>
                  <a:outerShdw blurRad="38100" dist="38100" dir="2700000" algn="tl">
                    <a:srgbClr val="000000">
                      <a:alpha val="43137"/>
                    </a:srgbClr>
                  </a:outerShdw>
                </a:effectLst>
                <a:latin typeface="Times New Roman" pitchFamily="18" charset="0"/>
                <a:cs typeface="+mn-cs"/>
              </a:rPr>
              <a:t>Forest Stewardship Plan </a:t>
            </a:r>
            <a:r>
              <a:rPr lang="en-GB" sz="4000" b="1" dirty="0">
                <a:solidFill>
                  <a:srgbClr val="F1E719"/>
                </a:solidFill>
                <a:effectLst>
                  <a:outerShdw blurRad="38100" dist="38100" dir="2700000" algn="tl">
                    <a:srgbClr val="000000"/>
                  </a:outerShdw>
                </a:effectLst>
                <a:latin typeface="Times New Roman" pitchFamily="18" charset="0"/>
                <a:cs typeface="+mn-cs"/>
              </a:rPr>
              <a:t/>
            </a:r>
            <a:br>
              <a:rPr lang="en-GB" sz="4000" b="1" dirty="0">
                <a:solidFill>
                  <a:srgbClr val="F1E719"/>
                </a:solidFill>
                <a:effectLst>
                  <a:outerShdw blurRad="38100" dist="38100" dir="2700000" algn="tl">
                    <a:srgbClr val="000000"/>
                  </a:outerShdw>
                </a:effectLst>
                <a:latin typeface="Times New Roman" pitchFamily="18" charset="0"/>
                <a:cs typeface="+mn-cs"/>
              </a:rPr>
            </a:br>
            <a:endParaRPr lang="en-CA" sz="4000" b="1" dirty="0">
              <a:solidFill>
                <a:srgbClr val="F1E719"/>
              </a:solidFill>
              <a:effectLst>
                <a:outerShdw blurRad="38100" dist="38100" dir="2700000" algn="tl">
                  <a:srgbClr val="000000"/>
                </a:outerShdw>
              </a:effectLst>
              <a:latin typeface="Times New Roman" pitchFamily="18" charset="0"/>
              <a:cs typeface="+mn-cs"/>
            </a:endParaRPr>
          </a:p>
        </p:txBody>
      </p:sp>
      <p:sp>
        <p:nvSpPr>
          <p:cNvPr id="417870" name="Text Box 78"/>
          <p:cNvSpPr txBox="1">
            <a:spLocks noChangeArrowheads="1"/>
          </p:cNvSpPr>
          <p:nvPr/>
        </p:nvSpPr>
        <p:spPr bwMode="auto">
          <a:xfrm>
            <a:off x="1042988" y="1341438"/>
            <a:ext cx="7345362" cy="4216400"/>
          </a:xfrm>
          <a:prstGeom prst="rect">
            <a:avLst/>
          </a:prstGeom>
          <a:noFill/>
          <a:ln w="9525">
            <a:noFill/>
            <a:miter lim="800000"/>
            <a:headEnd/>
            <a:tailEnd/>
          </a:ln>
          <a:effectLst/>
        </p:spPr>
        <p:txBody>
          <a:bodyPr>
            <a:spAutoFit/>
          </a:bodyPr>
          <a:lstStyle/>
          <a:p>
            <a:pPr>
              <a:spcBef>
                <a:spcPct val="50000"/>
              </a:spcBef>
              <a:defRPr/>
            </a:pPr>
            <a:r>
              <a:rPr lang="en-CA" sz="2400" b="1" dirty="0">
                <a:solidFill>
                  <a:srgbClr val="FFC000"/>
                </a:solidFill>
                <a:effectLst>
                  <a:outerShdw blurRad="38100" dist="38100" dir="2700000" algn="tl">
                    <a:srgbClr val="000000"/>
                  </a:outerShdw>
                </a:effectLst>
                <a:latin typeface="Candara" pitchFamily="34" charset="0"/>
                <a:cs typeface="+mn-cs"/>
              </a:rPr>
              <a:t>What should a DM be looking for in an FSP with respect to Visuals?</a:t>
            </a:r>
          </a:p>
          <a:p>
            <a:pPr>
              <a:spcBef>
                <a:spcPct val="50000"/>
              </a:spcBef>
              <a:defRPr/>
            </a:pPr>
            <a:endParaRPr lang="en-CA" sz="1000" b="1" dirty="0">
              <a:solidFill>
                <a:srgbClr val="F1E719"/>
              </a:solidFill>
              <a:effectLst>
                <a:outerShdw blurRad="38100" dist="38100" dir="2700000" algn="tl">
                  <a:srgbClr val="000000"/>
                </a:outerShdw>
              </a:effectLst>
              <a:latin typeface="+mn-lt"/>
              <a:cs typeface="+mn-cs"/>
            </a:endParaRPr>
          </a:p>
          <a:p>
            <a:pPr>
              <a:spcBef>
                <a:spcPct val="50000"/>
              </a:spcBef>
              <a:defRPr/>
            </a:pPr>
            <a:endParaRPr lang="en-CA" sz="1000" b="1" dirty="0">
              <a:solidFill>
                <a:srgbClr val="FFFF99"/>
              </a:solidFill>
              <a:effectLst>
                <a:outerShdw blurRad="38100" dist="38100" dir="2700000" algn="tl">
                  <a:srgbClr val="000000"/>
                </a:outerShdw>
              </a:effectLst>
              <a:latin typeface="Candara" pitchFamily="34" charset="0"/>
              <a:cs typeface="+mn-cs"/>
            </a:endParaRPr>
          </a:p>
          <a:p>
            <a:pPr>
              <a:spcBef>
                <a:spcPct val="50000"/>
              </a:spcBef>
              <a:defRPr/>
            </a:pPr>
            <a:r>
              <a:rPr lang="en-CA" dirty="0">
                <a:solidFill>
                  <a:srgbClr val="FFFF99"/>
                </a:solidFill>
                <a:latin typeface="Candara" pitchFamily="34" charset="0"/>
                <a:cs typeface="+mn-cs"/>
              </a:rPr>
              <a:t>	FDU’s to identify location of Scenic areas. </a:t>
            </a:r>
          </a:p>
          <a:p>
            <a:pPr>
              <a:spcBef>
                <a:spcPct val="50000"/>
              </a:spcBef>
              <a:defRPr/>
            </a:pPr>
            <a:endParaRPr lang="en-CA" dirty="0">
              <a:latin typeface="+mn-lt"/>
              <a:cs typeface="+mn-cs"/>
            </a:endParaRPr>
          </a:p>
          <a:p>
            <a:pPr>
              <a:spcBef>
                <a:spcPct val="50000"/>
              </a:spcBef>
              <a:defRPr/>
            </a:pPr>
            <a:r>
              <a:rPr lang="en-CA" dirty="0">
                <a:latin typeface="+mn-lt"/>
                <a:cs typeface="+mn-cs"/>
              </a:rPr>
              <a:t>	</a:t>
            </a:r>
            <a:r>
              <a:rPr lang="en-CA" dirty="0">
                <a:solidFill>
                  <a:srgbClr val="FFFF99"/>
                </a:solidFill>
                <a:latin typeface="Candara" pitchFamily="34" charset="0"/>
                <a:cs typeface="+mn-cs"/>
              </a:rPr>
              <a:t>There must be a R/S for Scenic Areas with VQOs.</a:t>
            </a:r>
          </a:p>
          <a:p>
            <a:pPr>
              <a:spcBef>
                <a:spcPct val="50000"/>
              </a:spcBef>
              <a:defRPr/>
            </a:pPr>
            <a:endParaRPr lang="en-CA" dirty="0">
              <a:latin typeface="+mn-lt"/>
              <a:cs typeface="+mn-cs"/>
            </a:endParaRPr>
          </a:p>
          <a:p>
            <a:pPr>
              <a:spcBef>
                <a:spcPct val="50000"/>
              </a:spcBef>
              <a:defRPr/>
            </a:pPr>
            <a:r>
              <a:rPr lang="en-CA" dirty="0">
                <a:latin typeface="+mn-lt"/>
                <a:cs typeface="+mn-cs"/>
              </a:rPr>
              <a:t>	</a:t>
            </a:r>
            <a:r>
              <a:rPr lang="en-CA" dirty="0">
                <a:solidFill>
                  <a:srgbClr val="FFFF99"/>
                </a:solidFill>
                <a:latin typeface="Candara" pitchFamily="34" charset="0"/>
                <a:cs typeface="+mn-cs"/>
              </a:rPr>
              <a:t>The Result/Strategy must be </a:t>
            </a:r>
            <a:r>
              <a:rPr lang="en-US" dirty="0">
                <a:solidFill>
                  <a:srgbClr val="FFFF99"/>
                </a:solidFill>
                <a:latin typeface="Candara" pitchFamily="34" charset="0"/>
                <a:cs typeface="+mn-cs"/>
              </a:rPr>
              <a:t>be measurable, verifiable and       	describe	 the circumstances where they apply</a:t>
            </a:r>
            <a:r>
              <a:rPr lang="en-CA" dirty="0">
                <a:solidFill>
                  <a:srgbClr val="FFFF99"/>
                </a:solidFill>
                <a:latin typeface="Candara" pitchFamily="34" charset="0"/>
                <a:cs typeface="+mn-cs"/>
              </a:rPr>
              <a:t> and must be 	consistent with the established VQO</a:t>
            </a:r>
            <a:r>
              <a:rPr lang="en-CA" sz="1800" dirty="0">
                <a:solidFill>
                  <a:srgbClr val="FFFF99"/>
                </a:solidFill>
                <a:latin typeface="Candara" pitchFamily="34" charset="0"/>
                <a:cs typeface="+mn-cs"/>
              </a:rPr>
              <a:t>.</a:t>
            </a:r>
          </a:p>
        </p:txBody>
      </p:sp>
      <p:graphicFrame>
        <p:nvGraphicFramePr>
          <p:cNvPr id="6146" name="Object 91"/>
          <p:cNvGraphicFramePr>
            <a:graphicFrameLocks noGrp="1" noChangeAspect="1"/>
          </p:cNvGraphicFramePr>
          <p:nvPr>
            <p:ph sz="quarter" idx="1"/>
          </p:nvPr>
        </p:nvGraphicFramePr>
        <p:xfrm>
          <a:off x="1331913" y="2492375"/>
          <a:ext cx="458787" cy="674688"/>
        </p:xfrm>
        <a:graphic>
          <a:graphicData uri="http://schemas.openxmlformats.org/presentationml/2006/ole">
            <p:oleObj spid="_x0000_s6146" name="Clip" r:id="rId3" imgW="2247480" imgH="3306240" progId="">
              <p:embed/>
            </p:oleObj>
          </a:graphicData>
        </a:graphic>
      </p:graphicFrame>
      <p:graphicFrame>
        <p:nvGraphicFramePr>
          <p:cNvPr id="6147" name="Object 84"/>
          <p:cNvGraphicFramePr>
            <a:graphicFrameLocks noGrp="1" noChangeAspect="1"/>
          </p:cNvGraphicFramePr>
          <p:nvPr>
            <p:ph sz="quarter" idx="2"/>
          </p:nvPr>
        </p:nvGraphicFramePr>
        <p:xfrm>
          <a:off x="1331913" y="4365625"/>
          <a:ext cx="458787" cy="674688"/>
        </p:xfrm>
        <a:graphic>
          <a:graphicData uri="http://schemas.openxmlformats.org/presentationml/2006/ole">
            <p:oleObj spid="_x0000_s6147" name="Clip" r:id="rId4" imgW="2247480" imgH="3306240" progId="">
              <p:embed/>
            </p:oleObj>
          </a:graphicData>
        </a:graphic>
      </p:graphicFrame>
      <p:graphicFrame>
        <p:nvGraphicFramePr>
          <p:cNvPr id="6148" name="Object 92"/>
          <p:cNvGraphicFramePr>
            <a:graphicFrameLocks noGrp="1" noChangeAspect="1"/>
          </p:cNvGraphicFramePr>
          <p:nvPr>
            <p:ph sz="quarter" idx="3"/>
          </p:nvPr>
        </p:nvGraphicFramePr>
        <p:xfrm>
          <a:off x="1331913" y="3357563"/>
          <a:ext cx="485775" cy="714375"/>
        </p:xfrm>
        <a:graphic>
          <a:graphicData uri="http://schemas.openxmlformats.org/presentationml/2006/ole">
            <p:oleObj spid="_x0000_s6148" name="Clip" r:id="rId5" imgW="2247480" imgH="3306240" progId="">
              <p:embed/>
            </p:oleObj>
          </a:graphicData>
        </a:graphic>
      </p:graphicFrame>
      <p:pic>
        <p:nvPicPr>
          <p:cNvPr id="6151" name="Picture 88"/>
          <p:cNvPicPr>
            <a:picLocks noChangeAspect="1" noChangeArrowheads="1"/>
          </p:cNvPicPr>
          <p:nvPr/>
        </p:nvPicPr>
        <p:blipFill>
          <a:blip r:embed="rId6"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spd="med">
    <p:circl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0" y="260350"/>
            <a:ext cx="9144000" cy="936625"/>
          </a:xfrm>
        </p:spPr>
        <p:txBody>
          <a:bodyPr anchor="t"/>
          <a:lstStyle/>
          <a:p>
            <a:pPr eaLnBrk="1" hangingPunct="1"/>
            <a:r>
              <a:rPr lang="en-GB" sz="4000" b="1" smtClean="0">
                <a:solidFill>
                  <a:srgbClr val="FFC000"/>
                </a:solidFill>
                <a:latin typeface="Times New Roman" pitchFamily="-112" charset="0"/>
              </a:rPr>
              <a:t> </a:t>
            </a:r>
            <a:r>
              <a:rPr lang="en-GB" sz="3200" b="1" smtClean="0">
                <a:solidFill>
                  <a:srgbClr val="FFC000"/>
                </a:solidFill>
                <a:latin typeface="Times New Roman" pitchFamily="-112" charset="0"/>
              </a:rPr>
              <a:t>Compliance and Enforcement</a:t>
            </a:r>
            <a:endParaRPr lang="en-CA" sz="3200" b="1" smtClean="0">
              <a:solidFill>
                <a:srgbClr val="FFC000"/>
              </a:solidFill>
              <a:latin typeface="Times New Roman" pitchFamily="-112" charset="0"/>
            </a:endParaRPr>
          </a:p>
        </p:txBody>
      </p:sp>
      <p:sp>
        <p:nvSpPr>
          <p:cNvPr id="101379" name="Rectangle 81"/>
          <p:cNvSpPr>
            <a:spLocks noChangeArrowheads="1"/>
          </p:cNvSpPr>
          <p:nvPr/>
        </p:nvSpPr>
        <p:spPr bwMode="auto">
          <a:xfrm>
            <a:off x="1258888" y="1052513"/>
            <a:ext cx="6769100" cy="701675"/>
          </a:xfrm>
          <a:prstGeom prst="rect">
            <a:avLst/>
          </a:prstGeom>
          <a:noFill/>
          <a:ln w="9525">
            <a:noFill/>
            <a:miter lim="800000"/>
            <a:headEnd/>
            <a:tailEnd/>
          </a:ln>
        </p:spPr>
        <p:txBody>
          <a:bodyPr>
            <a:spAutoFit/>
          </a:bodyPr>
          <a:lstStyle/>
          <a:p>
            <a:r>
              <a:rPr lang="en-CA" b="1">
                <a:solidFill>
                  <a:srgbClr val="FFFF99"/>
                </a:solidFill>
                <a:latin typeface="Candara" pitchFamily="34" charset="0"/>
              </a:rPr>
              <a:t>The third pillar of the </a:t>
            </a:r>
            <a:r>
              <a:rPr lang="en-CA" b="1" i="1">
                <a:solidFill>
                  <a:srgbClr val="FFFF99"/>
                </a:solidFill>
                <a:latin typeface="Candara" pitchFamily="34" charset="0"/>
              </a:rPr>
              <a:t>FRPA</a:t>
            </a:r>
            <a:r>
              <a:rPr lang="en-CA" b="1">
                <a:solidFill>
                  <a:srgbClr val="FFFF99"/>
                </a:solidFill>
                <a:latin typeface="Candara" pitchFamily="34" charset="0"/>
              </a:rPr>
              <a:t> functional architecture is compliance and enforcement.</a:t>
            </a:r>
          </a:p>
        </p:txBody>
      </p:sp>
      <p:grpSp>
        <p:nvGrpSpPr>
          <p:cNvPr id="101380" name="Group 87"/>
          <p:cNvGrpSpPr>
            <a:grpSpLocks/>
          </p:cNvGrpSpPr>
          <p:nvPr/>
        </p:nvGrpSpPr>
        <p:grpSpPr bwMode="auto">
          <a:xfrm>
            <a:off x="2555875" y="1989138"/>
            <a:ext cx="4103688" cy="3979862"/>
            <a:chOff x="1610" y="1253"/>
            <a:chExt cx="2585" cy="2507"/>
          </a:xfrm>
        </p:grpSpPr>
        <p:pic>
          <p:nvPicPr>
            <p:cNvPr id="101382" name="Picture 80" descr="3-pillars-ver1"/>
            <p:cNvPicPr>
              <a:picLocks noChangeAspect="1" noChangeArrowheads="1"/>
            </p:cNvPicPr>
            <p:nvPr/>
          </p:nvPicPr>
          <p:blipFill>
            <a:blip r:embed="rId2" cstate="print"/>
            <a:srcRect/>
            <a:stretch>
              <a:fillRect/>
            </a:stretch>
          </p:blipFill>
          <p:spPr bwMode="auto">
            <a:xfrm>
              <a:off x="1610" y="1253"/>
              <a:ext cx="2585" cy="2507"/>
            </a:xfrm>
            <a:prstGeom prst="rect">
              <a:avLst/>
            </a:prstGeom>
            <a:noFill/>
            <a:ln w="9525">
              <a:solidFill>
                <a:schemeClr val="bg2"/>
              </a:solidFill>
              <a:miter lim="800000"/>
              <a:headEnd/>
              <a:tailEnd/>
            </a:ln>
          </p:spPr>
        </p:pic>
        <p:sp>
          <p:nvSpPr>
            <p:cNvPr id="101383" name="Rectangle 82"/>
            <p:cNvSpPr>
              <a:spLocks noChangeArrowheads="1"/>
            </p:cNvSpPr>
            <p:nvPr/>
          </p:nvSpPr>
          <p:spPr bwMode="auto">
            <a:xfrm>
              <a:off x="3333" y="1851"/>
              <a:ext cx="817" cy="1044"/>
            </a:xfrm>
            <a:prstGeom prst="rect">
              <a:avLst/>
            </a:prstGeom>
            <a:noFill/>
            <a:ln w="38100">
              <a:solidFill>
                <a:srgbClr val="FF0000"/>
              </a:solidFill>
              <a:miter lim="800000"/>
              <a:headEnd/>
              <a:tailEnd/>
            </a:ln>
          </p:spPr>
          <p:txBody>
            <a:bodyPr wrap="none" anchor="ctr"/>
            <a:lstStyle/>
            <a:p>
              <a:endParaRPr lang="en-US"/>
            </a:p>
          </p:txBody>
        </p:sp>
        <p:sp>
          <p:nvSpPr>
            <p:cNvPr id="101384" name="Text Box 84"/>
            <p:cNvSpPr txBox="1">
              <a:spLocks noChangeArrowheads="1"/>
            </p:cNvSpPr>
            <p:nvPr/>
          </p:nvSpPr>
          <p:spPr bwMode="auto">
            <a:xfrm>
              <a:off x="1701" y="2609"/>
              <a:ext cx="771" cy="231"/>
            </a:xfrm>
            <a:prstGeom prst="rect">
              <a:avLst/>
            </a:prstGeom>
            <a:noFill/>
            <a:ln w="9525">
              <a:noFill/>
              <a:miter lim="800000"/>
              <a:headEnd/>
              <a:tailEnd/>
            </a:ln>
          </p:spPr>
          <p:txBody>
            <a:bodyPr>
              <a:spAutoFit/>
            </a:bodyPr>
            <a:lstStyle/>
            <a:p>
              <a:pPr algn="ctr">
                <a:spcBef>
                  <a:spcPct val="50000"/>
                </a:spcBef>
              </a:pPr>
              <a:r>
                <a:rPr lang="en-CA" sz="1800" b="1">
                  <a:solidFill>
                    <a:srgbClr val="CC3300"/>
                  </a:solidFill>
                  <a:latin typeface="Arial" charset="0"/>
                </a:rPr>
                <a:t>VQOs</a:t>
              </a:r>
            </a:p>
          </p:txBody>
        </p:sp>
        <p:sp>
          <p:nvSpPr>
            <p:cNvPr id="101385" name="Text Box 85"/>
            <p:cNvSpPr txBox="1">
              <a:spLocks noChangeArrowheads="1"/>
            </p:cNvSpPr>
            <p:nvPr/>
          </p:nvSpPr>
          <p:spPr bwMode="auto">
            <a:xfrm>
              <a:off x="2517" y="2609"/>
              <a:ext cx="771" cy="231"/>
            </a:xfrm>
            <a:prstGeom prst="rect">
              <a:avLst/>
            </a:prstGeom>
            <a:noFill/>
            <a:ln w="9525">
              <a:noFill/>
              <a:miter lim="800000"/>
              <a:headEnd/>
              <a:tailEnd/>
            </a:ln>
          </p:spPr>
          <p:txBody>
            <a:bodyPr>
              <a:spAutoFit/>
            </a:bodyPr>
            <a:lstStyle/>
            <a:p>
              <a:pPr algn="ctr">
                <a:spcBef>
                  <a:spcPct val="50000"/>
                </a:spcBef>
              </a:pPr>
              <a:r>
                <a:rPr lang="en-CA" sz="1800" b="1">
                  <a:solidFill>
                    <a:srgbClr val="CC3300"/>
                  </a:solidFill>
                  <a:latin typeface="Arial" charset="0"/>
                </a:rPr>
                <a:t>R/S</a:t>
              </a:r>
            </a:p>
          </p:txBody>
        </p:sp>
        <p:sp>
          <p:nvSpPr>
            <p:cNvPr id="101386" name="Text Box 86"/>
            <p:cNvSpPr txBox="1">
              <a:spLocks noChangeArrowheads="1"/>
            </p:cNvSpPr>
            <p:nvPr/>
          </p:nvSpPr>
          <p:spPr bwMode="auto">
            <a:xfrm>
              <a:off x="2517" y="1888"/>
              <a:ext cx="771" cy="231"/>
            </a:xfrm>
            <a:prstGeom prst="rect">
              <a:avLst/>
            </a:prstGeom>
            <a:noFill/>
            <a:ln w="9525">
              <a:noFill/>
              <a:miter lim="800000"/>
              <a:headEnd/>
              <a:tailEnd/>
            </a:ln>
          </p:spPr>
          <p:txBody>
            <a:bodyPr>
              <a:spAutoFit/>
            </a:bodyPr>
            <a:lstStyle/>
            <a:p>
              <a:pPr algn="ctr">
                <a:spcBef>
                  <a:spcPct val="50000"/>
                </a:spcBef>
              </a:pPr>
              <a:r>
                <a:rPr lang="en-CA" sz="1800" b="1">
                  <a:solidFill>
                    <a:srgbClr val="CC3300"/>
                  </a:solidFill>
                  <a:latin typeface="Arial" charset="0"/>
                </a:rPr>
                <a:t>FSPs</a:t>
              </a:r>
            </a:p>
          </p:txBody>
        </p:sp>
      </p:grpSp>
      <p:pic>
        <p:nvPicPr>
          <p:cNvPr id="101381" name="Picture 88"/>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idx="1"/>
          </p:nvPr>
        </p:nvSpPr>
        <p:spPr>
          <a:xfrm>
            <a:off x="827088" y="1744663"/>
            <a:ext cx="5113337" cy="3484562"/>
          </a:xfrm>
        </p:spPr>
        <p:txBody>
          <a:bodyPr/>
          <a:lstStyle/>
          <a:p>
            <a:pPr eaLnBrk="1" hangingPunct="1">
              <a:buFontTx/>
              <a:buNone/>
            </a:pPr>
            <a:r>
              <a:rPr lang="en-CA" sz="1600" b="1" dirty="0" smtClean="0">
                <a:solidFill>
                  <a:schemeClr val="bg1"/>
                </a:solidFill>
                <a:latin typeface="Candara" pitchFamily="34" charset="0"/>
              </a:rPr>
              <a:t>Compliance and Enforcement (C&amp;E) is </a:t>
            </a:r>
          </a:p>
          <a:p>
            <a:pPr eaLnBrk="1" hangingPunct="1">
              <a:buFontTx/>
              <a:buNone/>
            </a:pPr>
            <a:r>
              <a:rPr lang="en-CA" sz="1600" b="1" dirty="0" smtClean="0">
                <a:solidFill>
                  <a:schemeClr val="bg1"/>
                </a:solidFill>
                <a:latin typeface="Candara" pitchFamily="34" charset="0"/>
              </a:rPr>
              <a:t>the law enforcement  program of the MFLNRO. </a:t>
            </a:r>
          </a:p>
          <a:p>
            <a:pPr eaLnBrk="1" hangingPunct="1">
              <a:buFontTx/>
              <a:buNone/>
            </a:pPr>
            <a:endParaRPr lang="en-CA" sz="1600" b="1" dirty="0" smtClean="0">
              <a:solidFill>
                <a:schemeClr val="bg1"/>
              </a:solidFill>
              <a:latin typeface="Candara" pitchFamily="34" charset="0"/>
            </a:endParaRPr>
          </a:p>
          <a:p>
            <a:pPr eaLnBrk="1" hangingPunct="1">
              <a:buFontTx/>
              <a:buNone/>
            </a:pPr>
            <a:r>
              <a:rPr lang="en-CA" sz="1600" b="1" dirty="0" smtClean="0">
                <a:solidFill>
                  <a:schemeClr val="bg1"/>
                </a:solidFill>
                <a:latin typeface="Candara" pitchFamily="34" charset="0"/>
              </a:rPr>
              <a:t>It’s role is to ensure that forestry </a:t>
            </a:r>
          </a:p>
          <a:p>
            <a:pPr eaLnBrk="1" hangingPunct="1">
              <a:buFontTx/>
              <a:buNone/>
            </a:pPr>
            <a:r>
              <a:rPr lang="en-CA" sz="1600" b="1" dirty="0" smtClean="0">
                <a:solidFill>
                  <a:schemeClr val="bg1"/>
                </a:solidFill>
                <a:latin typeface="Candara" pitchFamily="34" charset="0"/>
              </a:rPr>
              <a:t>laws are being followed in B.C.'s public </a:t>
            </a:r>
          </a:p>
          <a:p>
            <a:pPr eaLnBrk="1" hangingPunct="1">
              <a:buFontTx/>
              <a:buNone/>
            </a:pPr>
            <a:r>
              <a:rPr lang="en-CA" sz="1600" b="1" dirty="0" smtClean="0">
                <a:solidFill>
                  <a:schemeClr val="bg1"/>
                </a:solidFill>
                <a:latin typeface="Candara" pitchFamily="34" charset="0"/>
              </a:rPr>
              <a:t>forests, and to take action where non-</a:t>
            </a:r>
          </a:p>
          <a:p>
            <a:pPr eaLnBrk="1" hangingPunct="1">
              <a:buFontTx/>
              <a:buNone/>
            </a:pPr>
            <a:r>
              <a:rPr lang="en-CA" sz="1600" b="1" dirty="0" smtClean="0">
                <a:solidFill>
                  <a:schemeClr val="bg1"/>
                </a:solidFill>
                <a:latin typeface="Candara" pitchFamily="34" charset="0"/>
              </a:rPr>
              <a:t>compliance is believed to be occurring.</a:t>
            </a:r>
          </a:p>
        </p:txBody>
      </p:sp>
      <p:sp>
        <p:nvSpPr>
          <p:cNvPr id="5" name="Rectangle 2"/>
          <p:cNvSpPr txBox="1">
            <a:spLocks noChangeArrowheads="1"/>
          </p:cNvSpPr>
          <p:nvPr/>
        </p:nvSpPr>
        <p:spPr bwMode="auto">
          <a:xfrm>
            <a:off x="0" y="476250"/>
            <a:ext cx="9144000" cy="936625"/>
          </a:xfrm>
          <a:prstGeom prst="rect">
            <a:avLst/>
          </a:prstGeom>
          <a:ln>
            <a:miter lim="800000"/>
            <a:headEnd/>
            <a:tailEnd/>
          </a:ln>
        </p:spPr>
        <p:txBody>
          <a:bodyPr/>
          <a:lstStyle/>
          <a:p>
            <a:pPr algn="ctr">
              <a:defRPr/>
            </a:pPr>
            <a:r>
              <a:rPr lang="en-GB" sz="4000" b="1" kern="0" dirty="0">
                <a:solidFill>
                  <a:srgbClr val="F1E719"/>
                </a:solidFill>
                <a:effectLst>
                  <a:outerShdw blurRad="38100" dist="38100" dir="2700000" algn="tl">
                    <a:srgbClr val="000000"/>
                  </a:outerShdw>
                </a:effectLst>
                <a:latin typeface="Times New Roman" pitchFamily="18" charset="0"/>
                <a:ea typeface="+mj-ea"/>
                <a:cs typeface="+mj-cs"/>
              </a:rPr>
              <a:t> Compliance and Enforcement</a:t>
            </a:r>
            <a:endParaRPr lang="en-CA" sz="4000" b="1" kern="0" dirty="0">
              <a:solidFill>
                <a:srgbClr val="F1E719"/>
              </a:solidFill>
              <a:effectLst>
                <a:outerShdw blurRad="38100" dist="38100" dir="2700000" algn="tl">
                  <a:srgbClr val="000000"/>
                </a:outerShdw>
              </a:effectLst>
              <a:latin typeface="Times New Roman" pitchFamily="18" charset="0"/>
              <a:ea typeface="+mj-ea"/>
              <a:cs typeface="+mj-cs"/>
            </a:endParaRPr>
          </a:p>
        </p:txBody>
      </p:sp>
      <p:pic>
        <p:nvPicPr>
          <p:cNvPr id="102404" name="Picture 4" descr="BadgeJPG"/>
          <p:cNvPicPr>
            <a:picLocks noChangeAspect="1" noChangeArrowheads="1"/>
          </p:cNvPicPr>
          <p:nvPr/>
        </p:nvPicPr>
        <p:blipFill>
          <a:blip r:embed="rId2" cstate="print"/>
          <a:srcRect l="16751" t="1585" r="20250"/>
          <a:stretch>
            <a:fillRect/>
          </a:stretch>
        </p:blipFill>
        <p:spPr bwMode="auto">
          <a:xfrm>
            <a:off x="6300788" y="1844675"/>
            <a:ext cx="2063750" cy="2447925"/>
          </a:xfrm>
          <a:prstGeom prst="rect">
            <a:avLst/>
          </a:prstGeom>
          <a:noFill/>
          <a:ln w="19050">
            <a:solidFill>
              <a:schemeClr val="tx1"/>
            </a:solidFill>
            <a:miter lim="800000"/>
            <a:headEnd/>
            <a:tailEnd/>
          </a:ln>
        </p:spPr>
      </p:pic>
      <p:pic>
        <p:nvPicPr>
          <p:cNvPr id="102405" name="Picture 79" descr="C&amp;E badge.JPG"/>
          <p:cNvPicPr>
            <a:picLocks noChangeAspect="1"/>
          </p:cNvPicPr>
          <p:nvPr/>
        </p:nvPicPr>
        <p:blipFill>
          <a:blip r:embed="rId3" cstate="print"/>
          <a:srcRect/>
          <a:stretch>
            <a:fillRect/>
          </a:stretch>
        </p:blipFill>
        <p:spPr bwMode="auto">
          <a:xfrm>
            <a:off x="4859338" y="3933825"/>
            <a:ext cx="2160587" cy="2244725"/>
          </a:xfrm>
          <a:prstGeom prst="rect">
            <a:avLst/>
          </a:prstGeom>
          <a:noFill/>
          <a:ln w="9525">
            <a:noFill/>
            <a:miter lim="800000"/>
            <a:headEnd/>
            <a:tailEnd/>
          </a:ln>
        </p:spPr>
      </p:pic>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508" name="Rectangle 76"/>
          <p:cNvSpPr>
            <a:spLocks noChangeArrowheads="1"/>
          </p:cNvSpPr>
          <p:nvPr/>
        </p:nvSpPr>
        <p:spPr bwMode="auto">
          <a:xfrm>
            <a:off x="0" y="476250"/>
            <a:ext cx="9144000" cy="981075"/>
          </a:xfrm>
          <a:prstGeom prst="rect">
            <a:avLst/>
          </a:prstGeom>
          <a:noFill/>
          <a:ln w="9525">
            <a:noFill/>
            <a:miter lim="800000"/>
            <a:headEnd/>
            <a:tailEnd/>
          </a:ln>
          <a:effectLst/>
        </p:spPr>
        <p:txBody>
          <a:bodyPr/>
          <a:lstStyle/>
          <a:p>
            <a:pPr algn="ctr">
              <a:defRPr/>
            </a:pPr>
            <a:r>
              <a:rPr lang="en-GB" sz="4000" b="1" dirty="0">
                <a:solidFill>
                  <a:srgbClr val="F1E719"/>
                </a:solidFill>
                <a:effectLst>
                  <a:outerShdw blurRad="38100" dist="38100" dir="2700000" algn="tl">
                    <a:srgbClr val="000000"/>
                  </a:outerShdw>
                </a:effectLst>
                <a:latin typeface="Times New Roman" pitchFamily="18" charset="0"/>
                <a:cs typeface="Arial" pitchFamily="34" charset="0"/>
              </a:rPr>
              <a:t> Compliance and Enforcement</a:t>
            </a:r>
            <a:endParaRPr lang="en-CA" sz="4000" b="1" dirty="0">
              <a:solidFill>
                <a:srgbClr val="F1E719"/>
              </a:solidFill>
              <a:effectLst>
                <a:outerShdw blurRad="38100" dist="38100" dir="2700000" algn="tl">
                  <a:srgbClr val="000000"/>
                </a:outerShdw>
              </a:effectLst>
              <a:latin typeface="Times New Roman" pitchFamily="18" charset="0"/>
              <a:cs typeface="Arial" pitchFamily="34" charset="0"/>
            </a:endParaRPr>
          </a:p>
        </p:txBody>
      </p:sp>
      <p:sp>
        <p:nvSpPr>
          <p:cNvPr id="103427" name="Text Box 78"/>
          <p:cNvSpPr txBox="1">
            <a:spLocks noChangeArrowheads="1"/>
          </p:cNvSpPr>
          <p:nvPr/>
        </p:nvSpPr>
        <p:spPr bwMode="auto">
          <a:xfrm>
            <a:off x="1116013" y="1341438"/>
            <a:ext cx="7343775" cy="708025"/>
          </a:xfrm>
          <a:prstGeom prst="rect">
            <a:avLst/>
          </a:prstGeom>
          <a:noFill/>
          <a:ln w="9525">
            <a:noFill/>
            <a:miter lim="800000"/>
            <a:headEnd/>
            <a:tailEnd/>
          </a:ln>
        </p:spPr>
        <p:txBody>
          <a:bodyPr>
            <a:spAutoFit/>
          </a:bodyPr>
          <a:lstStyle/>
          <a:p>
            <a:pPr>
              <a:spcBef>
                <a:spcPct val="50000"/>
              </a:spcBef>
            </a:pPr>
            <a:r>
              <a:rPr lang="en-CA" b="1">
                <a:solidFill>
                  <a:srgbClr val="F1C877"/>
                </a:solidFill>
                <a:latin typeface="Candara" pitchFamily="34" charset="0"/>
              </a:rPr>
              <a:t>There are two areas under FRPA that C&amp;E may wish to examine with respect to visuals.</a:t>
            </a:r>
          </a:p>
        </p:txBody>
      </p:sp>
      <p:pic>
        <p:nvPicPr>
          <p:cNvPr id="103428" name="Picture 89" descr="P1010045"/>
          <p:cNvPicPr>
            <a:picLocks noChangeAspect="1" noChangeArrowheads="1"/>
          </p:cNvPicPr>
          <p:nvPr/>
        </p:nvPicPr>
        <p:blipFill>
          <a:blip r:embed="rId2" cstate="print"/>
          <a:srcRect/>
          <a:stretch>
            <a:fillRect/>
          </a:stretch>
        </p:blipFill>
        <p:spPr bwMode="auto">
          <a:xfrm>
            <a:off x="6011863" y="2708275"/>
            <a:ext cx="2519362" cy="1620838"/>
          </a:xfrm>
          <a:prstGeom prst="rect">
            <a:avLst/>
          </a:prstGeom>
          <a:noFill/>
          <a:ln w="9525">
            <a:solidFill>
              <a:srgbClr val="FFCC00"/>
            </a:solidFill>
            <a:miter lim="800000"/>
            <a:headEnd/>
            <a:tailEnd/>
          </a:ln>
        </p:spPr>
      </p:pic>
      <p:sp>
        <p:nvSpPr>
          <p:cNvPr id="80" name="Text Box 164"/>
          <p:cNvSpPr txBox="1">
            <a:spLocks noChangeArrowheads="1"/>
          </p:cNvSpPr>
          <p:nvPr/>
        </p:nvSpPr>
        <p:spPr bwMode="auto">
          <a:xfrm>
            <a:off x="1087438" y="2349500"/>
            <a:ext cx="4779962" cy="2446338"/>
          </a:xfrm>
          <a:prstGeom prst="rect">
            <a:avLst/>
          </a:prstGeom>
          <a:noFill/>
          <a:ln w="9525">
            <a:noFill/>
            <a:miter lim="800000"/>
            <a:headEnd/>
            <a:tailEnd/>
          </a:ln>
        </p:spPr>
        <p:txBody>
          <a:bodyPr>
            <a:spAutoFit/>
          </a:bodyPr>
          <a:lstStyle/>
          <a:p>
            <a:pPr marL="457200" indent="-457200">
              <a:spcBef>
                <a:spcPct val="50000"/>
              </a:spcBef>
              <a:buFont typeface="+mj-lt"/>
              <a:buAutoNum type="arabicPeriod"/>
              <a:defRPr/>
            </a:pPr>
            <a:r>
              <a:rPr lang="en-US" sz="1800" b="1" dirty="0">
                <a:solidFill>
                  <a:srgbClr val="F8F8F8"/>
                </a:solidFill>
                <a:latin typeface="Candara" pitchFamily="34" charset="0"/>
                <a:cs typeface="Arial" pitchFamily="34" charset="0"/>
              </a:rPr>
              <a:t>Review FSP Results or Strategies to ensure that they are measurable and verifiable.</a:t>
            </a:r>
          </a:p>
          <a:p>
            <a:pPr marL="457200" indent="-457200">
              <a:spcBef>
                <a:spcPct val="50000"/>
              </a:spcBef>
              <a:buClr>
                <a:srgbClr val="FFFF00"/>
              </a:buClr>
              <a:buFont typeface="+mj-lt"/>
              <a:buAutoNum type="arabicPeriod"/>
              <a:defRPr/>
            </a:pPr>
            <a:r>
              <a:rPr lang="en-US" sz="1800" b="1" dirty="0">
                <a:solidFill>
                  <a:srgbClr val="FFCCFF"/>
                </a:solidFill>
                <a:latin typeface="Candara" pitchFamily="34" charset="0"/>
                <a:cs typeface="Arial" pitchFamily="34" charset="0"/>
              </a:rPr>
              <a:t>Inspect post harvesting results, to ensure the visual quality objective(s) have been achieved.</a:t>
            </a:r>
            <a:endParaRPr lang="en-CA" sz="1800" b="1" dirty="0">
              <a:solidFill>
                <a:srgbClr val="FFCCFF"/>
              </a:solidFill>
              <a:latin typeface="Candara" pitchFamily="34" charset="0"/>
              <a:cs typeface="Arial" pitchFamily="34" charset="0"/>
            </a:endParaRPr>
          </a:p>
          <a:p>
            <a:pPr marL="342900" indent="-342900">
              <a:spcBef>
                <a:spcPct val="50000"/>
              </a:spcBef>
              <a:defRPr/>
            </a:pPr>
            <a:endParaRPr lang="en-CA" sz="2400" b="1" dirty="0">
              <a:solidFill>
                <a:srgbClr val="F8F8F8"/>
              </a:solidFill>
              <a:latin typeface="Arial" charset="0"/>
              <a:cs typeface="Arial" pitchFamily="34" charset="0"/>
            </a:endParaRPr>
          </a:p>
        </p:txBody>
      </p:sp>
      <p:pic>
        <p:nvPicPr>
          <p:cNvPr id="103430" name="Picture 88"/>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spd="med">
    <p:circl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628" name="Rectangle 76"/>
          <p:cNvSpPr>
            <a:spLocks noChangeArrowheads="1"/>
          </p:cNvSpPr>
          <p:nvPr/>
        </p:nvSpPr>
        <p:spPr bwMode="auto">
          <a:xfrm>
            <a:off x="0" y="476250"/>
            <a:ext cx="9144000" cy="981075"/>
          </a:xfrm>
          <a:prstGeom prst="rect">
            <a:avLst/>
          </a:prstGeom>
          <a:noFill/>
          <a:ln w="9525">
            <a:noFill/>
            <a:miter lim="800000"/>
            <a:headEnd/>
            <a:tailEnd/>
          </a:ln>
          <a:effectLst/>
        </p:spPr>
        <p:txBody>
          <a:bodyPr/>
          <a:lstStyle/>
          <a:p>
            <a:pPr algn="ctr">
              <a:defRPr/>
            </a:pPr>
            <a:r>
              <a:rPr lang="en-GB" sz="4000" b="1" dirty="0">
                <a:solidFill>
                  <a:srgbClr val="F1E719"/>
                </a:solidFill>
                <a:effectLst>
                  <a:outerShdw blurRad="38100" dist="38100" dir="2700000" algn="tl">
                    <a:srgbClr val="000000"/>
                  </a:outerShdw>
                </a:effectLst>
                <a:latin typeface="Times New Roman" pitchFamily="18" charset="0"/>
                <a:cs typeface="Arial" pitchFamily="34" charset="0"/>
              </a:rPr>
              <a:t> Compliance and Enforcement</a:t>
            </a:r>
            <a:endParaRPr lang="en-CA" sz="4000" b="1" dirty="0">
              <a:solidFill>
                <a:srgbClr val="F1E719"/>
              </a:solidFill>
              <a:effectLst>
                <a:outerShdw blurRad="38100" dist="38100" dir="2700000" algn="tl">
                  <a:srgbClr val="000000"/>
                </a:outerShdw>
              </a:effectLst>
              <a:latin typeface="Times New Roman" pitchFamily="18" charset="0"/>
              <a:cs typeface="Arial" pitchFamily="34" charset="0"/>
            </a:endParaRPr>
          </a:p>
        </p:txBody>
      </p:sp>
      <p:sp>
        <p:nvSpPr>
          <p:cNvPr id="104451" name="Text Box 77"/>
          <p:cNvSpPr txBox="1">
            <a:spLocks noChangeArrowheads="1"/>
          </p:cNvSpPr>
          <p:nvPr/>
        </p:nvSpPr>
        <p:spPr bwMode="auto">
          <a:xfrm>
            <a:off x="1116013" y="1338263"/>
            <a:ext cx="7343775" cy="1262062"/>
          </a:xfrm>
          <a:prstGeom prst="rect">
            <a:avLst/>
          </a:prstGeom>
          <a:noFill/>
          <a:ln w="9525">
            <a:noFill/>
            <a:miter lim="800000"/>
            <a:headEnd/>
            <a:tailEnd/>
          </a:ln>
        </p:spPr>
        <p:txBody>
          <a:bodyPr>
            <a:spAutoFit/>
          </a:bodyPr>
          <a:lstStyle/>
          <a:p>
            <a:pPr>
              <a:spcBef>
                <a:spcPct val="50000"/>
              </a:spcBef>
            </a:pPr>
            <a:r>
              <a:rPr lang="en-CA" b="1">
                <a:solidFill>
                  <a:srgbClr val="F1C877"/>
                </a:solidFill>
                <a:latin typeface="Candara" pitchFamily="34" charset="0"/>
              </a:rPr>
              <a:t>To carry out their activities C&amp;E are provided with powers to inspect and investigate.</a:t>
            </a:r>
          </a:p>
          <a:p>
            <a:pPr>
              <a:spcBef>
                <a:spcPct val="50000"/>
              </a:spcBef>
            </a:pPr>
            <a:endParaRPr lang="en-CA" sz="2400" b="1"/>
          </a:p>
        </p:txBody>
      </p:sp>
      <p:sp>
        <p:nvSpPr>
          <p:cNvPr id="104452" name="Rectangle 81"/>
          <p:cNvSpPr>
            <a:spLocks noChangeArrowheads="1"/>
          </p:cNvSpPr>
          <p:nvPr/>
        </p:nvSpPr>
        <p:spPr bwMode="auto">
          <a:xfrm>
            <a:off x="1187450" y="2278063"/>
            <a:ext cx="7129463" cy="2492375"/>
          </a:xfrm>
          <a:prstGeom prst="rect">
            <a:avLst/>
          </a:prstGeom>
          <a:noFill/>
          <a:ln w="9525">
            <a:noFill/>
            <a:miter lim="800000"/>
            <a:headEnd/>
            <a:tailEnd/>
          </a:ln>
        </p:spPr>
        <p:txBody>
          <a:bodyPr>
            <a:spAutoFit/>
          </a:bodyPr>
          <a:lstStyle/>
          <a:p>
            <a:pPr>
              <a:buClr>
                <a:schemeClr val="bg1"/>
              </a:buClr>
              <a:buFont typeface="Arial" charset="0"/>
              <a:buChar char="•"/>
            </a:pPr>
            <a:r>
              <a:rPr lang="en-CA" sz="1800" b="1">
                <a:solidFill>
                  <a:srgbClr val="F1C877"/>
                </a:solidFill>
                <a:latin typeface="Candara" pitchFamily="34" charset="0"/>
              </a:rPr>
              <a:t> </a:t>
            </a:r>
            <a:r>
              <a:rPr lang="en-CA" sz="1800" b="1">
                <a:solidFill>
                  <a:srgbClr val="E7EB31"/>
                </a:solidFill>
                <a:latin typeface="Candara" pitchFamily="34" charset="0"/>
              </a:rPr>
              <a:t>Inspections:  </a:t>
            </a:r>
            <a:r>
              <a:rPr lang="en-CA" sz="1800" b="1">
                <a:solidFill>
                  <a:schemeClr val="bg1"/>
                </a:solidFill>
                <a:latin typeface="Candara" pitchFamily="34" charset="0"/>
              </a:rPr>
              <a:t>are conducted routinely to verify compliance. They provide government with a mechanism to detect problems and are used to encourage compliance. </a:t>
            </a:r>
          </a:p>
          <a:p>
            <a:pPr>
              <a:buClr>
                <a:schemeClr val="bg1"/>
              </a:buClr>
              <a:buFont typeface="Arial" charset="0"/>
              <a:buChar char="•"/>
            </a:pPr>
            <a:endParaRPr lang="en-CA" sz="1800" b="1">
              <a:solidFill>
                <a:schemeClr val="bg1"/>
              </a:solidFill>
              <a:latin typeface="Candara" pitchFamily="34" charset="0"/>
            </a:endParaRPr>
          </a:p>
          <a:p>
            <a:pPr>
              <a:buClr>
                <a:schemeClr val="bg1"/>
              </a:buClr>
              <a:buFont typeface="Arial" charset="0"/>
              <a:buChar char="•"/>
            </a:pPr>
            <a:r>
              <a:rPr lang="en-CA" sz="1800" b="1">
                <a:solidFill>
                  <a:srgbClr val="F1C877"/>
                </a:solidFill>
                <a:latin typeface="Candara" pitchFamily="34" charset="0"/>
              </a:rPr>
              <a:t> </a:t>
            </a:r>
            <a:r>
              <a:rPr lang="en-CA" sz="1800" b="1">
                <a:solidFill>
                  <a:srgbClr val="E7EB31"/>
                </a:solidFill>
                <a:latin typeface="Candara" pitchFamily="34" charset="0"/>
              </a:rPr>
              <a:t>Investigations: </a:t>
            </a:r>
            <a:r>
              <a:rPr lang="en-CA" sz="1800" b="1">
                <a:solidFill>
                  <a:schemeClr val="bg1"/>
                </a:solidFill>
                <a:latin typeface="Candara" pitchFamily="34" charset="0"/>
              </a:rPr>
              <a:t>are systematic processes that collect  evidence and information relevant to a suspected contravention.</a:t>
            </a:r>
          </a:p>
          <a:p>
            <a:endParaRPr lang="en-CA" sz="2400" b="1"/>
          </a:p>
          <a:p>
            <a:endParaRPr lang="en-CA" sz="2400" b="1"/>
          </a:p>
        </p:txBody>
      </p:sp>
      <p:pic>
        <p:nvPicPr>
          <p:cNvPr id="104453" name="Picture 88"/>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pic>
        <p:nvPicPr>
          <p:cNvPr id="6" name="Picture 4" descr="Lloyd instructing.jpg"/>
          <p:cNvPicPr>
            <a:picLocks noChangeAspect="1"/>
          </p:cNvPicPr>
          <p:nvPr/>
        </p:nvPicPr>
        <p:blipFill>
          <a:blip r:embed="rId3" cstate="print"/>
          <a:srcRect/>
          <a:stretch>
            <a:fillRect/>
          </a:stretch>
        </p:blipFill>
        <p:spPr bwMode="auto">
          <a:xfrm>
            <a:off x="1259632" y="4437112"/>
            <a:ext cx="2483346" cy="165556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96" name="Rectangle 76"/>
          <p:cNvSpPr>
            <a:spLocks noChangeArrowheads="1"/>
          </p:cNvSpPr>
          <p:nvPr/>
        </p:nvSpPr>
        <p:spPr bwMode="auto">
          <a:xfrm>
            <a:off x="0" y="260648"/>
            <a:ext cx="9144000" cy="609600"/>
          </a:xfrm>
          <a:prstGeom prst="rect">
            <a:avLst/>
          </a:prstGeom>
          <a:noFill/>
          <a:ln w="9525">
            <a:noFill/>
            <a:miter lim="800000"/>
            <a:headEnd/>
            <a:tailEnd/>
          </a:ln>
          <a:effectLst/>
        </p:spPr>
        <p:txBody>
          <a:bodyPr lIns="81226" tIns="40613" rIns="81226" bIns="40613"/>
          <a:lstStyle/>
          <a:p>
            <a:pPr algn="ctr">
              <a:defRPr/>
            </a:pPr>
            <a:r>
              <a:rPr lang="en-US" sz="4000" b="1" dirty="0">
                <a:solidFill>
                  <a:srgbClr val="FFFF00"/>
                </a:solidFill>
                <a:effectLst>
                  <a:outerShdw blurRad="38100" dist="38100" dir="2700000" algn="tl">
                    <a:srgbClr val="000000"/>
                  </a:outerShdw>
                </a:effectLst>
                <a:latin typeface="Times New Roman" pitchFamily="18" charset="0"/>
                <a:cs typeface="Arial" pitchFamily="34" charset="0"/>
              </a:rPr>
              <a:t>Visual </a:t>
            </a:r>
            <a:r>
              <a:rPr lang="en-US" sz="4000" b="1" dirty="0" smtClean="0">
                <a:solidFill>
                  <a:srgbClr val="FFFF00"/>
                </a:solidFill>
                <a:effectLst>
                  <a:outerShdw blurRad="38100" dist="38100" dir="2700000" algn="tl">
                    <a:srgbClr val="000000"/>
                  </a:outerShdw>
                </a:effectLst>
                <a:latin typeface="Times New Roman" pitchFamily="18" charset="0"/>
                <a:cs typeface="Arial" pitchFamily="34" charset="0"/>
              </a:rPr>
              <a:t>Investigations</a:t>
            </a:r>
            <a:endParaRPr lang="en-CA" sz="4000" b="1" dirty="0">
              <a:solidFill>
                <a:srgbClr val="FFFF00"/>
              </a:solidFill>
              <a:effectLst>
                <a:outerShdw blurRad="38100" dist="38100" dir="2700000" algn="tl">
                  <a:srgbClr val="000000"/>
                </a:outerShdw>
              </a:effectLst>
              <a:latin typeface="Times New Roman" pitchFamily="18" charset="0"/>
              <a:cs typeface="Arial" pitchFamily="34" charset="0"/>
            </a:endParaRPr>
          </a:p>
        </p:txBody>
      </p:sp>
      <p:sp>
        <p:nvSpPr>
          <p:cNvPr id="105475" name="Rectangle 80"/>
          <p:cNvSpPr>
            <a:spLocks noChangeArrowheads="1"/>
          </p:cNvSpPr>
          <p:nvPr/>
        </p:nvSpPr>
        <p:spPr bwMode="auto">
          <a:xfrm>
            <a:off x="611560" y="1124744"/>
            <a:ext cx="8131175" cy="5047536"/>
          </a:xfrm>
          <a:prstGeom prst="rect">
            <a:avLst/>
          </a:prstGeom>
          <a:noFill/>
          <a:ln w="9525">
            <a:noFill/>
            <a:miter lim="800000"/>
            <a:headEnd/>
            <a:tailEnd/>
          </a:ln>
        </p:spPr>
        <p:txBody>
          <a:bodyPr anchor="ctr">
            <a:spAutoFit/>
          </a:bodyPr>
          <a:lstStyle/>
          <a:p>
            <a:pPr marL="342900" indent="-342900"/>
            <a:endParaRPr lang="en-US" sz="1400" b="1" dirty="0"/>
          </a:p>
          <a:p>
            <a:pPr marL="342900" indent="-342900">
              <a:spcBef>
                <a:spcPct val="20000"/>
              </a:spcBef>
              <a:buClr>
                <a:schemeClr val="tx1"/>
              </a:buClr>
              <a:buSzPct val="80000"/>
              <a:buFont typeface="Monotype Sorts" pitchFamily="-112" charset="2"/>
              <a:buNone/>
            </a:pPr>
            <a:r>
              <a:rPr lang="en-CA" b="1" dirty="0" smtClean="0">
                <a:solidFill>
                  <a:srgbClr val="F1C877"/>
                </a:solidFill>
                <a:latin typeface="Candara" pitchFamily="34" charset="0"/>
              </a:rPr>
              <a:t>An </a:t>
            </a:r>
            <a:r>
              <a:rPr lang="en-CA" b="1" u="sng" dirty="0" smtClean="0">
                <a:solidFill>
                  <a:srgbClr val="FFFF99"/>
                </a:solidFill>
                <a:latin typeface="Candara" pitchFamily="34" charset="0"/>
              </a:rPr>
              <a:t>Investigation</a:t>
            </a:r>
            <a:r>
              <a:rPr lang="en-CA" b="1" dirty="0" smtClean="0">
                <a:solidFill>
                  <a:srgbClr val="F1C877"/>
                </a:solidFill>
                <a:latin typeface="Candara" pitchFamily="34" charset="0"/>
              </a:rPr>
              <a:t> may be triggered when:</a:t>
            </a:r>
            <a:endParaRPr lang="en-US" b="1" dirty="0">
              <a:solidFill>
                <a:srgbClr val="F1C877"/>
              </a:solidFill>
              <a:latin typeface="Candara" pitchFamily="34" charset="0"/>
            </a:endParaRPr>
          </a:p>
          <a:p>
            <a:pPr marL="342900" indent="-342900"/>
            <a:endParaRPr lang="en-US" sz="2400" b="1" dirty="0">
              <a:solidFill>
                <a:srgbClr val="F1C877"/>
              </a:solidFill>
            </a:endParaRPr>
          </a:p>
          <a:p>
            <a:pPr marL="342900" indent="-342900"/>
            <a:endParaRPr lang="en-US" sz="1200" b="1" dirty="0"/>
          </a:p>
          <a:p>
            <a:pPr marL="342900" indent="-342900">
              <a:buFontTx/>
              <a:buChar char="•"/>
            </a:pPr>
            <a:r>
              <a:rPr lang="en-US" sz="1600" b="1" dirty="0">
                <a:solidFill>
                  <a:schemeClr val="bg1"/>
                </a:solidFill>
                <a:latin typeface="Candara" pitchFamily="34" charset="0"/>
              </a:rPr>
              <a:t>there have been public complaints regarding visuals. </a:t>
            </a:r>
          </a:p>
          <a:p>
            <a:pPr marL="342900" indent="-342900"/>
            <a:endParaRPr lang="en-US" sz="1600" b="1" dirty="0">
              <a:solidFill>
                <a:schemeClr val="bg1"/>
              </a:solidFill>
              <a:latin typeface="Candara" pitchFamily="34" charset="0"/>
            </a:endParaRPr>
          </a:p>
          <a:p>
            <a:pPr marL="342900" indent="-342900">
              <a:buFontTx/>
              <a:buChar char="•"/>
            </a:pPr>
            <a:r>
              <a:rPr lang="en-US" sz="1600" b="1" dirty="0">
                <a:solidFill>
                  <a:schemeClr val="bg1"/>
                </a:solidFill>
                <a:latin typeface="Candara" pitchFamily="34" charset="0"/>
              </a:rPr>
              <a:t>licensee performance has been worse than average.</a:t>
            </a:r>
          </a:p>
          <a:p>
            <a:pPr marL="342900" indent="-342900"/>
            <a:endParaRPr lang="en-US" sz="1600" b="1" dirty="0">
              <a:solidFill>
                <a:schemeClr val="bg1"/>
              </a:solidFill>
              <a:latin typeface="Candara" pitchFamily="34" charset="0"/>
            </a:endParaRPr>
          </a:p>
          <a:p>
            <a:pPr marL="342900" indent="-342900">
              <a:buFontTx/>
              <a:buChar char="•"/>
            </a:pPr>
            <a:r>
              <a:rPr lang="en-US" sz="1600" b="1" dirty="0">
                <a:solidFill>
                  <a:schemeClr val="bg1"/>
                </a:solidFill>
                <a:latin typeface="Candara" pitchFamily="34" charset="0"/>
              </a:rPr>
              <a:t>high public concern for the landscapes with restrictive VQO’s.</a:t>
            </a:r>
          </a:p>
          <a:p>
            <a:pPr marL="342900" indent="-342900">
              <a:buFontTx/>
              <a:buChar char="•"/>
            </a:pPr>
            <a:endParaRPr lang="en-US" sz="1600" b="1" dirty="0">
              <a:solidFill>
                <a:schemeClr val="bg1"/>
              </a:solidFill>
              <a:latin typeface="Candara" pitchFamily="34" charset="0"/>
            </a:endParaRPr>
          </a:p>
          <a:p>
            <a:pPr marL="342900" indent="-342900">
              <a:buFont typeface="Arial" charset="0"/>
              <a:buChar char="•"/>
            </a:pPr>
            <a:r>
              <a:rPr lang="en-US" sz="1600" b="1" dirty="0">
                <a:solidFill>
                  <a:schemeClr val="bg1"/>
                </a:solidFill>
                <a:latin typeface="Candara" pitchFamily="34" charset="0"/>
              </a:rPr>
              <a:t>Forest Practice Board audits have identified problems.</a:t>
            </a:r>
          </a:p>
          <a:p>
            <a:pPr marL="342900" indent="-342900">
              <a:buFont typeface="Arial" charset="0"/>
              <a:buChar char="•"/>
            </a:pPr>
            <a:endParaRPr lang="en-US" sz="1600" b="1" dirty="0">
              <a:solidFill>
                <a:schemeClr val="bg1"/>
              </a:solidFill>
              <a:latin typeface="Candara" pitchFamily="34" charset="0"/>
            </a:endParaRPr>
          </a:p>
          <a:p>
            <a:pPr marL="342900" indent="-342900">
              <a:buFontTx/>
              <a:buChar char="•"/>
            </a:pPr>
            <a:r>
              <a:rPr lang="en-US" sz="1600" b="1" dirty="0">
                <a:solidFill>
                  <a:schemeClr val="bg1"/>
                </a:solidFill>
                <a:latin typeface="Candara" pitchFamily="34" charset="0"/>
              </a:rPr>
              <a:t>a C&amp;E risk assessment identifies the risk as high.</a:t>
            </a:r>
          </a:p>
          <a:p>
            <a:pPr marL="342900" indent="-342900"/>
            <a:endParaRPr lang="en-US" sz="1600" b="1" dirty="0">
              <a:solidFill>
                <a:schemeClr val="bg1"/>
              </a:solidFill>
              <a:latin typeface="Candara" pitchFamily="34" charset="0"/>
            </a:endParaRPr>
          </a:p>
          <a:p>
            <a:pPr marL="342900" indent="-342900">
              <a:buFontTx/>
              <a:buChar char="•"/>
            </a:pPr>
            <a:r>
              <a:rPr lang="en-US" sz="1600" b="1" dirty="0">
                <a:solidFill>
                  <a:schemeClr val="bg1"/>
                </a:solidFill>
                <a:latin typeface="Candara" pitchFamily="34" charset="0"/>
              </a:rPr>
              <a:t>poor harvesting practices have affected other business opportunities. </a:t>
            </a:r>
          </a:p>
          <a:p>
            <a:pPr marL="342900" indent="-342900">
              <a:buFontTx/>
              <a:buChar char="•"/>
            </a:pPr>
            <a:endParaRPr lang="en-US" sz="1600" b="1" dirty="0">
              <a:latin typeface="Candara" pitchFamily="34" charset="0"/>
            </a:endParaRPr>
          </a:p>
          <a:p>
            <a:pPr marL="342900" indent="-342900">
              <a:buClr>
                <a:schemeClr val="bg1"/>
              </a:buClr>
              <a:buFontTx/>
              <a:buChar char="•"/>
            </a:pPr>
            <a:r>
              <a:rPr lang="en-CA" sz="1600" b="1" dirty="0">
                <a:solidFill>
                  <a:srgbClr val="E7EB31"/>
                </a:solidFill>
                <a:latin typeface="Candara" pitchFamily="34" charset="0"/>
              </a:rPr>
              <a:t>FREP Evaluation work has identified VQO performance issues.</a:t>
            </a:r>
          </a:p>
          <a:p>
            <a:pPr marL="342900" indent="-342900"/>
            <a:endParaRPr lang="en-US" dirty="0"/>
          </a:p>
          <a:p>
            <a:pPr marL="342900" indent="-342900"/>
            <a:endParaRPr lang="en-US" b="1" dirty="0"/>
          </a:p>
        </p:txBody>
      </p:sp>
      <p:pic>
        <p:nvPicPr>
          <p:cNvPr id="105476" name="Picture 88"/>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pic>
        <p:nvPicPr>
          <p:cNvPr id="5" name="Picture 4" descr="Beer Bottles.jpg"/>
          <p:cNvPicPr>
            <a:picLocks noChangeAspect="1"/>
          </p:cNvPicPr>
          <p:nvPr/>
        </p:nvPicPr>
        <p:blipFill>
          <a:blip r:embed="rId3" cstate="print"/>
          <a:stretch>
            <a:fillRect/>
          </a:stretch>
        </p:blipFill>
        <p:spPr>
          <a:xfrm>
            <a:off x="5861801" y="1196752"/>
            <a:ext cx="2923460" cy="1944216"/>
          </a:xfrm>
          <a:prstGeom prst="rect">
            <a:avLst/>
          </a:prstGeom>
        </p:spPr>
      </p:pic>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6"/>
          <p:cNvSpPr>
            <a:spLocks noChangeArrowheads="1"/>
          </p:cNvSpPr>
          <p:nvPr/>
        </p:nvSpPr>
        <p:spPr bwMode="auto">
          <a:xfrm>
            <a:off x="250825" y="1892300"/>
            <a:ext cx="4249738" cy="1168400"/>
          </a:xfrm>
          <a:prstGeom prst="rect">
            <a:avLst/>
          </a:prstGeom>
          <a:noFill/>
          <a:ln w="9525">
            <a:noFill/>
            <a:miter lim="800000"/>
            <a:headEnd/>
            <a:tailEnd/>
          </a:ln>
        </p:spPr>
        <p:txBody>
          <a:bodyPr anchor="ctr">
            <a:spAutoFit/>
          </a:bodyPr>
          <a:lstStyle/>
          <a:p>
            <a:pPr marL="342900" indent="-342900">
              <a:tabLst>
                <a:tab pos="228600" algn="l"/>
              </a:tabLst>
            </a:pPr>
            <a:r>
              <a:rPr lang="en-US" sz="1800">
                <a:solidFill>
                  <a:srgbClr val="FFFFFF"/>
                </a:solidFill>
                <a:latin typeface="Candara" pitchFamily="34" charset="0"/>
              </a:rPr>
              <a:t>To assist C&amp;E to do its work, </a:t>
            </a:r>
          </a:p>
          <a:p>
            <a:pPr marL="342900" indent="-342900">
              <a:tabLst>
                <a:tab pos="228600" algn="l"/>
              </a:tabLst>
            </a:pPr>
            <a:r>
              <a:rPr lang="en-US" sz="1800">
                <a:solidFill>
                  <a:srgbClr val="FFFFFF"/>
                </a:solidFill>
                <a:latin typeface="Candara" pitchFamily="34" charset="0"/>
              </a:rPr>
              <a:t>a visual inspection manual has been </a:t>
            </a:r>
          </a:p>
          <a:p>
            <a:pPr marL="342900" indent="-342900">
              <a:tabLst>
                <a:tab pos="228600" algn="l"/>
              </a:tabLst>
            </a:pPr>
            <a:r>
              <a:rPr lang="en-US" sz="1800">
                <a:solidFill>
                  <a:srgbClr val="FFFFFF"/>
                </a:solidFill>
                <a:latin typeface="Candara" pitchFamily="34" charset="0"/>
              </a:rPr>
              <a:t>developed.</a:t>
            </a:r>
          </a:p>
          <a:p>
            <a:pPr marL="342900" indent="-342900">
              <a:tabLst>
                <a:tab pos="228600" algn="l"/>
              </a:tabLst>
            </a:pPr>
            <a:endParaRPr lang="en-US" sz="1600" b="1">
              <a:solidFill>
                <a:srgbClr val="FFFFFF"/>
              </a:solidFill>
            </a:endParaRPr>
          </a:p>
        </p:txBody>
      </p:sp>
      <p:sp>
        <p:nvSpPr>
          <p:cNvPr id="72781" name="Rectangle 77"/>
          <p:cNvSpPr>
            <a:spLocks noChangeArrowheads="1"/>
          </p:cNvSpPr>
          <p:nvPr/>
        </p:nvSpPr>
        <p:spPr bwMode="auto">
          <a:xfrm>
            <a:off x="0" y="457200"/>
            <a:ext cx="9144000" cy="609600"/>
          </a:xfrm>
          <a:prstGeom prst="rect">
            <a:avLst/>
          </a:prstGeom>
          <a:noFill/>
          <a:ln w="9525">
            <a:noFill/>
            <a:miter lim="800000"/>
            <a:headEnd/>
            <a:tailEnd/>
          </a:ln>
          <a:effectLst/>
        </p:spPr>
        <p:txBody>
          <a:bodyPr lIns="81226" tIns="40613" rIns="81226" bIns="40613"/>
          <a:lstStyle/>
          <a:p>
            <a:pPr algn="ctr">
              <a:defRPr/>
            </a:pPr>
            <a:r>
              <a:rPr lang="en-US" sz="3600" b="1" dirty="0">
                <a:solidFill>
                  <a:srgbClr val="FFFF00"/>
                </a:solidFill>
                <a:effectLst>
                  <a:outerShdw blurRad="38100" dist="38100" dir="2700000" algn="tl">
                    <a:srgbClr val="000000"/>
                  </a:outerShdw>
                </a:effectLst>
                <a:latin typeface="Times New Roman" pitchFamily="18" charset="0"/>
                <a:cs typeface="Arial" pitchFamily="34" charset="0"/>
              </a:rPr>
              <a:t>Visual Inspection Procedures</a:t>
            </a:r>
            <a:endParaRPr lang="en-CA" sz="3600" b="1" dirty="0">
              <a:solidFill>
                <a:srgbClr val="FFFF00"/>
              </a:solidFill>
              <a:effectLst>
                <a:outerShdw blurRad="38100" dist="38100" dir="2700000" algn="tl">
                  <a:srgbClr val="000000"/>
                </a:outerShdw>
              </a:effectLst>
              <a:latin typeface="Times New Roman" pitchFamily="18" charset="0"/>
              <a:cs typeface="Arial" pitchFamily="34" charset="0"/>
            </a:endParaRPr>
          </a:p>
        </p:txBody>
      </p:sp>
      <p:pic>
        <p:nvPicPr>
          <p:cNvPr id="106500" name="Picture 2"/>
          <p:cNvPicPr>
            <a:picLocks noChangeAspect="1" noChangeArrowheads="1"/>
          </p:cNvPicPr>
          <p:nvPr/>
        </p:nvPicPr>
        <p:blipFill>
          <a:blip r:embed="rId2" cstate="print"/>
          <a:srcRect/>
          <a:stretch>
            <a:fillRect/>
          </a:stretch>
        </p:blipFill>
        <p:spPr bwMode="auto">
          <a:xfrm>
            <a:off x="4500563" y="1433513"/>
            <a:ext cx="3308350" cy="4298950"/>
          </a:xfrm>
          <a:prstGeom prst="rect">
            <a:avLst/>
          </a:prstGeom>
          <a:noFill/>
          <a:ln w="9525">
            <a:solidFill>
              <a:schemeClr val="bg2"/>
            </a:solidFill>
            <a:miter lim="800000"/>
            <a:headEnd/>
            <a:tailEnd/>
          </a:ln>
        </p:spPr>
      </p:pic>
      <p:pic>
        <p:nvPicPr>
          <p:cNvPr id="106501" name="Picture 88"/>
          <p:cNvPicPr>
            <a:picLocks noChangeAspect="1" noChangeArrowheads="1"/>
          </p:cNvPicPr>
          <p:nvPr/>
        </p:nvPicPr>
        <p:blipFill>
          <a:blip r:embed="rId3" cstate="print"/>
          <a:srcRect/>
          <a:stretch>
            <a:fillRect/>
          </a:stretch>
        </p:blipFill>
        <p:spPr bwMode="auto">
          <a:xfrm>
            <a:off x="8459788" y="6165850"/>
            <a:ext cx="577850" cy="492125"/>
          </a:xfrm>
          <a:prstGeom prst="rect">
            <a:avLst/>
          </a:prstGeom>
          <a:noFill/>
          <a:ln w="9525">
            <a:noFill/>
            <a:miter lim="800000"/>
            <a:headEnd/>
            <a:tailEnd/>
          </a:ln>
        </p:spPr>
      </p:pic>
    </p:spTree>
  </p:cSld>
  <p:clrMapOvr>
    <a:masterClrMapping/>
  </p:clrMapOvr>
  <p:transition spd="med">
    <p:circl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6"/>
          <p:cNvSpPr>
            <a:spLocks noChangeArrowheads="1"/>
          </p:cNvSpPr>
          <p:nvPr/>
        </p:nvSpPr>
        <p:spPr bwMode="auto">
          <a:xfrm>
            <a:off x="611560" y="1340768"/>
            <a:ext cx="7772400" cy="3108325"/>
          </a:xfrm>
          <a:prstGeom prst="rect">
            <a:avLst/>
          </a:prstGeom>
          <a:noFill/>
          <a:ln w="9525">
            <a:noFill/>
            <a:miter lim="800000"/>
            <a:headEnd/>
            <a:tailEnd/>
          </a:ln>
        </p:spPr>
        <p:txBody>
          <a:bodyPr anchor="ctr">
            <a:spAutoFit/>
          </a:bodyPr>
          <a:lstStyle/>
          <a:p>
            <a:pPr marL="342900" indent="-342900">
              <a:tabLst>
                <a:tab pos="228600" algn="l"/>
              </a:tabLst>
            </a:pPr>
            <a:r>
              <a:rPr lang="en-US" sz="1800" b="1" dirty="0">
                <a:solidFill>
                  <a:srgbClr val="F1C877"/>
                </a:solidFill>
              </a:rPr>
              <a:t>The visual inspection process evaluates compliance with the VQO from selected viewpoints using two independent measures:</a:t>
            </a:r>
          </a:p>
          <a:p>
            <a:pPr marL="342900" indent="-342900">
              <a:tabLst>
                <a:tab pos="228600" algn="l"/>
              </a:tabLst>
            </a:pPr>
            <a:endParaRPr lang="en-CA" b="1" dirty="0">
              <a:solidFill>
                <a:srgbClr val="FFFFFF"/>
              </a:solidFill>
            </a:endParaRPr>
          </a:p>
          <a:p>
            <a:pPr marL="342900" indent="-342900">
              <a:buFontTx/>
              <a:buAutoNum type="arabicPeriod"/>
              <a:tabLst>
                <a:tab pos="228600" algn="l"/>
              </a:tabLst>
            </a:pPr>
            <a:r>
              <a:rPr lang="en-US" sz="1600" b="1" dirty="0">
                <a:solidFill>
                  <a:srgbClr val="FFFFFF"/>
                </a:solidFill>
                <a:latin typeface="Candara" pitchFamily="34" charset="0"/>
              </a:rPr>
              <a:t>each category of alteration (VQO) is evaluated using an ocular “eye” assessment and compared to the legal definition;</a:t>
            </a:r>
          </a:p>
          <a:p>
            <a:pPr marL="342900" indent="-342900">
              <a:tabLst>
                <a:tab pos="228600" algn="l"/>
              </a:tabLst>
            </a:pPr>
            <a:endParaRPr lang="en-CA" sz="1600" b="1" dirty="0">
              <a:solidFill>
                <a:srgbClr val="FFFFFF"/>
              </a:solidFill>
              <a:latin typeface="Candara" pitchFamily="34" charset="0"/>
            </a:endParaRPr>
          </a:p>
          <a:p>
            <a:pPr marL="342900" indent="-342900">
              <a:buFontTx/>
              <a:buAutoNum type="arabicPeriod" startAt="2"/>
              <a:tabLst>
                <a:tab pos="228600" algn="l"/>
              </a:tabLst>
            </a:pPr>
            <a:r>
              <a:rPr lang="en-US" sz="1600" b="1" dirty="0">
                <a:solidFill>
                  <a:srgbClr val="FFFFFF"/>
                </a:solidFill>
                <a:latin typeface="Candara" pitchFamily="34" charset="0"/>
              </a:rPr>
              <a:t>the perspective percent  landform alteration and design elements are assessed using standards and criteria derived through research.</a:t>
            </a:r>
          </a:p>
          <a:p>
            <a:pPr marL="342900" indent="-342900">
              <a:tabLst>
                <a:tab pos="228600" algn="l"/>
              </a:tabLst>
            </a:pPr>
            <a:endParaRPr lang="en-CA" b="1" dirty="0">
              <a:solidFill>
                <a:srgbClr val="FFFFFF"/>
              </a:solidFill>
            </a:endParaRPr>
          </a:p>
          <a:p>
            <a:pPr marL="342900" indent="-342900">
              <a:tabLst>
                <a:tab pos="228600" algn="l"/>
              </a:tabLst>
            </a:pPr>
            <a:r>
              <a:rPr lang="en-US" b="1" u="sng" dirty="0">
                <a:solidFill>
                  <a:srgbClr val="F5E677"/>
                </a:solidFill>
                <a:latin typeface="Californian FB" pitchFamily="18" charset="0"/>
              </a:rPr>
              <a:t>Priority</a:t>
            </a:r>
            <a:r>
              <a:rPr lang="en-US" b="1" dirty="0">
                <a:solidFill>
                  <a:srgbClr val="F5E677"/>
                </a:solidFill>
                <a:latin typeface="Californian FB" pitchFamily="18" charset="0"/>
              </a:rPr>
              <a:t> is given to meeting legal definition.  </a:t>
            </a:r>
            <a:r>
              <a:rPr lang="en-US" b="1" dirty="0">
                <a:solidFill>
                  <a:srgbClr val="FFFFFF"/>
                </a:solidFill>
                <a:latin typeface="Candara" pitchFamily="34" charset="0"/>
              </a:rPr>
              <a:t>(</a:t>
            </a:r>
            <a:r>
              <a:rPr lang="en-US" b="1" dirty="0">
                <a:solidFill>
                  <a:srgbClr val="FF0000"/>
                </a:solidFill>
                <a:latin typeface="Candara" pitchFamily="34" charset="0"/>
              </a:rPr>
              <a:t>FRPA s. 1.1</a:t>
            </a:r>
            <a:r>
              <a:rPr lang="en-US" b="1" dirty="0">
                <a:solidFill>
                  <a:schemeClr val="bg1"/>
                </a:solidFill>
                <a:latin typeface="Candara" pitchFamily="34" charset="0"/>
              </a:rPr>
              <a:t>)</a:t>
            </a:r>
          </a:p>
          <a:p>
            <a:pPr marL="342900" indent="-342900">
              <a:tabLst>
                <a:tab pos="228600" algn="l"/>
              </a:tabLst>
            </a:pPr>
            <a:endParaRPr lang="en-CA" b="1" dirty="0">
              <a:solidFill>
                <a:srgbClr val="FFFFFF"/>
              </a:solidFill>
            </a:endParaRPr>
          </a:p>
        </p:txBody>
      </p:sp>
      <p:sp>
        <p:nvSpPr>
          <p:cNvPr id="72781" name="Rectangle 77"/>
          <p:cNvSpPr>
            <a:spLocks noChangeArrowheads="1"/>
          </p:cNvSpPr>
          <p:nvPr/>
        </p:nvSpPr>
        <p:spPr bwMode="auto">
          <a:xfrm>
            <a:off x="0" y="332656"/>
            <a:ext cx="9144000" cy="609600"/>
          </a:xfrm>
          <a:prstGeom prst="rect">
            <a:avLst/>
          </a:prstGeom>
          <a:noFill/>
          <a:ln w="9525">
            <a:noFill/>
            <a:miter lim="800000"/>
            <a:headEnd/>
            <a:tailEnd/>
          </a:ln>
          <a:effectLst/>
        </p:spPr>
        <p:txBody>
          <a:bodyPr lIns="81226" tIns="40613" rIns="81226" bIns="40613"/>
          <a:lstStyle/>
          <a:p>
            <a:pPr algn="ctr">
              <a:defRPr/>
            </a:pPr>
            <a:r>
              <a:rPr lang="en-US" sz="2800" b="1" dirty="0" smtClean="0">
                <a:solidFill>
                  <a:srgbClr val="FFFF00"/>
                </a:solidFill>
                <a:effectLst>
                  <a:outerShdw blurRad="38100" dist="38100" dir="2700000" algn="tl">
                    <a:srgbClr val="000000"/>
                  </a:outerShdw>
                </a:effectLst>
                <a:latin typeface="Times New Roman" pitchFamily="18" charset="0"/>
                <a:cs typeface="Arial" pitchFamily="34" charset="0"/>
              </a:rPr>
              <a:t>C&amp;E Visual Inspection - FREP Visual Quality</a:t>
            </a:r>
          </a:p>
          <a:p>
            <a:pPr algn="ctr">
              <a:defRPr/>
            </a:pPr>
            <a:r>
              <a:rPr lang="en-US" sz="2800" b="1" dirty="0" smtClean="0">
                <a:solidFill>
                  <a:srgbClr val="FFFF00"/>
                </a:solidFill>
                <a:effectLst>
                  <a:outerShdw blurRad="38100" dist="38100" dir="2700000" algn="tl">
                    <a:srgbClr val="000000"/>
                  </a:outerShdw>
                </a:effectLst>
                <a:latin typeface="Times New Roman" pitchFamily="18" charset="0"/>
                <a:cs typeface="Arial" pitchFamily="34" charset="0"/>
              </a:rPr>
              <a:t>Effectiveness Evaluation </a:t>
            </a:r>
            <a:r>
              <a:rPr lang="en-US" sz="2800" b="1" dirty="0">
                <a:solidFill>
                  <a:srgbClr val="FFFF00"/>
                </a:solidFill>
                <a:effectLst>
                  <a:outerShdw blurRad="38100" dist="38100" dir="2700000" algn="tl">
                    <a:srgbClr val="000000"/>
                  </a:outerShdw>
                </a:effectLst>
                <a:latin typeface="Times New Roman" pitchFamily="18" charset="0"/>
                <a:cs typeface="Arial" pitchFamily="34" charset="0"/>
              </a:rPr>
              <a:t>Procedures</a:t>
            </a:r>
            <a:endParaRPr lang="en-CA" sz="2800" b="1" dirty="0">
              <a:solidFill>
                <a:srgbClr val="FFFF00"/>
              </a:solidFill>
              <a:effectLst>
                <a:outerShdw blurRad="38100" dist="38100" dir="2700000" algn="tl">
                  <a:srgbClr val="000000"/>
                </a:outerShdw>
              </a:effectLst>
              <a:latin typeface="Times New Roman" pitchFamily="18" charset="0"/>
              <a:cs typeface="Arial" pitchFamily="34" charset="0"/>
            </a:endParaRPr>
          </a:p>
        </p:txBody>
      </p:sp>
      <p:pic>
        <p:nvPicPr>
          <p:cNvPr id="107524" name="Picture 88"/>
          <p:cNvPicPr>
            <a:picLocks noChangeAspect="1" noChangeArrowheads="1"/>
          </p:cNvPicPr>
          <p:nvPr/>
        </p:nvPicPr>
        <p:blipFill>
          <a:blip r:embed="rId2" cstate="print"/>
          <a:srcRect/>
          <a:stretch>
            <a:fillRect/>
          </a:stretch>
        </p:blipFill>
        <p:spPr bwMode="auto">
          <a:xfrm>
            <a:off x="8139113" y="6092825"/>
            <a:ext cx="660400" cy="565150"/>
          </a:xfrm>
          <a:prstGeom prst="rect">
            <a:avLst/>
          </a:prstGeom>
          <a:noFill/>
          <a:ln w="9525">
            <a:noFill/>
            <a:miter lim="800000"/>
            <a:headEnd/>
            <a:tailEnd/>
          </a:ln>
        </p:spPr>
      </p:pic>
      <p:pic>
        <p:nvPicPr>
          <p:cNvPr id="5" name="Picture 4" descr="East Thurlow.jpg"/>
          <p:cNvPicPr>
            <a:picLocks noChangeAspect="1"/>
          </p:cNvPicPr>
          <p:nvPr/>
        </p:nvPicPr>
        <p:blipFill>
          <a:blip r:embed="rId3" cstate="print"/>
          <a:stretch>
            <a:fillRect/>
          </a:stretch>
        </p:blipFill>
        <p:spPr>
          <a:xfrm>
            <a:off x="1979712" y="4365104"/>
            <a:ext cx="4620776" cy="2000981"/>
          </a:xfrm>
          <a:prstGeom prst="rect">
            <a:avLst/>
          </a:prstGeom>
        </p:spPr>
      </p:pic>
    </p:spTree>
  </p:cSld>
  <p:clrMapOvr>
    <a:masterClrMapping/>
  </p:clrMapOvr>
  <p:transition spd="med">
    <p:circl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460" name="Rectangle 76"/>
          <p:cNvSpPr>
            <a:spLocks noChangeArrowheads="1"/>
          </p:cNvSpPr>
          <p:nvPr/>
        </p:nvSpPr>
        <p:spPr bwMode="auto">
          <a:xfrm>
            <a:off x="0" y="431800"/>
            <a:ext cx="9144000" cy="981075"/>
          </a:xfrm>
          <a:prstGeom prst="rect">
            <a:avLst/>
          </a:prstGeom>
          <a:noFill/>
          <a:ln w="9525">
            <a:noFill/>
            <a:miter lim="800000"/>
            <a:headEnd/>
            <a:tailEnd/>
          </a:ln>
          <a:effectLst/>
        </p:spPr>
        <p:txBody>
          <a:bodyPr/>
          <a:lstStyle/>
          <a:p>
            <a:pPr algn="ctr">
              <a:defRPr/>
            </a:pPr>
            <a:r>
              <a:rPr lang="en-GB" sz="4000" b="1" dirty="0">
                <a:solidFill>
                  <a:srgbClr val="F1E719"/>
                </a:solidFill>
                <a:effectLst>
                  <a:outerShdw blurRad="38100" dist="38100" dir="2700000" algn="tl">
                    <a:srgbClr val="000000"/>
                  </a:outerShdw>
                </a:effectLst>
                <a:latin typeface="Times New Roman" pitchFamily="18" charset="0"/>
                <a:cs typeface="Arial" pitchFamily="34" charset="0"/>
              </a:rPr>
              <a:t> Compliance and Enforcement</a:t>
            </a:r>
            <a:endParaRPr lang="en-CA" sz="4000" b="1" dirty="0">
              <a:solidFill>
                <a:srgbClr val="F1E719"/>
              </a:solidFill>
              <a:effectLst>
                <a:outerShdw blurRad="38100" dist="38100" dir="2700000" algn="tl">
                  <a:srgbClr val="000000"/>
                </a:outerShdw>
              </a:effectLst>
              <a:latin typeface="Times New Roman" pitchFamily="18" charset="0"/>
              <a:cs typeface="Arial" pitchFamily="34" charset="0"/>
            </a:endParaRPr>
          </a:p>
        </p:txBody>
      </p:sp>
      <p:sp>
        <p:nvSpPr>
          <p:cNvPr id="109571" name="TextBox 77"/>
          <p:cNvSpPr txBox="1">
            <a:spLocks noChangeArrowheads="1"/>
          </p:cNvSpPr>
          <p:nvPr/>
        </p:nvSpPr>
        <p:spPr bwMode="auto">
          <a:xfrm>
            <a:off x="1258888" y="1916113"/>
            <a:ext cx="6769100" cy="2862262"/>
          </a:xfrm>
          <a:prstGeom prst="rect">
            <a:avLst/>
          </a:prstGeom>
          <a:noFill/>
          <a:ln w="9525">
            <a:noFill/>
            <a:miter lim="800000"/>
            <a:headEnd/>
            <a:tailEnd/>
          </a:ln>
        </p:spPr>
        <p:txBody>
          <a:bodyPr>
            <a:spAutoFit/>
          </a:bodyPr>
          <a:lstStyle/>
          <a:p>
            <a:r>
              <a:rPr lang="en-CA">
                <a:solidFill>
                  <a:srgbClr val="F1C877"/>
                </a:solidFill>
                <a:latin typeface="Candara" pitchFamily="34" charset="0"/>
              </a:rPr>
              <a:t>Non-compliance addressed by:</a:t>
            </a:r>
          </a:p>
          <a:p>
            <a:endParaRPr lang="en-CA">
              <a:latin typeface="Candara" pitchFamily="34" charset="0"/>
            </a:endParaRPr>
          </a:p>
          <a:p>
            <a:pPr>
              <a:buFont typeface="Arial" charset="0"/>
              <a:buChar char="•"/>
            </a:pPr>
            <a:r>
              <a:rPr lang="en-CA">
                <a:solidFill>
                  <a:schemeClr val="bg1"/>
                </a:solidFill>
                <a:latin typeface="Candara" pitchFamily="34" charset="0"/>
              </a:rPr>
              <a:t>  </a:t>
            </a:r>
            <a:r>
              <a:rPr lang="en-CA" i="1" u="sng">
                <a:solidFill>
                  <a:schemeClr val="bg1"/>
                </a:solidFill>
                <a:latin typeface="Candara" pitchFamily="34" charset="0"/>
              </a:rPr>
              <a:t>Administrative remedies- </a:t>
            </a:r>
            <a:r>
              <a:rPr lang="en-CA">
                <a:solidFill>
                  <a:schemeClr val="bg1"/>
                </a:solidFill>
                <a:latin typeface="Candara" pitchFamily="34" charset="0"/>
              </a:rPr>
              <a:t>remediation orders, administrative penalties, suspension or cancelation of agreement.</a:t>
            </a:r>
          </a:p>
          <a:p>
            <a:endParaRPr lang="en-CA">
              <a:solidFill>
                <a:schemeClr val="bg1"/>
              </a:solidFill>
              <a:latin typeface="Candara" pitchFamily="34" charset="0"/>
            </a:endParaRPr>
          </a:p>
          <a:p>
            <a:pPr>
              <a:buFont typeface="Arial" charset="0"/>
              <a:buChar char="•"/>
            </a:pPr>
            <a:r>
              <a:rPr lang="en-CA">
                <a:solidFill>
                  <a:schemeClr val="bg1"/>
                </a:solidFill>
                <a:latin typeface="Candara" pitchFamily="34" charset="0"/>
              </a:rPr>
              <a:t>  </a:t>
            </a:r>
            <a:r>
              <a:rPr lang="en-CA" i="1" u="sng">
                <a:solidFill>
                  <a:schemeClr val="bg1"/>
                </a:solidFill>
                <a:latin typeface="Candara" pitchFamily="34" charset="0"/>
              </a:rPr>
              <a:t>Court action- </a:t>
            </a:r>
            <a:r>
              <a:rPr lang="en-CA">
                <a:solidFill>
                  <a:schemeClr val="bg1"/>
                </a:solidFill>
                <a:latin typeface="Candara" pitchFamily="34" charset="0"/>
              </a:rPr>
              <a:t>violation tickets, prosecution.</a:t>
            </a:r>
          </a:p>
          <a:p>
            <a:pPr>
              <a:buFont typeface="Arial" charset="0"/>
              <a:buChar char="•"/>
            </a:pPr>
            <a:endParaRPr lang="en-CA">
              <a:solidFill>
                <a:schemeClr val="bg1"/>
              </a:solidFill>
              <a:latin typeface="Candara" pitchFamily="34" charset="0"/>
            </a:endParaRPr>
          </a:p>
          <a:p>
            <a:pPr>
              <a:buFont typeface="Arial" charset="0"/>
              <a:buChar char="•"/>
            </a:pPr>
            <a:r>
              <a:rPr lang="en-CA">
                <a:solidFill>
                  <a:schemeClr val="bg1"/>
                </a:solidFill>
                <a:latin typeface="Candara" pitchFamily="34" charset="0"/>
              </a:rPr>
              <a:t> </a:t>
            </a:r>
            <a:r>
              <a:rPr lang="en-GB">
                <a:solidFill>
                  <a:schemeClr val="bg1"/>
                </a:solidFill>
                <a:latin typeface="Candara" pitchFamily="34" charset="0"/>
              </a:rPr>
              <a:t>Complaint to the professional body and disciplinary action.</a:t>
            </a:r>
          </a:p>
          <a:p>
            <a:endParaRPr lang="en-CA">
              <a:solidFill>
                <a:schemeClr val="bg1"/>
              </a:solidFill>
            </a:endParaRPr>
          </a:p>
        </p:txBody>
      </p:sp>
      <p:pic>
        <p:nvPicPr>
          <p:cNvPr id="109572" name="Picture 88"/>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7" name="Rectangle 5"/>
          <p:cNvSpPr>
            <a:spLocks noGrp="1" noChangeArrowheads="1"/>
          </p:cNvSpPr>
          <p:nvPr>
            <p:ph type="title"/>
          </p:nvPr>
        </p:nvSpPr>
        <p:spPr>
          <a:xfrm>
            <a:off x="2339975" y="115888"/>
            <a:ext cx="4679950" cy="433387"/>
          </a:xfrm>
          <a:ln w="28575"/>
        </p:spPr>
        <p:txBody>
          <a:bodyPr/>
          <a:lstStyle/>
          <a:p>
            <a:pPr eaLnBrk="1" hangingPunct="1">
              <a:defRPr/>
            </a:pPr>
            <a:r>
              <a:rPr lang="en-GB" sz="24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Provincial Sample</a:t>
            </a:r>
            <a:r>
              <a:rPr lang="en-GB"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GB" sz="24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Cases</a:t>
            </a:r>
          </a:p>
        </p:txBody>
      </p:sp>
      <p:pic>
        <p:nvPicPr>
          <p:cNvPr id="110595" name="Picture 3" descr="Viewpoint P1 Landform Unit"/>
          <p:cNvPicPr>
            <a:picLocks noChangeAspect="1" noChangeArrowheads="1"/>
          </p:cNvPicPr>
          <p:nvPr/>
        </p:nvPicPr>
        <p:blipFill>
          <a:blip r:embed="rId3" cstate="print">
            <a:lum bright="2000"/>
          </a:blip>
          <a:srcRect/>
          <a:stretch>
            <a:fillRect/>
          </a:stretch>
        </p:blipFill>
        <p:spPr bwMode="auto">
          <a:xfrm>
            <a:off x="468313" y="1052513"/>
            <a:ext cx="3962400" cy="1651000"/>
          </a:xfrm>
          <a:prstGeom prst="rect">
            <a:avLst/>
          </a:prstGeom>
          <a:noFill/>
          <a:ln w="12700">
            <a:solidFill>
              <a:schemeClr val="tx1"/>
            </a:solidFill>
            <a:miter lim="800000"/>
            <a:headEnd/>
            <a:tailEnd/>
          </a:ln>
        </p:spPr>
      </p:pic>
      <p:sp>
        <p:nvSpPr>
          <p:cNvPr id="110596" name="TextBox 79"/>
          <p:cNvSpPr txBox="1">
            <a:spLocks noChangeArrowheads="1"/>
          </p:cNvSpPr>
          <p:nvPr/>
        </p:nvSpPr>
        <p:spPr bwMode="auto">
          <a:xfrm>
            <a:off x="1908175" y="549275"/>
            <a:ext cx="5472113" cy="338138"/>
          </a:xfrm>
          <a:prstGeom prst="rect">
            <a:avLst/>
          </a:prstGeom>
          <a:noFill/>
          <a:ln w="9525">
            <a:noFill/>
            <a:miter lim="800000"/>
            <a:headEnd/>
            <a:tailEnd/>
          </a:ln>
        </p:spPr>
        <p:txBody>
          <a:bodyPr>
            <a:spAutoFit/>
          </a:bodyPr>
          <a:lstStyle/>
          <a:p>
            <a:pPr algn="ctr"/>
            <a:r>
              <a:rPr lang="en-CA" sz="1600" b="1">
                <a:solidFill>
                  <a:schemeClr val="bg1"/>
                </a:solidFill>
                <a:latin typeface="Candara" pitchFamily="34" charset="0"/>
              </a:rPr>
              <a:t>Opportunity to be Heard (OBTH) Decisions</a:t>
            </a:r>
          </a:p>
        </p:txBody>
      </p:sp>
      <p:pic>
        <p:nvPicPr>
          <p:cNvPr id="110597" name="Picture 2" descr="G:\!Workgrp\Silv Practices\Jacques\C&amp;E Cases Folder\Bowron Lake\Resort_pan_23Jun2009.jpg"/>
          <p:cNvPicPr>
            <a:picLocks noChangeAspect="1" noChangeArrowheads="1"/>
          </p:cNvPicPr>
          <p:nvPr/>
        </p:nvPicPr>
        <p:blipFill>
          <a:blip r:embed="rId4" cstate="print"/>
          <a:srcRect l="8604" t="5029" r="9161" b="4425"/>
          <a:stretch>
            <a:fillRect/>
          </a:stretch>
        </p:blipFill>
        <p:spPr bwMode="auto">
          <a:xfrm>
            <a:off x="395288" y="3141663"/>
            <a:ext cx="3933825" cy="1636712"/>
          </a:xfrm>
          <a:prstGeom prst="rect">
            <a:avLst/>
          </a:prstGeom>
          <a:noFill/>
          <a:ln w="12700">
            <a:solidFill>
              <a:schemeClr val="tx1"/>
            </a:solidFill>
            <a:miter lim="800000"/>
            <a:headEnd/>
            <a:tailEnd/>
          </a:ln>
        </p:spPr>
      </p:pic>
      <p:pic>
        <p:nvPicPr>
          <p:cNvPr id="110598" name="Picture 3" descr="\\PAPER\JMARC$\PROFILE\Desktop\Redsands.jpg"/>
          <p:cNvPicPr>
            <a:picLocks noChangeAspect="1" noChangeArrowheads="1"/>
          </p:cNvPicPr>
          <p:nvPr/>
        </p:nvPicPr>
        <p:blipFill>
          <a:blip r:embed="rId5" cstate="print">
            <a:lum bright="10000" contrast="18000"/>
          </a:blip>
          <a:srcRect/>
          <a:stretch>
            <a:fillRect/>
          </a:stretch>
        </p:blipFill>
        <p:spPr bwMode="auto">
          <a:xfrm>
            <a:off x="4716463" y="1052513"/>
            <a:ext cx="3883025" cy="1655762"/>
          </a:xfrm>
          <a:prstGeom prst="rect">
            <a:avLst/>
          </a:prstGeom>
          <a:noFill/>
          <a:ln w="12700">
            <a:solidFill>
              <a:schemeClr val="tx1"/>
            </a:solidFill>
            <a:miter lim="800000"/>
            <a:headEnd/>
            <a:tailEnd/>
          </a:ln>
        </p:spPr>
      </p:pic>
      <p:pic>
        <p:nvPicPr>
          <p:cNvPr id="110599" name="Picture 3" descr="Olsen Zoom 1"/>
          <p:cNvPicPr>
            <a:picLocks noChangeAspect="1" noChangeArrowheads="1"/>
          </p:cNvPicPr>
          <p:nvPr/>
        </p:nvPicPr>
        <p:blipFill>
          <a:blip r:embed="rId6" cstate="print">
            <a:lum bright="-10000"/>
          </a:blip>
          <a:srcRect b="9686"/>
          <a:stretch>
            <a:fillRect/>
          </a:stretch>
        </p:blipFill>
        <p:spPr bwMode="auto">
          <a:xfrm>
            <a:off x="4716463" y="3141663"/>
            <a:ext cx="3873500" cy="1636712"/>
          </a:xfrm>
          <a:prstGeom prst="rect">
            <a:avLst/>
          </a:prstGeom>
          <a:noFill/>
          <a:ln w="12700">
            <a:solidFill>
              <a:schemeClr val="tx1"/>
            </a:solidFill>
            <a:miter lim="800000"/>
            <a:headEnd/>
            <a:tailEnd/>
          </a:ln>
        </p:spPr>
      </p:pic>
      <p:sp>
        <p:nvSpPr>
          <p:cNvPr id="86" name="TextBox 85"/>
          <p:cNvSpPr txBox="1"/>
          <p:nvPr/>
        </p:nvSpPr>
        <p:spPr>
          <a:xfrm>
            <a:off x="468313" y="2781300"/>
            <a:ext cx="3962400" cy="276225"/>
          </a:xfrm>
          <a:prstGeom prst="rect">
            <a:avLst/>
          </a:prstGeom>
          <a:noFill/>
        </p:spPr>
        <p:txBody>
          <a:bodyPr>
            <a:spAutoFit/>
          </a:bodyPr>
          <a:lstStyle/>
          <a:p>
            <a:pPr algn="ctr">
              <a:defRPr/>
            </a:pPr>
            <a:r>
              <a:rPr lang="en-CA" sz="1200" b="1" dirty="0">
                <a:solidFill>
                  <a:schemeClr val="bg1"/>
                </a:solidFill>
                <a:latin typeface="Candara" pitchFamily="34" charset="0"/>
                <a:cs typeface="Arial" pitchFamily="34" charset="0"/>
              </a:rPr>
              <a:t>PR not achieved – </a:t>
            </a:r>
            <a:r>
              <a:rPr lang="en-CA" sz="1200" b="1" dirty="0">
                <a:solidFill>
                  <a:srgbClr val="FF0000"/>
                </a:solidFill>
                <a:latin typeface="+mn-lt"/>
                <a:cs typeface="Arial" pitchFamily="34" charset="0"/>
              </a:rPr>
              <a:t>Not Compliant</a:t>
            </a:r>
          </a:p>
        </p:txBody>
      </p:sp>
      <p:sp>
        <p:nvSpPr>
          <p:cNvPr id="87" name="TextBox 86"/>
          <p:cNvSpPr txBox="1"/>
          <p:nvPr/>
        </p:nvSpPr>
        <p:spPr>
          <a:xfrm>
            <a:off x="395288" y="4797425"/>
            <a:ext cx="3962400" cy="276225"/>
          </a:xfrm>
          <a:prstGeom prst="rect">
            <a:avLst/>
          </a:prstGeom>
          <a:noFill/>
        </p:spPr>
        <p:txBody>
          <a:bodyPr>
            <a:spAutoFit/>
          </a:bodyPr>
          <a:lstStyle/>
          <a:p>
            <a:pPr algn="ctr">
              <a:defRPr/>
            </a:pPr>
            <a:r>
              <a:rPr lang="en-CA" sz="1200" b="1" dirty="0">
                <a:solidFill>
                  <a:schemeClr val="bg1"/>
                </a:solidFill>
                <a:latin typeface="Candara" pitchFamily="34" charset="0"/>
                <a:cs typeface="Arial" pitchFamily="34" charset="0"/>
              </a:rPr>
              <a:t>PR not achieved – </a:t>
            </a:r>
            <a:r>
              <a:rPr lang="en-CA" sz="1200" b="1" dirty="0">
                <a:solidFill>
                  <a:srgbClr val="FF0000"/>
                </a:solidFill>
                <a:latin typeface="+mn-lt"/>
                <a:cs typeface="Arial" pitchFamily="34" charset="0"/>
              </a:rPr>
              <a:t>Not Compliant</a:t>
            </a:r>
          </a:p>
        </p:txBody>
      </p:sp>
      <p:sp>
        <p:nvSpPr>
          <p:cNvPr id="110602" name="TextBox 87"/>
          <p:cNvSpPr txBox="1">
            <a:spLocks noChangeArrowheads="1"/>
          </p:cNvSpPr>
          <p:nvPr/>
        </p:nvSpPr>
        <p:spPr bwMode="auto">
          <a:xfrm>
            <a:off x="4787900" y="2781300"/>
            <a:ext cx="3889375" cy="276225"/>
          </a:xfrm>
          <a:prstGeom prst="rect">
            <a:avLst/>
          </a:prstGeom>
          <a:noFill/>
          <a:ln w="9525">
            <a:noFill/>
            <a:miter lim="800000"/>
            <a:headEnd/>
            <a:tailEnd/>
          </a:ln>
        </p:spPr>
        <p:txBody>
          <a:bodyPr>
            <a:spAutoFit/>
          </a:bodyPr>
          <a:lstStyle/>
          <a:p>
            <a:pPr algn="ctr"/>
            <a:r>
              <a:rPr lang="en-CA" sz="1200" b="1">
                <a:solidFill>
                  <a:schemeClr val="bg1"/>
                </a:solidFill>
                <a:latin typeface="Candara" pitchFamily="34" charset="0"/>
              </a:rPr>
              <a:t>Found to be compliant with PR</a:t>
            </a:r>
          </a:p>
        </p:txBody>
      </p:sp>
      <p:sp>
        <p:nvSpPr>
          <p:cNvPr id="110603" name="TextBox 88"/>
          <p:cNvSpPr txBox="1">
            <a:spLocks noChangeArrowheads="1"/>
          </p:cNvSpPr>
          <p:nvPr/>
        </p:nvSpPr>
        <p:spPr bwMode="auto">
          <a:xfrm>
            <a:off x="4716463" y="4797425"/>
            <a:ext cx="3889375" cy="279400"/>
          </a:xfrm>
          <a:prstGeom prst="rect">
            <a:avLst/>
          </a:prstGeom>
          <a:noFill/>
          <a:ln w="9525">
            <a:noFill/>
            <a:miter lim="800000"/>
            <a:headEnd/>
            <a:tailEnd/>
          </a:ln>
        </p:spPr>
        <p:txBody>
          <a:bodyPr>
            <a:spAutoFit/>
          </a:bodyPr>
          <a:lstStyle/>
          <a:p>
            <a:pPr algn="ctr"/>
            <a:r>
              <a:rPr lang="en-CA" sz="1200" b="1">
                <a:solidFill>
                  <a:schemeClr val="bg1"/>
                </a:solidFill>
                <a:latin typeface="Candara" pitchFamily="34" charset="0"/>
              </a:rPr>
              <a:t>Found to be compliant with PR</a:t>
            </a:r>
          </a:p>
        </p:txBody>
      </p:sp>
      <p:pic>
        <p:nvPicPr>
          <p:cNvPr id="110604" name="Picture 88"/>
          <p:cNvPicPr>
            <a:picLocks noChangeAspect="1" noChangeArrowheads="1"/>
          </p:cNvPicPr>
          <p:nvPr/>
        </p:nvPicPr>
        <p:blipFill>
          <a:blip r:embed="rId7" cstate="print"/>
          <a:srcRect/>
          <a:stretch>
            <a:fillRect/>
          </a:stretch>
        </p:blipFill>
        <p:spPr bwMode="auto">
          <a:xfrm>
            <a:off x="8137525" y="5805488"/>
            <a:ext cx="661988" cy="565150"/>
          </a:xfrm>
          <a:prstGeom prst="rect">
            <a:avLst/>
          </a:prstGeom>
          <a:noFill/>
          <a:ln w="9525">
            <a:noFill/>
            <a:miter lim="800000"/>
            <a:headEnd/>
            <a:tailEnd/>
          </a:ln>
        </p:spPr>
      </p:pic>
      <p:pic>
        <p:nvPicPr>
          <p:cNvPr id="110605" name="Picture 14"/>
          <p:cNvPicPr>
            <a:picLocks noChangeAspect="1" noChangeArrowheads="1"/>
          </p:cNvPicPr>
          <p:nvPr/>
        </p:nvPicPr>
        <p:blipFill>
          <a:blip r:embed="rId8" cstate="print"/>
          <a:srcRect t="13599"/>
          <a:stretch>
            <a:fillRect/>
          </a:stretch>
        </p:blipFill>
        <p:spPr bwMode="auto">
          <a:xfrm>
            <a:off x="1692275" y="5157788"/>
            <a:ext cx="5770563" cy="1125537"/>
          </a:xfrm>
          <a:prstGeom prst="rect">
            <a:avLst/>
          </a:prstGeom>
          <a:noFill/>
          <a:ln w="9525">
            <a:solidFill>
              <a:schemeClr val="tx1"/>
            </a:solidFill>
            <a:miter lim="800000"/>
            <a:headEnd/>
            <a:tailEnd/>
          </a:ln>
        </p:spPr>
      </p:pic>
      <p:sp>
        <p:nvSpPr>
          <p:cNvPr id="17" name="TextBox 16"/>
          <p:cNvSpPr txBox="1"/>
          <p:nvPr/>
        </p:nvSpPr>
        <p:spPr>
          <a:xfrm>
            <a:off x="2555875" y="6308725"/>
            <a:ext cx="3962400" cy="276225"/>
          </a:xfrm>
          <a:prstGeom prst="rect">
            <a:avLst/>
          </a:prstGeom>
          <a:noFill/>
        </p:spPr>
        <p:txBody>
          <a:bodyPr>
            <a:spAutoFit/>
          </a:bodyPr>
          <a:lstStyle/>
          <a:p>
            <a:pPr algn="ctr">
              <a:defRPr/>
            </a:pPr>
            <a:r>
              <a:rPr lang="en-CA" sz="1200" b="1" dirty="0">
                <a:solidFill>
                  <a:schemeClr val="bg1"/>
                </a:solidFill>
                <a:latin typeface="Candara" pitchFamily="34" charset="0"/>
                <a:cs typeface="Arial" pitchFamily="34" charset="0"/>
              </a:rPr>
              <a:t>PR not achieved </a:t>
            </a:r>
            <a:r>
              <a:rPr lang="en-CA" sz="1200" b="1" dirty="0">
                <a:solidFill>
                  <a:schemeClr val="bg1"/>
                </a:solidFill>
                <a:latin typeface="+mn-lt"/>
                <a:cs typeface="Arial" pitchFamily="34" charset="0"/>
              </a:rPr>
              <a:t>– </a:t>
            </a:r>
            <a:r>
              <a:rPr lang="en-CA" sz="1200" b="1" dirty="0">
                <a:solidFill>
                  <a:srgbClr val="FF0000"/>
                </a:solidFill>
                <a:latin typeface="+mn-lt"/>
                <a:cs typeface="Arial" pitchFamily="34" charset="0"/>
              </a:rPr>
              <a:t>Not Compliant</a:t>
            </a:r>
          </a:p>
        </p:txBody>
      </p:sp>
      <p:sp>
        <p:nvSpPr>
          <p:cNvPr id="110607" name="TextBox 17"/>
          <p:cNvSpPr txBox="1">
            <a:spLocks noChangeArrowheads="1"/>
          </p:cNvSpPr>
          <p:nvPr/>
        </p:nvSpPr>
        <p:spPr bwMode="auto">
          <a:xfrm>
            <a:off x="2916238" y="1125538"/>
            <a:ext cx="1511300" cy="214312"/>
          </a:xfrm>
          <a:prstGeom prst="rect">
            <a:avLst/>
          </a:prstGeom>
          <a:noFill/>
          <a:ln w="9525">
            <a:noFill/>
            <a:miter lim="800000"/>
            <a:headEnd/>
            <a:tailEnd/>
          </a:ln>
        </p:spPr>
        <p:txBody>
          <a:bodyPr>
            <a:spAutoFit/>
          </a:bodyPr>
          <a:lstStyle/>
          <a:p>
            <a:r>
              <a:rPr lang="en-CA" sz="800">
                <a:solidFill>
                  <a:srgbClr val="003300"/>
                </a:solidFill>
                <a:latin typeface="Candara" pitchFamily="34" charset="0"/>
              </a:rPr>
              <a:t>Pryce Channel- Sunshine Coast</a:t>
            </a:r>
          </a:p>
        </p:txBody>
      </p:sp>
      <p:sp>
        <p:nvSpPr>
          <p:cNvPr id="110608" name="TextBox 18"/>
          <p:cNvSpPr txBox="1">
            <a:spLocks noChangeArrowheads="1"/>
          </p:cNvSpPr>
          <p:nvPr/>
        </p:nvSpPr>
        <p:spPr bwMode="auto">
          <a:xfrm>
            <a:off x="6875463" y="1125538"/>
            <a:ext cx="1584325" cy="214312"/>
          </a:xfrm>
          <a:prstGeom prst="rect">
            <a:avLst/>
          </a:prstGeom>
          <a:noFill/>
          <a:ln w="9525">
            <a:noFill/>
            <a:miter lim="800000"/>
            <a:headEnd/>
            <a:tailEnd/>
          </a:ln>
        </p:spPr>
        <p:txBody>
          <a:bodyPr>
            <a:spAutoFit/>
          </a:bodyPr>
          <a:lstStyle/>
          <a:p>
            <a:pPr algn="ctr"/>
            <a:r>
              <a:rPr lang="en-CA" sz="800">
                <a:solidFill>
                  <a:srgbClr val="003300"/>
                </a:solidFill>
                <a:latin typeface="Candara" pitchFamily="34" charset="0"/>
              </a:rPr>
              <a:t>Red Sands Lake- Kalum</a:t>
            </a:r>
          </a:p>
        </p:txBody>
      </p:sp>
      <p:sp>
        <p:nvSpPr>
          <p:cNvPr id="110609" name="TextBox 19"/>
          <p:cNvSpPr txBox="1">
            <a:spLocks noChangeArrowheads="1"/>
          </p:cNvSpPr>
          <p:nvPr/>
        </p:nvSpPr>
        <p:spPr bwMode="auto">
          <a:xfrm>
            <a:off x="2555875" y="3213100"/>
            <a:ext cx="1511300" cy="215900"/>
          </a:xfrm>
          <a:prstGeom prst="rect">
            <a:avLst/>
          </a:prstGeom>
          <a:noFill/>
          <a:ln w="9525">
            <a:noFill/>
            <a:miter lim="800000"/>
            <a:headEnd/>
            <a:tailEnd/>
          </a:ln>
        </p:spPr>
        <p:txBody>
          <a:bodyPr>
            <a:spAutoFit/>
          </a:bodyPr>
          <a:lstStyle/>
          <a:p>
            <a:r>
              <a:rPr lang="en-CA" sz="800">
                <a:latin typeface="Candara" pitchFamily="34" charset="0"/>
              </a:rPr>
              <a:t>Bowron Lake- Prince George</a:t>
            </a:r>
          </a:p>
        </p:txBody>
      </p:sp>
      <p:sp>
        <p:nvSpPr>
          <p:cNvPr id="110610" name="TextBox 20"/>
          <p:cNvSpPr txBox="1">
            <a:spLocks noChangeArrowheads="1"/>
          </p:cNvSpPr>
          <p:nvPr/>
        </p:nvSpPr>
        <p:spPr bwMode="auto">
          <a:xfrm>
            <a:off x="7019925" y="3141663"/>
            <a:ext cx="1584325" cy="214312"/>
          </a:xfrm>
          <a:prstGeom prst="rect">
            <a:avLst/>
          </a:prstGeom>
          <a:noFill/>
          <a:ln w="9525">
            <a:noFill/>
            <a:miter lim="800000"/>
            <a:headEnd/>
            <a:tailEnd/>
          </a:ln>
        </p:spPr>
        <p:txBody>
          <a:bodyPr>
            <a:spAutoFit/>
          </a:bodyPr>
          <a:lstStyle/>
          <a:p>
            <a:r>
              <a:rPr lang="en-CA" sz="800">
                <a:latin typeface="Candara" pitchFamily="34" charset="0"/>
              </a:rPr>
              <a:t>Powell Lake- Sunshine Coast</a:t>
            </a:r>
          </a:p>
        </p:txBody>
      </p:sp>
      <p:sp>
        <p:nvSpPr>
          <p:cNvPr id="110611" name="TextBox 21"/>
          <p:cNvSpPr txBox="1">
            <a:spLocks noChangeArrowheads="1"/>
          </p:cNvSpPr>
          <p:nvPr/>
        </p:nvSpPr>
        <p:spPr bwMode="auto">
          <a:xfrm>
            <a:off x="5867400" y="5157788"/>
            <a:ext cx="1584325" cy="214312"/>
          </a:xfrm>
          <a:prstGeom prst="rect">
            <a:avLst/>
          </a:prstGeom>
          <a:noFill/>
          <a:ln w="9525">
            <a:noFill/>
            <a:miter lim="800000"/>
            <a:headEnd/>
            <a:tailEnd/>
          </a:ln>
        </p:spPr>
        <p:txBody>
          <a:bodyPr>
            <a:spAutoFit/>
          </a:bodyPr>
          <a:lstStyle/>
          <a:p>
            <a:r>
              <a:rPr lang="en-CA" sz="800">
                <a:latin typeface="Candara" pitchFamily="34" charset="0"/>
              </a:rPr>
              <a:t>Guyishton Lake- Nadina District</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Box 1"/>
          <p:cNvSpPr txBox="1">
            <a:spLocks noChangeArrowheads="1"/>
          </p:cNvSpPr>
          <p:nvPr/>
        </p:nvSpPr>
        <p:spPr bwMode="auto">
          <a:xfrm>
            <a:off x="971550" y="476250"/>
            <a:ext cx="6840538" cy="461963"/>
          </a:xfrm>
          <a:prstGeom prst="rect">
            <a:avLst/>
          </a:prstGeom>
          <a:noFill/>
          <a:ln w="9525">
            <a:noFill/>
            <a:miter lim="800000"/>
            <a:headEnd/>
            <a:tailEnd/>
          </a:ln>
        </p:spPr>
        <p:txBody>
          <a:bodyPr>
            <a:spAutoFit/>
          </a:bodyPr>
          <a:lstStyle/>
          <a:p>
            <a:pPr algn="ctr"/>
            <a:r>
              <a:rPr lang="en-CA" sz="2400">
                <a:solidFill>
                  <a:srgbClr val="FFFF00"/>
                </a:solidFill>
                <a:latin typeface="Candara" pitchFamily="34" charset="0"/>
              </a:rPr>
              <a:t>Coast Area examples of VQO C&amp;E activities</a:t>
            </a:r>
          </a:p>
        </p:txBody>
      </p:sp>
      <p:sp>
        <p:nvSpPr>
          <p:cNvPr id="111619" name="TextBox 2"/>
          <p:cNvSpPr txBox="1">
            <a:spLocks noChangeArrowheads="1"/>
          </p:cNvSpPr>
          <p:nvPr/>
        </p:nvSpPr>
        <p:spPr bwMode="auto">
          <a:xfrm>
            <a:off x="900113" y="1196975"/>
            <a:ext cx="6840537" cy="2554545"/>
          </a:xfrm>
          <a:prstGeom prst="rect">
            <a:avLst/>
          </a:prstGeom>
          <a:noFill/>
          <a:ln w="9525">
            <a:noFill/>
            <a:miter lim="800000"/>
            <a:headEnd/>
            <a:tailEnd/>
          </a:ln>
        </p:spPr>
        <p:txBody>
          <a:bodyPr>
            <a:spAutoFit/>
          </a:bodyPr>
          <a:lstStyle/>
          <a:p>
            <a:pPr>
              <a:buClr>
                <a:srgbClr val="EBAE33"/>
              </a:buClr>
              <a:buFont typeface="Wingdings" pitchFamily="-112" charset="2"/>
              <a:buChar char="v"/>
            </a:pPr>
            <a:r>
              <a:rPr lang="en-CA" dirty="0">
                <a:solidFill>
                  <a:schemeClr val="bg1"/>
                </a:solidFill>
                <a:latin typeface="Candara" pitchFamily="34" charset="0"/>
              </a:rPr>
              <a:t> Powell Lake		Sunshine Coast District</a:t>
            </a:r>
          </a:p>
          <a:p>
            <a:pPr>
              <a:buClr>
                <a:srgbClr val="EBAE33"/>
              </a:buClr>
              <a:buFont typeface="Wingdings" pitchFamily="-112" charset="2"/>
              <a:buChar char="v"/>
            </a:pPr>
            <a:r>
              <a:rPr lang="en-CA" dirty="0">
                <a:solidFill>
                  <a:schemeClr val="bg1"/>
                </a:solidFill>
                <a:latin typeface="Candara" pitchFamily="34" charset="0"/>
              </a:rPr>
              <a:t> Pryce Channel		Sunshine Coast District</a:t>
            </a:r>
          </a:p>
          <a:p>
            <a:pPr>
              <a:buClr>
                <a:srgbClr val="EBAE33"/>
              </a:buClr>
              <a:buFont typeface="Wingdings" pitchFamily="-112" charset="2"/>
              <a:buChar char="v"/>
            </a:pPr>
            <a:r>
              <a:rPr lang="en-CA" dirty="0">
                <a:solidFill>
                  <a:schemeClr val="bg1"/>
                </a:solidFill>
                <a:latin typeface="Candara" pitchFamily="34" charset="0"/>
              </a:rPr>
              <a:t> Lake Errock		Chilliwack District</a:t>
            </a:r>
          </a:p>
          <a:p>
            <a:pPr>
              <a:buClr>
                <a:srgbClr val="EBAE33"/>
              </a:buClr>
              <a:buFont typeface="Wingdings" pitchFamily="-112" charset="2"/>
              <a:buChar char="v"/>
            </a:pPr>
            <a:r>
              <a:rPr lang="en-CA" dirty="0">
                <a:solidFill>
                  <a:schemeClr val="bg1"/>
                </a:solidFill>
                <a:latin typeface="Candara" pitchFamily="34" charset="0"/>
              </a:rPr>
              <a:t> Coquihalla Hwy	Chilliwack District</a:t>
            </a:r>
          </a:p>
          <a:p>
            <a:pPr>
              <a:buClr>
                <a:srgbClr val="EBAE33"/>
              </a:buClr>
              <a:buFont typeface="Wingdings" pitchFamily="-112" charset="2"/>
              <a:buChar char="v"/>
            </a:pPr>
            <a:r>
              <a:rPr lang="en-CA" dirty="0">
                <a:solidFill>
                  <a:schemeClr val="bg1"/>
                </a:solidFill>
                <a:latin typeface="Candara" pitchFamily="34" charset="0"/>
              </a:rPr>
              <a:t> Skidegate Channel	Haida Gwaii District</a:t>
            </a:r>
          </a:p>
          <a:p>
            <a:pPr>
              <a:buClr>
                <a:srgbClr val="EBAE33"/>
              </a:buClr>
              <a:buFont typeface="Wingdings" pitchFamily="-112" charset="2"/>
              <a:buChar char="v"/>
            </a:pPr>
            <a:r>
              <a:rPr lang="en-CA" dirty="0">
                <a:solidFill>
                  <a:schemeClr val="bg1"/>
                </a:solidFill>
                <a:latin typeface="Candara" pitchFamily="34" charset="0"/>
              </a:rPr>
              <a:t> Howe Sound		Squamish </a:t>
            </a:r>
            <a:r>
              <a:rPr lang="en-CA" dirty="0" smtClean="0">
                <a:solidFill>
                  <a:schemeClr val="bg1"/>
                </a:solidFill>
                <a:latin typeface="Candara" pitchFamily="34" charset="0"/>
              </a:rPr>
              <a:t>District</a:t>
            </a:r>
          </a:p>
          <a:p>
            <a:pPr>
              <a:buClr>
                <a:srgbClr val="EBAE33"/>
              </a:buClr>
              <a:buFont typeface="Wingdings" pitchFamily="-112" charset="2"/>
              <a:buChar char="v"/>
            </a:pPr>
            <a:r>
              <a:rPr lang="en-CA" dirty="0" smtClean="0">
                <a:solidFill>
                  <a:schemeClr val="bg1"/>
                </a:solidFill>
                <a:latin typeface="Candara" pitchFamily="34" charset="0"/>
              </a:rPr>
              <a:t> Alberni Canal		South Island District</a:t>
            </a:r>
            <a:endParaRPr lang="en-CA" dirty="0">
              <a:solidFill>
                <a:schemeClr val="bg1"/>
              </a:solidFill>
              <a:latin typeface="Candara" pitchFamily="34" charset="0"/>
            </a:endParaRPr>
          </a:p>
          <a:p>
            <a:endParaRPr lang="en-CA" dirty="0">
              <a:solidFill>
                <a:schemeClr val="bg1"/>
              </a:solidFill>
              <a:latin typeface="Candara" pitchFamily="34" charset="0"/>
            </a:endParaRPr>
          </a:p>
        </p:txBody>
      </p:sp>
      <p:pic>
        <p:nvPicPr>
          <p:cNvPr id="111620" name="Picture 3" descr="John with compass.jpg"/>
          <p:cNvPicPr>
            <a:picLocks noChangeAspect="1"/>
          </p:cNvPicPr>
          <p:nvPr/>
        </p:nvPicPr>
        <p:blipFill>
          <a:blip r:embed="rId2" cstate="print"/>
          <a:srcRect/>
          <a:stretch>
            <a:fillRect/>
          </a:stretch>
        </p:blipFill>
        <p:spPr bwMode="auto">
          <a:xfrm>
            <a:off x="1116013" y="3644900"/>
            <a:ext cx="4283075" cy="2844800"/>
          </a:xfrm>
          <a:prstGeom prst="rect">
            <a:avLst/>
          </a:prstGeom>
          <a:noFill/>
          <a:ln w="9525">
            <a:noFill/>
            <a:miter lim="800000"/>
            <a:headEnd/>
            <a:tailEnd/>
          </a:ln>
        </p:spPr>
      </p:pic>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Google Earth Powell Lake tilt 1"/>
          <p:cNvPicPr>
            <a:picLocks noChangeAspect="1" noChangeArrowheads="1"/>
          </p:cNvPicPr>
          <p:nvPr/>
        </p:nvPicPr>
        <p:blipFill>
          <a:blip r:embed="rId2" cstate="print"/>
          <a:srcRect/>
          <a:stretch>
            <a:fillRect/>
          </a:stretch>
        </p:blipFill>
        <p:spPr bwMode="auto">
          <a:xfrm>
            <a:off x="900113" y="619125"/>
            <a:ext cx="7488237" cy="6002338"/>
          </a:xfrm>
          <a:prstGeom prst="rect">
            <a:avLst/>
          </a:prstGeom>
          <a:noFill/>
          <a:ln w="9525">
            <a:noFill/>
            <a:miter lim="800000"/>
            <a:headEnd/>
            <a:tailEnd/>
          </a:ln>
        </p:spPr>
      </p:pic>
      <p:sp>
        <p:nvSpPr>
          <p:cNvPr id="112643" name="Text Box 3"/>
          <p:cNvSpPr txBox="1">
            <a:spLocks noChangeArrowheads="1"/>
          </p:cNvSpPr>
          <p:nvPr/>
        </p:nvSpPr>
        <p:spPr bwMode="auto">
          <a:xfrm>
            <a:off x="1258888" y="188913"/>
            <a:ext cx="6769100" cy="396875"/>
          </a:xfrm>
          <a:prstGeom prst="rect">
            <a:avLst/>
          </a:prstGeom>
          <a:noFill/>
          <a:ln w="9525">
            <a:noFill/>
            <a:miter lim="800000"/>
            <a:headEnd/>
            <a:tailEnd/>
          </a:ln>
        </p:spPr>
        <p:txBody>
          <a:bodyPr>
            <a:spAutoFit/>
          </a:bodyPr>
          <a:lstStyle/>
          <a:p>
            <a:pPr algn="ctr">
              <a:spcBef>
                <a:spcPct val="50000"/>
              </a:spcBef>
            </a:pPr>
            <a:r>
              <a:rPr lang="en-CA">
                <a:solidFill>
                  <a:schemeClr val="bg1"/>
                </a:solidFill>
              </a:rPr>
              <a:t>Google Earth oblique view of Powell Lake &amp; Goat Island</a:t>
            </a:r>
          </a:p>
        </p:txBody>
      </p:sp>
      <p:sp>
        <p:nvSpPr>
          <p:cNvPr id="112644" name="Text Box 4"/>
          <p:cNvSpPr txBox="1">
            <a:spLocks noChangeArrowheads="1"/>
          </p:cNvSpPr>
          <p:nvPr/>
        </p:nvSpPr>
        <p:spPr bwMode="auto">
          <a:xfrm>
            <a:off x="3059113" y="2276475"/>
            <a:ext cx="936625" cy="641350"/>
          </a:xfrm>
          <a:prstGeom prst="rect">
            <a:avLst/>
          </a:prstGeom>
          <a:noFill/>
          <a:ln w="9525">
            <a:noFill/>
            <a:miter lim="800000"/>
            <a:headEnd/>
            <a:tailEnd/>
          </a:ln>
        </p:spPr>
        <p:txBody>
          <a:bodyPr>
            <a:spAutoFit/>
          </a:bodyPr>
          <a:lstStyle/>
          <a:p>
            <a:pPr algn="ctr">
              <a:spcBef>
                <a:spcPct val="50000"/>
              </a:spcBef>
            </a:pPr>
            <a:r>
              <a:rPr lang="en-CA" sz="3600" b="1">
                <a:solidFill>
                  <a:srgbClr val="FFFF66"/>
                </a:solidFill>
              </a:rPr>
              <a:t>*</a:t>
            </a:r>
          </a:p>
        </p:txBody>
      </p:sp>
      <p:sp>
        <p:nvSpPr>
          <p:cNvPr id="112645" name="Text Box 5"/>
          <p:cNvSpPr txBox="1">
            <a:spLocks noChangeArrowheads="1"/>
          </p:cNvSpPr>
          <p:nvPr/>
        </p:nvSpPr>
        <p:spPr bwMode="auto">
          <a:xfrm>
            <a:off x="3708400" y="2349500"/>
            <a:ext cx="1511300" cy="366713"/>
          </a:xfrm>
          <a:prstGeom prst="rect">
            <a:avLst/>
          </a:prstGeom>
          <a:noFill/>
          <a:ln w="9525">
            <a:noFill/>
            <a:miter lim="800000"/>
            <a:headEnd/>
            <a:tailEnd/>
          </a:ln>
        </p:spPr>
        <p:txBody>
          <a:bodyPr>
            <a:spAutoFit/>
          </a:bodyPr>
          <a:lstStyle/>
          <a:p>
            <a:pPr>
              <a:spcBef>
                <a:spcPct val="50000"/>
              </a:spcBef>
            </a:pPr>
            <a:r>
              <a:rPr lang="en-CA">
                <a:solidFill>
                  <a:schemeClr val="bg1"/>
                </a:solidFill>
              </a:rPr>
              <a:t>CP OL 543</a:t>
            </a:r>
          </a:p>
        </p:txBody>
      </p:sp>
      <p:sp>
        <p:nvSpPr>
          <p:cNvPr id="112646" name="Rectangle 5"/>
          <p:cNvSpPr>
            <a:spLocks noChangeArrowheads="1"/>
          </p:cNvSpPr>
          <p:nvPr/>
        </p:nvSpPr>
        <p:spPr bwMode="auto">
          <a:xfrm>
            <a:off x="2357438" y="1125538"/>
            <a:ext cx="4651375" cy="646112"/>
          </a:xfrm>
          <a:prstGeom prst="rect">
            <a:avLst/>
          </a:prstGeom>
          <a:noFill/>
          <a:ln w="9525">
            <a:noFill/>
            <a:miter lim="800000"/>
            <a:headEnd/>
            <a:tailEnd/>
          </a:ln>
        </p:spPr>
        <p:txBody>
          <a:bodyPr wrap="none">
            <a:spAutoFit/>
          </a:bodyPr>
          <a:lstStyle/>
          <a:p>
            <a:pPr algn="ctr"/>
            <a:r>
              <a:rPr lang="en-CA" sz="3600">
                <a:solidFill>
                  <a:srgbClr val="FFFF00"/>
                </a:solidFill>
                <a:latin typeface="Candara" pitchFamily="34" charset="0"/>
              </a:rPr>
              <a:t>Example 1  Powell Lake</a:t>
            </a:r>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IMG_1444"/>
          <p:cNvPicPr>
            <a:picLocks noChangeAspect="1" noChangeArrowheads="1"/>
          </p:cNvPicPr>
          <p:nvPr/>
        </p:nvPicPr>
        <p:blipFill>
          <a:blip r:embed="rId2" cstate="print"/>
          <a:srcRect/>
          <a:stretch>
            <a:fillRect/>
          </a:stretch>
        </p:blipFill>
        <p:spPr bwMode="auto">
          <a:xfrm>
            <a:off x="395288" y="188913"/>
            <a:ext cx="8424862" cy="6318250"/>
          </a:xfrm>
          <a:prstGeom prst="rect">
            <a:avLst/>
          </a:prstGeom>
          <a:noFill/>
          <a:ln w="9525">
            <a:noFill/>
            <a:miter lim="800000"/>
            <a:headEnd/>
            <a:tailEnd/>
          </a:ln>
        </p:spPr>
      </p:pic>
      <p:sp>
        <p:nvSpPr>
          <p:cNvPr id="22531" name="Text Box 3"/>
          <p:cNvSpPr txBox="1">
            <a:spLocks noChangeArrowheads="1"/>
          </p:cNvSpPr>
          <p:nvPr/>
        </p:nvSpPr>
        <p:spPr bwMode="auto">
          <a:xfrm>
            <a:off x="1835150" y="620713"/>
            <a:ext cx="6481763" cy="2246312"/>
          </a:xfrm>
          <a:prstGeom prst="rect">
            <a:avLst/>
          </a:prstGeom>
          <a:noFill/>
          <a:ln w="9525">
            <a:noFill/>
            <a:miter lim="800000"/>
            <a:headEnd/>
            <a:tailEnd/>
          </a:ln>
        </p:spPr>
        <p:txBody>
          <a:bodyPr>
            <a:spAutoFit/>
          </a:bodyPr>
          <a:lstStyle/>
          <a:p>
            <a:pPr>
              <a:spcBef>
                <a:spcPct val="50000"/>
              </a:spcBef>
              <a:buClr>
                <a:schemeClr val="accent2">
                  <a:lumMod val="75000"/>
                </a:schemeClr>
              </a:buClr>
              <a:buFont typeface="Arial" pitchFamily="34" charset="0"/>
              <a:buChar char="•"/>
              <a:defRPr/>
            </a:pPr>
            <a:r>
              <a:rPr lang="en-CA" dirty="0">
                <a:solidFill>
                  <a:schemeClr val="bg1"/>
                </a:solidFill>
                <a:latin typeface="Candara" pitchFamily="34" charset="0"/>
                <a:cs typeface="Arial" pitchFamily="34" charset="0"/>
              </a:rPr>
              <a:t> Mid Lake Viewpoint, near Powell Lake Lodge.</a:t>
            </a:r>
          </a:p>
          <a:p>
            <a:pPr>
              <a:spcBef>
                <a:spcPct val="50000"/>
              </a:spcBef>
              <a:buClr>
                <a:schemeClr val="accent2">
                  <a:lumMod val="75000"/>
                </a:schemeClr>
              </a:buClr>
              <a:buFont typeface="Arial" pitchFamily="34" charset="0"/>
              <a:buChar char="•"/>
              <a:defRPr/>
            </a:pPr>
            <a:r>
              <a:rPr lang="en-CA" dirty="0">
                <a:solidFill>
                  <a:schemeClr val="bg1"/>
                </a:solidFill>
                <a:latin typeface="Candara" pitchFamily="34" charset="0"/>
                <a:cs typeface="Arial" pitchFamily="34" charset="0"/>
              </a:rPr>
              <a:t> slight telephoto lens.</a:t>
            </a:r>
          </a:p>
          <a:p>
            <a:pPr>
              <a:spcBef>
                <a:spcPct val="50000"/>
              </a:spcBef>
              <a:buClr>
                <a:schemeClr val="accent2">
                  <a:lumMod val="75000"/>
                </a:schemeClr>
              </a:buClr>
              <a:buFont typeface="Arial" pitchFamily="34" charset="0"/>
              <a:buChar char="•"/>
              <a:defRPr/>
            </a:pPr>
            <a:r>
              <a:rPr lang="en-CA" dirty="0">
                <a:solidFill>
                  <a:schemeClr val="bg1"/>
                </a:solidFill>
                <a:latin typeface="Candara" pitchFamily="34" charset="0"/>
                <a:cs typeface="Arial" pitchFamily="34" charset="0"/>
              </a:rPr>
              <a:t> Unnatural appearing geometric “half donut”.</a:t>
            </a:r>
          </a:p>
          <a:p>
            <a:pPr>
              <a:spcBef>
                <a:spcPct val="50000"/>
              </a:spcBef>
              <a:buClr>
                <a:schemeClr val="accent2">
                  <a:lumMod val="75000"/>
                </a:schemeClr>
              </a:buClr>
              <a:buFont typeface="Arial" pitchFamily="34" charset="0"/>
              <a:buChar char="•"/>
              <a:defRPr/>
            </a:pPr>
            <a:r>
              <a:rPr lang="en-CA" dirty="0">
                <a:solidFill>
                  <a:schemeClr val="bg1"/>
                </a:solidFill>
                <a:latin typeface="Candara" pitchFamily="34" charset="0"/>
                <a:cs typeface="Arial" pitchFamily="34" charset="0"/>
              </a:rPr>
              <a:t> Straight appearing upper boundary.</a:t>
            </a:r>
          </a:p>
          <a:p>
            <a:pPr>
              <a:spcBef>
                <a:spcPct val="50000"/>
              </a:spcBef>
              <a:buClr>
                <a:schemeClr val="accent2">
                  <a:lumMod val="75000"/>
                </a:schemeClr>
              </a:buClr>
              <a:buFont typeface="Arial" pitchFamily="34" charset="0"/>
              <a:buChar char="•"/>
              <a:defRPr/>
            </a:pPr>
            <a:r>
              <a:rPr lang="en-CA" dirty="0">
                <a:solidFill>
                  <a:schemeClr val="bg1"/>
                </a:solidFill>
                <a:latin typeface="Candara" pitchFamily="34" charset="0"/>
                <a:cs typeface="Arial" pitchFamily="34" charset="0"/>
              </a:rPr>
              <a:t> Visual impact of road cuts.</a:t>
            </a:r>
          </a:p>
        </p:txBody>
      </p:sp>
      <p:sp>
        <p:nvSpPr>
          <p:cNvPr id="113668" name="Rectangle 4"/>
          <p:cNvSpPr>
            <a:spLocks noChangeArrowheads="1"/>
          </p:cNvSpPr>
          <p:nvPr/>
        </p:nvSpPr>
        <p:spPr bwMode="auto">
          <a:xfrm>
            <a:off x="7019925" y="6524625"/>
            <a:ext cx="1501775" cy="277813"/>
          </a:xfrm>
          <a:prstGeom prst="rect">
            <a:avLst/>
          </a:prstGeom>
          <a:noFill/>
          <a:ln w="9525">
            <a:noFill/>
            <a:miter lim="800000"/>
            <a:headEnd/>
            <a:tailEnd/>
          </a:ln>
        </p:spPr>
        <p:txBody>
          <a:bodyPr wrap="none">
            <a:spAutoFit/>
          </a:bodyPr>
          <a:lstStyle/>
          <a:p>
            <a:pPr algn="ctr">
              <a:spcBef>
                <a:spcPct val="50000"/>
              </a:spcBef>
            </a:pPr>
            <a:r>
              <a:rPr lang="en-CA" sz="1200">
                <a:solidFill>
                  <a:schemeClr val="bg1"/>
                </a:solidFill>
                <a:latin typeface="Candara" pitchFamily="34" charset="0"/>
              </a:rPr>
              <a:t>July 2004    L. Davies</a:t>
            </a:r>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Olson's Landing (Powell Lake Lodge)"/>
          <p:cNvPicPr>
            <a:picLocks noChangeAspect="1" noChangeArrowheads="1"/>
          </p:cNvPicPr>
          <p:nvPr/>
        </p:nvPicPr>
        <p:blipFill>
          <a:blip r:embed="rId2" cstate="print"/>
          <a:srcRect/>
          <a:stretch>
            <a:fillRect/>
          </a:stretch>
        </p:blipFill>
        <p:spPr bwMode="auto">
          <a:xfrm>
            <a:off x="323850" y="333375"/>
            <a:ext cx="8531225" cy="5586413"/>
          </a:xfrm>
          <a:prstGeom prst="rect">
            <a:avLst/>
          </a:prstGeom>
          <a:noFill/>
          <a:ln w="9525">
            <a:noFill/>
            <a:miter lim="800000"/>
            <a:headEnd/>
            <a:tailEnd/>
          </a:ln>
        </p:spPr>
      </p:pic>
      <p:sp>
        <p:nvSpPr>
          <p:cNvPr id="114691" name="TextBox 2"/>
          <p:cNvSpPr txBox="1">
            <a:spLocks noChangeArrowheads="1"/>
          </p:cNvSpPr>
          <p:nvPr/>
        </p:nvSpPr>
        <p:spPr bwMode="auto">
          <a:xfrm>
            <a:off x="900113" y="6092825"/>
            <a:ext cx="7127875" cy="400050"/>
          </a:xfrm>
          <a:prstGeom prst="rect">
            <a:avLst/>
          </a:prstGeom>
          <a:noFill/>
          <a:ln w="9525">
            <a:noFill/>
            <a:miter lim="800000"/>
            <a:headEnd/>
            <a:tailEnd/>
          </a:ln>
        </p:spPr>
        <p:txBody>
          <a:bodyPr>
            <a:spAutoFit/>
          </a:bodyPr>
          <a:lstStyle/>
          <a:p>
            <a:pPr algn="ctr"/>
            <a:r>
              <a:rPr lang="en-CA" dirty="0">
                <a:solidFill>
                  <a:srgbClr val="FFFF66"/>
                </a:solidFill>
                <a:latin typeface="Candara" pitchFamily="34" charset="0"/>
              </a:rPr>
              <a:t>District Manager did not find </a:t>
            </a:r>
            <a:r>
              <a:rPr lang="en-CA" dirty="0" smtClean="0">
                <a:solidFill>
                  <a:srgbClr val="FFFF66"/>
                </a:solidFill>
                <a:latin typeface="Candara" pitchFamily="34" charset="0"/>
              </a:rPr>
              <a:t>licensee in </a:t>
            </a:r>
            <a:r>
              <a:rPr lang="en-CA" dirty="0">
                <a:solidFill>
                  <a:srgbClr val="FFFF66"/>
                </a:solidFill>
                <a:latin typeface="Candara" pitchFamily="34" charset="0"/>
              </a:rPr>
              <a:t>non-compliance.</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Olsen DTM"/>
          <p:cNvPicPr>
            <a:picLocks noChangeAspect="1" noChangeArrowheads="1"/>
          </p:cNvPicPr>
          <p:nvPr/>
        </p:nvPicPr>
        <p:blipFill>
          <a:blip r:embed="rId2" cstate="print"/>
          <a:srcRect/>
          <a:stretch>
            <a:fillRect/>
          </a:stretch>
        </p:blipFill>
        <p:spPr bwMode="auto">
          <a:xfrm>
            <a:off x="2627313" y="2492375"/>
            <a:ext cx="6335712" cy="4071938"/>
          </a:xfrm>
          <a:prstGeom prst="rect">
            <a:avLst/>
          </a:prstGeom>
          <a:noFill/>
          <a:ln w="9525">
            <a:noFill/>
            <a:miter lim="800000"/>
            <a:headEnd/>
            <a:tailEnd/>
          </a:ln>
        </p:spPr>
      </p:pic>
      <p:pic>
        <p:nvPicPr>
          <p:cNvPr id="115715" name="Picture 3" descr="Olsen Zoom 1"/>
          <p:cNvPicPr>
            <a:picLocks noChangeAspect="1" noChangeArrowheads="1"/>
          </p:cNvPicPr>
          <p:nvPr/>
        </p:nvPicPr>
        <p:blipFill>
          <a:blip r:embed="rId3" cstate="print"/>
          <a:srcRect/>
          <a:stretch>
            <a:fillRect/>
          </a:stretch>
        </p:blipFill>
        <p:spPr bwMode="auto">
          <a:xfrm>
            <a:off x="179388" y="188913"/>
            <a:ext cx="6119812" cy="3535362"/>
          </a:xfrm>
          <a:prstGeom prst="rect">
            <a:avLst/>
          </a:prstGeom>
          <a:noFill/>
          <a:ln w="9525">
            <a:noFill/>
            <a:miter lim="800000"/>
            <a:headEnd/>
            <a:tailEnd/>
          </a:ln>
        </p:spPr>
      </p:pic>
      <p:sp>
        <p:nvSpPr>
          <p:cNvPr id="115716" name="Text Box 4"/>
          <p:cNvSpPr txBox="1">
            <a:spLocks noChangeArrowheads="1"/>
          </p:cNvSpPr>
          <p:nvPr/>
        </p:nvSpPr>
        <p:spPr bwMode="auto">
          <a:xfrm>
            <a:off x="4356100" y="5949950"/>
            <a:ext cx="4248150" cy="336550"/>
          </a:xfrm>
          <a:prstGeom prst="rect">
            <a:avLst/>
          </a:prstGeom>
          <a:noFill/>
          <a:ln w="9525">
            <a:noFill/>
            <a:miter lim="800000"/>
            <a:headEnd/>
            <a:tailEnd/>
          </a:ln>
        </p:spPr>
        <p:txBody>
          <a:bodyPr>
            <a:spAutoFit/>
          </a:bodyPr>
          <a:lstStyle/>
          <a:p>
            <a:pPr algn="ctr">
              <a:spcBef>
                <a:spcPct val="50000"/>
              </a:spcBef>
            </a:pPr>
            <a:r>
              <a:rPr lang="en-CA" sz="1600">
                <a:solidFill>
                  <a:schemeClr val="bg1"/>
                </a:solidFill>
              </a:rPr>
              <a:t>Digital Terrain Model</a:t>
            </a:r>
          </a:p>
        </p:txBody>
      </p:sp>
      <p:sp>
        <p:nvSpPr>
          <p:cNvPr id="115717" name="Text Box 5"/>
          <p:cNvSpPr txBox="1">
            <a:spLocks noChangeArrowheads="1"/>
          </p:cNvSpPr>
          <p:nvPr/>
        </p:nvSpPr>
        <p:spPr bwMode="auto">
          <a:xfrm>
            <a:off x="1187450" y="3213100"/>
            <a:ext cx="3168650" cy="336550"/>
          </a:xfrm>
          <a:prstGeom prst="rect">
            <a:avLst/>
          </a:prstGeom>
          <a:noFill/>
          <a:ln w="9525">
            <a:noFill/>
            <a:miter lim="800000"/>
            <a:headEnd/>
            <a:tailEnd/>
          </a:ln>
        </p:spPr>
        <p:txBody>
          <a:bodyPr>
            <a:spAutoFit/>
          </a:bodyPr>
          <a:lstStyle/>
          <a:p>
            <a:pPr algn="ctr">
              <a:spcBef>
                <a:spcPct val="50000"/>
              </a:spcBef>
            </a:pPr>
            <a:r>
              <a:rPr lang="en-CA" sz="1600">
                <a:solidFill>
                  <a:schemeClr val="bg1"/>
                </a:solidFill>
              </a:rPr>
              <a:t>Actual photograph</a:t>
            </a:r>
          </a:p>
        </p:txBody>
      </p:sp>
      <p:sp>
        <p:nvSpPr>
          <p:cNvPr id="115718" name="Text Box 6"/>
          <p:cNvSpPr txBox="1">
            <a:spLocks noChangeArrowheads="1"/>
          </p:cNvSpPr>
          <p:nvPr/>
        </p:nvSpPr>
        <p:spPr bwMode="auto">
          <a:xfrm>
            <a:off x="6443663" y="836613"/>
            <a:ext cx="2305050" cy="581025"/>
          </a:xfrm>
          <a:prstGeom prst="rect">
            <a:avLst/>
          </a:prstGeom>
          <a:noFill/>
          <a:ln w="9525">
            <a:noFill/>
            <a:miter lim="800000"/>
            <a:headEnd/>
            <a:tailEnd/>
          </a:ln>
        </p:spPr>
        <p:txBody>
          <a:bodyPr>
            <a:spAutoFit/>
          </a:bodyPr>
          <a:lstStyle/>
          <a:p>
            <a:pPr>
              <a:spcBef>
                <a:spcPct val="50000"/>
              </a:spcBef>
            </a:pPr>
            <a:r>
              <a:rPr lang="en-CA" sz="1600">
                <a:solidFill>
                  <a:schemeClr val="bg1"/>
                </a:solidFill>
              </a:rPr>
              <a:t>Reserve patches       nearly invisible.</a:t>
            </a:r>
          </a:p>
        </p:txBody>
      </p:sp>
      <p:sp>
        <p:nvSpPr>
          <p:cNvPr id="115719" name="Text Box 7"/>
          <p:cNvSpPr txBox="1">
            <a:spLocks noChangeArrowheads="1"/>
          </p:cNvSpPr>
          <p:nvPr/>
        </p:nvSpPr>
        <p:spPr bwMode="auto">
          <a:xfrm>
            <a:off x="395288" y="5661025"/>
            <a:ext cx="3959225" cy="708025"/>
          </a:xfrm>
          <a:prstGeom prst="rect">
            <a:avLst/>
          </a:prstGeom>
          <a:noFill/>
          <a:ln w="9525">
            <a:noFill/>
            <a:miter lim="800000"/>
            <a:headEnd/>
            <a:tailEnd/>
          </a:ln>
        </p:spPr>
        <p:txBody>
          <a:bodyPr>
            <a:spAutoFit/>
          </a:bodyPr>
          <a:lstStyle/>
          <a:p>
            <a:pPr>
              <a:spcBef>
                <a:spcPct val="50000"/>
              </a:spcBef>
              <a:buClr>
                <a:schemeClr val="bg1"/>
              </a:buClr>
              <a:buSzPct val="120000"/>
              <a:buFont typeface="Wingdings" pitchFamily="-112" charset="2"/>
              <a:buChar char="v"/>
            </a:pPr>
            <a:r>
              <a:rPr lang="en-CA">
                <a:solidFill>
                  <a:srgbClr val="FFFFCC"/>
                </a:solidFill>
                <a:latin typeface="Candara" pitchFamily="34" charset="0"/>
              </a:rPr>
              <a:t> DTM did not accurately reflect actual harvest visual impact.</a:t>
            </a:r>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p:cNvSpPr txBox="1">
            <a:spLocks noChangeArrowheads="1"/>
          </p:cNvSpPr>
          <p:nvPr/>
        </p:nvSpPr>
        <p:spPr bwMode="auto">
          <a:xfrm>
            <a:off x="1258888" y="188913"/>
            <a:ext cx="6337300" cy="400050"/>
          </a:xfrm>
          <a:prstGeom prst="rect">
            <a:avLst/>
          </a:prstGeom>
          <a:noFill/>
          <a:ln w="9525">
            <a:noFill/>
            <a:miter lim="800000"/>
            <a:headEnd/>
            <a:tailEnd/>
          </a:ln>
        </p:spPr>
        <p:txBody>
          <a:bodyPr>
            <a:spAutoFit/>
          </a:bodyPr>
          <a:lstStyle/>
          <a:p>
            <a:pPr algn="ctr">
              <a:spcBef>
                <a:spcPct val="50000"/>
              </a:spcBef>
            </a:pPr>
            <a:r>
              <a:rPr lang="en-CA" b="1" dirty="0" smtClean="0">
                <a:solidFill>
                  <a:schemeClr val="bg1"/>
                </a:solidFill>
                <a:latin typeface="Candara" pitchFamily="34" charset="0"/>
              </a:rPr>
              <a:t>Pryce Channel- </a:t>
            </a:r>
            <a:r>
              <a:rPr lang="en-CA" dirty="0" smtClean="0">
                <a:solidFill>
                  <a:schemeClr val="bg1"/>
                </a:solidFill>
                <a:latin typeface="Candara" pitchFamily="34" charset="0"/>
              </a:rPr>
              <a:t>design </a:t>
            </a:r>
            <a:r>
              <a:rPr lang="en-CA" dirty="0">
                <a:solidFill>
                  <a:schemeClr val="bg1"/>
                </a:solidFill>
                <a:latin typeface="Candara" pitchFamily="34" charset="0"/>
              </a:rPr>
              <a:t>c</a:t>
            </a:r>
            <a:r>
              <a:rPr lang="en-CA" dirty="0" smtClean="0">
                <a:solidFill>
                  <a:schemeClr val="bg1"/>
                </a:solidFill>
                <a:latin typeface="Candara" pitchFamily="34" charset="0"/>
              </a:rPr>
              <a:t>ritique</a:t>
            </a:r>
            <a:endParaRPr lang="en-CA" dirty="0">
              <a:solidFill>
                <a:schemeClr val="bg1"/>
              </a:solidFill>
              <a:latin typeface="Candara" pitchFamily="34" charset="0"/>
            </a:endParaRPr>
          </a:p>
        </p:txBody>
      </p:sp>
      <p:pic>
        <p:nvPicPr>
          <p:cNvPr id="117763" name="Picture 3" descr="Viewpoint P1 Design Critique final"/>
          <p:cNvPicPr>
            <a:picLocks noChangeAspect="1" noChangeArrowheads="1"/>
          </p:cNvPicPr>
          <p:nvPr/>
        </p:nvPicPr>
        <p:blipFill>
          <a:blip r:embed="rId2" cstate="print"/>
          <a:srcRect/>
          <a:stretch>
            <a:fillRect/>
          </a:stretch>
        </p:blipFill>
        <p:spPr bwMode="auto">
          <a:xfrm>
            <a:off x="395288" y="836613"/>
            <a:ext cx="8353425" cy="3140075"/>
          </a:xfrm>
          <a:prstGeom prst="rect">
            <a:avLst/>
          </a:prstGeom>
          <a:noFill/>
          <a:ln w="9525">
            <a:noFill/>
            <a:miter lim="800000"/>
            <a:headEnd/>
            <a:tailEnd/>
          </a:ln>
        </p:spPr>
      </p:pic>
      <p:sp>
        <p:nvSpPr>
          <p:cNvPr id="117764" name="Text Box 4"/>
          <p:cNvSpPr txBox="1">
            <a:spLocks noChangeArrowheads="1"/>
          </p:cNvSpPr>
          <p:nvPr/>
        </p:nvSpPr>
        <p:spPr bwMode="auto">
          <a:xfrm>
            <a:off x="1116013" y="4437063"/>
            <a:ext cx="7848600" cy="1508125"/>
          </a:xfrm>
          <a:prstGeom prst="rect">
            <a:avLst/>
          </a:prstGeom>
          <a:noFill/>
          <a:ln w="9525">
            <a:noFill/>
            <a:miter lim="800000"/>
            <a:headEnd/>
            <a:tailEnd/>
          </a:ln>
        </p:spPr>
        <p:txBody>
          <a:bodyPr>
            <a:spAutoFit/>
          </a:bodyPr>
          <a:lstStyle/>
          <a:p>
            <a:pPr>
              <a:spcBef>
                <a:spcPct val="50000"/>
              </a:spcBef>
              <a:buClr>
                <a:srgbClr val="FFFF99"/>
              </a:buClr>
              <a:buFontTx/>
              <a:buChar char="•"/>
            </a:pPr>
            <a:r>
              <a:rPr lang="en-CA">
                <a:solidFill>
                  <a:schemeClr val="bg1"/>
                </a:solidFill>
              </a:rPr>
              <a:t> </a:t>
            </a:r>
            <a:r>
              <a:rPr lang="en-CA" sz="1600">
                <a:solidFill>
                  <a:schemeClr val="bg1"/>
                </a:solidFill>
                <a:latin typeface="Candara" pitchFamily="34" charset="0"/>
              </a:rPr>
              <a:t>Very easy to see, medium to large in scale, some angular characteristics.</a:t>
            </a:r>
          </a:p>
          <a:p>
            <a:pPr>
              <a:spcBef>
                <a:spcPct val="50000"/>
              </a:spcBef>
              <a:buClr>
                <a:srgbClr val="FFFF99"/>
              </a:buClr>
              <a:buFontTx/>
              <a:buChar char="•"/>
            </a:pPr>
            <a:r>
              <a:rPr lang="en-CA" sz="1600">
                <a:solidFill>
                  <a:schemeClr val="bg1"/>
                </a:solidFill>
                <a:latin typeface="Candara" pitchFamily="34" charset="0"/>
              </a:rPr>
              <a:t> 11.75%  and 15.17% landform alteration (unadjusted for design).</a:t>
            </a:r>
          </a:p>
          <a:p>
            <a:pPr>
              <a:spcBef>
                <a:spcPct val="50000"/>
              </a:spcBef>
              <a:buClr>
                <a:srgbClr val="FFFF99"/>
              </a:buClr>
              <a:buFontTx/>
              <a:buChar char="•"/>
            </a:pPr>
            <a:r>
              <a:rPr lang="en-CA" sz="1600">
                <a:solidFill>
                  <a:schemeClr val="bg1"/>
                </a:solidFill>
                <a:latin typeface="Candara" pitchFamily="34" charset="0"/>
              </a:rPr>
              <a:t> Achieved a </a:t>
            </a:r>
            <a:r>
              <a:rPr lang="en-CA" sz="1600" b="1">
                <a:solidFill>
                  <a:srgbClr val="FFFF99"/>
                </a:solidFill>
                <a:latin typeface="Candara" pitchFamily="34" charset="0"/>
              </a:rPr>
              <a:t>Modification</a:t>
            </a:r>
            <a:r>
              <a:rPr lang="en-CA" sz="1600">
                <a:solidFill>
                  <a:schemeClr val="bg1"/>
                </a:solidFill>
                <a:latin typeface="Candara" pitchFamily="34" charset="0"/>
              </a:rPr>
              <a:t> VQC.</a:t>
            </a:r>
          </a:p>
          <a:p>
            <a:pPr>
              <a:spcBef>
                <a:spcPct val="50000"/>
              </a:spcBef>
              <a:buClr>
                <a:srgbClr val="FFFF99"/>
              </a:buClr>
              <a:buFontTx/>
              <a:buChar char="•"/>
            </a:pPr>
            <a:r>
              <a:rPr lang="en-CA" sz="1600">
                <a:solidFill>
                  <a:schemeClr val="bg1"/>
                </a:solidFill>
                <a:latin typeface="Candara" pitchFamily="34" charset="0"/>
              </a:rPr>
              <a:t> Licensee found in non-compliance, penalized $5,000.</a:t>
            </a:r>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Lake Errock Google Earth"/>
          <p:cNvPicPr>
            <a:picLocks noChangeAspect="1" noChangeArrowheads="1"/>
          </p:cNvPicPr>
          <p:nvPr/>
        </p:nvPicPr>
        <p:blipFill>
          <a:blip r:embed="rId2" cstate="print"/>
          <a:srcRect/>
          <a:stretch>
            <a:fillRect/>
          </a:stretch>
        </p:blipFill>
        <p:spPr bwMode="auto">
          <a:xfrm>
            <a:off x="1116013" y="765175"/>
            <a:ext cx="7223125" cy="5754688"/>
          </a:xfrm>
          <a:prstGeom prst="rect">
            <a:avLst/>
          </a:prstGeom>
          <a:noFill/>
          <a:ln w="9525">
            <a:noFill/>
            <a:miter lim="800000"/>
            <a:headEnd/>
            <a:tailEnd/>
          </a:ln>
        </p:spPr>
      </p:pic>
      <p:sp>
        <p:nvSpPr>
          <p:cNvPr id="118787" name="Text Box 3"/>
          <p:cNvSpPr txBox="1">
            <a:spLocks noChangeArrowheads="1"/>
          </p:cNvSpPr>
          <p:nvPr/>
        </p:nvSpPr>
        <p:spPr bwMode="auto">
          <a:xfrm>
            <a:off x="1619250" y="333375"/>
            <a:ext cx="6192838" cy="396875"/>
          </a:xfrm>
          <a:prstGeom prst="rect">
            <a:avLst/>
          </a:prstGeom>
          <a:noFill/>
          <a:ln w="9525">
            <a:noFill/>
            <a:miter lim="800000"/>
            <a:headEnd/>
            <a:tailEnd/>
          </a:ln>
        </p:spPr>
        <p:txBody>
          <a:bodyPr>
            <a:spAutoFit/>
          </a:bodyPr>
          <a:lstStyle/>
          <a:p>
            <a:pPr>
              <a:spcBef>
                <a:spcPct val="50000"/>
              </a:spcBef>
            </a:pPr>
            <a:r>
              <a:rPr lang="en-CA">
                <a:solidFill>
                  <a:schemeClr val="bg1"/>
                </a:solidFill>
              </a:rPr>
              <a:t>Google Earth high elevation oblique of Lake Errock</a:t>
            </a:r>
          </a:p>
        </p:txBody>
      </p:sp>
      <p:pic>
        <p:nvPicPr>
          <p:cNvPr id="118788" name="Picture 4" descr="BD21298_"/>
          <p:cNvPicPr>
            <a:picLocks noChangeAspect="1" noChangeArrowheads="1"/>
          </p:cNvPicPr>
          <p:nvPr/>
        </p:nvPicPr>
        <p:blipFill>
          <a:blip r:embed="rId3" cstate="print"/>
          <a:srcRect/>
          <a:stretch>
            <a:fillRect/>
          </a:stretch>
        </p:blipFill>
        <p:spPr bwMode="auto">
          <a:xfrm>
            <a:off x="5651500" y="2852738"/>
            <a:ext cx="422275" cy="206375"/>
          </a:xfrm>
          <a:prstGeom prst="rect">
            <a:avLst/>
          </a:prstGeom>
          <a:noFill/>
          <a:ln w="9525">
            <a:noFill/>
            <a:miter lim="800000"/>
            <a:headEnd/>
            <a:tailEnd/>
          </a:ln>
        </p:spPr>
      </p:pic>
      <p:sp>
        <p:nvSpPr>
          <p:cNvPr id="118789" name="Text Box 5"/>
          <p:cNvSpPr txBox="1">
            <a:spLocks noChangeArrowheads="1"/>
          </p:cNvSpPr>
          <p:nvPr/>
        </p:nvSpPr>
        <p:spPr bwMode="auto">
          <a:xfrm>
            <a:off x="2916238" y="2781300"/>
            <a:ext cx="2590800" cy="338138"/>
          </a:xfrm>
          <a:prstGeom prst="rect">
            <a:avLst/>
          </a:prstGeom>
          <a:noFill/>
          <a:ln w="9525">
            <a:noFill/>
            <a:miter lim="800000"/>
            <a:headEnd/>
            <a:tailEnd/>
          </a:ln>
        </p:spPr>
        <p:txBody>
          <a:bodyPr>
            <a:spAutoFit/>
          </a:bodyPr>
          <a:lstStyle/>
          <a:p>
            <a:pPr algn="r">
              <a:spcBef>
                <a:spcPct val="50000"/>
              </a:spcBef>
            </a:pPr>
            <a:r>
              <a:rPr lang="en-CA" sz="1600">
                <a:solidFill>
                  <a:schemeClr val="bg1"/>
                </a:solidFill>
              </a:rPr>
              <a:t>Location of CP 39 &amp; 40</a:t>
            </a:r>
          </a:p>
        </p:txBody>
      </p:sp>
      <p:sp>
        <p:nvSpPr>
          <p:cNvPr id="118790" name="Text Box 6"/>
          <p:cNvSpPr txBox="1">
            <a:spLocks noChangeArrowheads="1"/>
          </p:cNvSpPr>
          <p:nvPr/>
        </p:nvSpPr>
        <p:spPr bwMode="auto">
          <a:xfrm>
            <a:off x="6804025" y="3500438"/>
            <a:ext cx="1655763" cy="336550"/>
          </a:xfrm>
          <a:prstGeom prst="rect">
            <a:avLst/>
          </a:prstGeom>
          <a:noFill/>
          <a:ln w="9525">
            <a:noFill/>
            <a:miter lim="800000"/>
            <a:headEnd/>
            <a:tailEnd/>
          </a:ln>
        </p:spPr>
        <p:txBody>
          <a:bodyPr>
            <a:spAutoFit/>
          </a:bodyPr>
          <a:lstStyle/>
          <a:p>
            <a:pPr>
              <a:spcBef>
                <a:spcPct val="50000"/>
              </a:spcBef>
            </a:pPr>
            <a:r>
              <a:rPr lang="en-CA" sz="1600">
                <a:solidFill>
                  <a:schemeClr val="bg1"/>
                </a:solidFill>
              </a:rPr>
              <a:t>Harrison River</a:t>
            </a:r>
          </a:p>
        </p:txBody>
      </p:sp>
      <p:sp>
        <p:nvSpPr>
          <p:cNvPr id="118791" name="Text Box 7"/>
          <p:cNvSpPr txBox="1">
            <a:spLocks noChangeArrowheads="1"/>
          </p:cNvSpPr>
          <p:nvPr/>
        </p:nvSpPr>
        <p:spPr bwMode="auto">
          <a:xfrm>
            <a:off x="6156325" y="4437063"/>
            <a:ext cx="1727200" cy="336550"/>
          </a:xfrm>
          <a:prstGeom prst="rect">
            <a:avLst/>
          </a:prstGeom>
          <a:noFill/>
          <a:ln w="9525">
            <a:noFill/>
            <a:miter lim="800000"/>
            <a:headEnd/>
            <a:tailEnd/>
          </a:ln>
        </p:spPr>
        <p:txBody>
          <a:bodyPr>
            <a:spAutoFit/>
          </a:bodyPr>
          <a:lstStyle/>
          <a:p>
            <a:pPr>
              <a:spcBef>
                <a:spcPct val="50000"/>
              </a:spcBef>
            </a:pPr>
            <a:r>
              <a:rPr lang="en-CA" sz="1600">
                <a:solidFill>
                  <a:schemeClr val="bg1"/>
                </a:solidFill>
              </a:rPr>
              <a:t>Lake Errock</a:t>
            </a:r>
          </a:p>
        </p:txBody>
      </p:sp>
      <p:sp>
        <p:nvSpPr>
          <p:cNvPr id="118792" name="Text Box 8"/>
          <p:cNvSpPr txBox="1">
            <a:spLocks noChangeArrowheads="1"/>
          </p:cNvSpPr>
          <p:nvPr/>
        </p:nvSpPr>
        <p:spPr bwMode="auto">
          <a:xfrm>
            <a:off x="5940425" y="5589588"/>
            <a:ext cx="1439863" cy="336550"/>
          </a:xfrm>
          <a:prstGeom prst="rect">
            <a:avLst/>
          </a:prstGeom>
          <a:noFill/>
          <a:ln w="9525">
            <a:noFill/>
            <a:miter lim="800000"/>
            <a:headEnd/>
            <a:tailEnd/>
          </a:ln>
        </p:spPr>
        <p:txBody>
          <a:bodyPr>
            <a:spAutoFit/>
          </a:bodyPr>
          <a:lstStyle/>
          <a:p>
            <a:pPr>
              <a:spcBef>
                <a:spcPct val="50000"/>
              </a:spcBef>
            </a:pPr>
            <a:r>
              <a:rPr lang="en-CA" sz="1600">
                <a:solidFill>
                  <a:schemeClr val="bg1"/>
                </a:solidFill>
              </a:rPr>
              <a:t>Highway 7</a:t>
            </a:r>
          </a:p>
        </p:txBody>
      </p:sp>
      <p:sp>
        <p:nvSpPr>
          <p:cNvPr id="118793" name="Rectangle 8"/>
          <p:cNvSpPr>
            <a:spLocks noChangeArrowheads="1"/>
          </p:cNvSpPr>
          <p:nvPr/>
        </p:nvSpPr>
        <p:spPr bwMode="auto">
          <a:xfrm>
            <a:off x="2339975" y="1268413"/>
            <a:ext cx="5616575" cy="400050"/>
          </a:xfrm>
          <a:prstGeom prst="rect">
            <a:avLst/>
          </a:prstGeom>
          <a:noFill/>
          <a:ln w="9525">
            <a:noFill/>
            <a:miter lim="800000"/>
            <a:headEnd/>
            <a:tailEnd/>
          </a:ln>
        </p:spPr>
        <p:txBody>
          <a:bodyPr>
            <a:spAutoFit/>
          </a:bodyPr>
          <a:lstStyle/>
          <a:p>
            <a:pPr algn="ctr">
              <a:spcBef>
                <a:spcPct val="50000"/>
              </a:spcBef>
            </a:pPr>
            <a:r>
              <a:rPr lang="en-CA" b="1">
                <a:solidFill>
                  <a:srgbClr val="FFFF00"/>
                </a:solidFill>
                <a:latin typeface="Candara" pitchFamily="34" charset="0"/>
              </a:rPr>
              <a:t>Example 3  Lake Errock, Chilliwack Forest District</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DSC_0518"/>
          <p:cNvPicPr>
            <a:picLocks noChangeAspect="1" noChangeArrowheads="1"/>
          </p:cNvPicPr>
          <p:nvPr/>
        </p:nvPicPr>
        <p:blipFill>
          <a:blip r:embed="rId2" cstate="print"/>
          <a:srcRect/>
          <a:stretch>
            <a:fillRect/>
          </a:stretch>
        </p:blipFill>
        <p:spPr bwMode="auto">
          <a:xfrm>
            <a:off x="468313" y="1004888"/>
            <a:ext cx="8353425" cy="5553075"/>
          </a:xfrm>
          <a:prstGeom prst="rect">
            <a:avLst/>
          </a:prstGeom>
          <a:noFill/>
          <a:ln w="9525">
            <a:noFill/>
            <a:miter lim="800000"/>
            <a:headEnd/>
            <a:tailEnd/>
          </a:ln>
        </p:spPr>
      </p:pic>
      <p:sp>
        <p:nvSpPr>
          <p:cNvPr id="119811" name="Text Box 3"/>
          <p:cNvSpPr txBox="1">
            <a:spLocks noChangeArrowheads="1"/>
          </p:cNvSpPr>
          <p:nvPr/>
        </p:nvSpPr>
        <p:spPr bwMode="auto">
          <a:xfrm>
            <a:off x="684213" y="188913"/>
            <a:ext cx="7489825" cy="708025"/>
          </a:xfrm>
          <a:prstGeom prst="rect">
            <a:avLst/>
          </a:prstGeom>
          <a:noFill/>
          <a:ln w="9525">
            <a:noFill/>
            <a:miter lim="800000"/>
            <a:headEnd/>
            <a:tailEnd/>
          </a:ln>
        </p:spPr>
        <p:txBody>
          <a:bodyPr>
            <a:spAutoFit/>
          </a:bodyPr>
          <a:lstStyle/>
          <a:p>
            <a:pPr algn="ctr">
              <a:spcBef>
                <a:spcPct val="50000"/>
              </a:spcBef>
            </a:pPr>
            <a:r>
              <a:rPr lang="en-CA" sz="1600">
                <a:solidFill>
                  <a:schemeClr val="bg1"/>
                </a:solidFill>
                <a:latin typeface="Candara" pitchFamily="34" charset="0"/>
              </a:rPr>
              <a:t>CP 39 &amp; 40 viewed from Lake Errock Store (Hwy 7)</a:t>
            </a:r>
          </a:p>
          <a:p>
            <a:pPr algn="ctr">
              <a:spcBef>
                <a:spcPct val="50000"/>
              </a:spcBef>
            </a:pPr>
            <a:r>
              <a:rPr lang="en-CA" sz="1600">
                <a:solidFill>
                  <a:schemeClr val="bg1"/>
                </a:solidFill>
                <a:latin typeface="Candara" pitchFamily="34" charset="0"/>
              </a:rPr>
              <a:t>Establish VQO= Partial Retention      Resulting in </a:t>
            </a:r>
            <a:r>
              <a:rPr lang="en-CA" sz="1600">
                <a:solidFill>
                  <a:srgbClr val="FFFF00"/>
                </a:solidFill>
                <a:latin typeface="Candara" pitchFamily="34" charset="0"/>
              </a:rPr>
              <a:t>Modification</a:t>
            </a:r>
            <a:r>
              <a:rPr lang="en-CA" sz="1600">
                <a:solidFill>
                  <a:schemeClr val="bg1"/>
                </a:solidFill>
                <a:latin typeface="Candara" pitchFamily="34" charset="0"/>
              </a:rPr>
              <a:t> VQC</a:t>
            </a:r>
          </a:p>
        </p:txBody>
      </p:sp>
      <p:sp>
        <p:nvSpPr>
          <p:cNvPr id="119812" name="Rectangle 3"/>
          <p:cNvSpPr>
            <a:spLocks noChangeArrowheads="1"/>
          </p:cNvSpPr>
          <p:nvPr/>
        </p:nvSpPr>
        <p:spPr bwMode="auto">
          <a:xfrm>
            <a:off x="1476375" y="1412875"/>
            <a:ext cx="6029325" cy="1138238"/>
          </a:xfrm>
          <a:prstGeom prst="rect">
            <a:avLst/>
          </a:prstGeom>
          <a:noFill/>
          <a:ln w="9525">
            <a:noFill/>
            <a:miter lim="800000"/>
            <a:headEnd/>
            <a:tailEnd/>
          </a:ln>
        </p:spPr>
        <p:txBody>
          <a:bodyPr>
            <a:spAutoFit/>
          </a:bodyPr>
          <a:lstStyle/>
          <a:p>
            <a:pPr>
              <a:spcBef>
                <a:spcPct val="50000"/>
              </a:spcBef>
              <a:buClr>
                <a:schemeClr val="folHlink"/>
              </a:buClr>
              <a:buFont typeface="Wingdings" pitchFamily="-112" charset="2"/>
              <a:buChar char="v"/>
            </a:pPr>
            <a:r>
              <a:rPr lang="en-CA">
                <a:solidFill>
                  <a:srgbClr val="FFFFCC"/>
                </a:solidFill>
              </a:rPr>
              <a:t> 2 </a:t>
            </a:r>
            <a:r>
              <a:rPr lang="en-CA" sz="1600">
                <a:solidFill>
                  <a:srgbClr val="FFFFCC"/>
                </a:solidFill>
                <a:latin typeface="Candara" pitchFamily="34" charset="0"/>
              </a:rPr>
              <a:t>Public complaints to District Manager.</a:t>
            </a:r>
          </a:p>
          <a:p>
            <a:pPr>
              <a:spcBef>
                <a:spcPct val="50000"/>
              </a:spcBef>
              <a:buClr>
                <a:schemeClr val="folHlink"/>
              </a:buClr>
              <a:buFont typeface="Wingdings" pitchFamily="-112" charset="2"/>
              <a:buChar char="v"/>
            </a:pPr>
            <a:r>
              <a:rPr lang="en-CA" sz="1600">
                <a:solidFill>
                  <a:srgbClr val="FFFFCC"/>
                </a:solidFill>
                <a:latin typeface="Candara" pitchFamily="34" charset="0"/>
              </a:rPr>
              <a:t> Public complaint to Forest Practices Board.</a:t>
            </a:r>
          </a:p>
          <a:p>
            <a:pPr>
              <a:spcBef>
                <a:spcPct val="50000"/>
              </a:spcBef>
              <a:buClr>
                <a:schemeClr val="folHlink"/>
              </a:buClr>
              <a:buFont typeface="Wingdings" pitchFamily="-112" charset="2"/>
              <a:buChar char="v"/>
            </a:pPr>
            <a:r>
              <a:rPr lang="en-CA" sz="1600">
                <a:solidFill>
                  <a:srgbClr val="FFFFCC"/>
                </a:solidFill>
                <a:latin typeface="Candara" pitchFamily="34" charset="0"/>
              </a:rPr>
              <a:t> FPB Board Investigation.</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468313" y="333375"/>
            <a:ext cx="8424862" cy="984250"/>
          </a:xfrm>
          <a:prstGeom prst="rect">
            <a:avLst/>
          </a:prstGeom>
          <a:noFill/>
          <a:ln w="9525">
            <a:noFill/>
            <a:miter lim="800000"/>
            <a:headEnd/>
            <a:tailEnd/>
          </a:ln>
        </p:spPr>
        <p:txBody>
          <a:bodyPr>
            <a:spAutoFit/>
          </a:bodyPr>
          <a:lstStyle/>
          <a:p>
            <a:pPr>
              <a:spcBef>
                <a:spcPct val="50000"/>
              </a:spcBef>
              <a:buClr>
                <a:srgbClr val="FF9933"/>
              </a:buClr>
              <a:buFont typeface="Wingdings" pitchFamily="-112" charset="2"/>
              <a:buChar char="§"/>
            </a:pPr>
            <a:r>
              <a:rPr lang="en-CA">
                <a:solidFill>
                  <a:schemeClr val="bg1"/>
                </a:solidFill>
              </a:rPr>
              <a:t> </a:t>
            </a:r>
            <a:r>
              <a:rPr lang="en-CA" sz="1600">
                <a:solidFill>
                  <a:schemeClr val="bg1"/>
                </a:solidFill>
              </a:rPr>
              <a:t>Information provided by licensee indicates that blocks 39 &amp; 40 will be obscured from view by roadside vegetation.</a:t>
            </a:r>
          </a:p>
          <a:p>
            <a:pPr>
              <a:spcBef>
                <a:spcPct val="50000"/>
              </a:spcBef>
              <a:buClr>
                <a:srgbClr val="FF9933"/>
              </a:buClr>
              <a:buFont typeface="Wingdings" pitchFamily="-112" charset="2"/>
              <a:buChar char="§"/>
            </a:pPr>
            <a:r>
              <a:rPr lang="en-CA" sz="1600">
                <a:solidFill>
                  <a:schemeClr val="bg1"/>
                </a:solidFill>
              </a:rPr>
              <a:t> Visual modelling and viewpoint photography don’t appear to be correct.</a:t>
            </a:r>
          </a:p>
        </p:txBody>
      </p:sp>
      <p:pic>
        <p:nvPicPr>
          <p:cNvPr id="120835" name="Picture 3" descr="Lake Errock Post Office licensee"/>
          <p:cNvPicPr>
            <a:picLocks noChangeAspect="1" noChangeArrowheads="1"/>
          </p:cNvPicPr>
          <p:nvPr/>
        </p:nvPicPr>
        <p:blipFill>
          <a:blip r:embed="rId2" cstate="print"/>
          <a:srcRect/>
          <a:stretch>
            <a:fillRect/>
          </a:stretch>
        </p:blipFill>
        <p:spPr bwMode="auto">
          <a:xfrm>
            <a:off x="323850" y="1700213"/>
            <a:ext cx="8537575" cy="4633912"/>
          </a:xfrm>
          <a:prstGeom prst="rect">
            <a:avLst/>
          </a:prstGeom>
          <a:noFill/>
          <a:ln w="9525">
            <a:noFill/>
            <a:miter lim="800000"/>
            <a:headEnd/>
            <a:tailEnd/>
          </a:ln>
        </p:spPr>
      </p:pic>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Lake Errock Beach Panorama"/>
          <p:cNvPicPr>
            <a:picLocks noChangeAspect="1" noChangeArrowheads="1"/>
          </p:cNvPicPr>
          <p:nvPr/>
        </p:nvPicPr>
        <p:blipFill>
          <a:blip r:embed="rId2" cstate="print"/>
          <a:srcRect/>
          <a:stretch>
            <a:fillRect/>
          </a:stretch>
        </p:blipFill>
        <p:spPr bwMode="auto">
          <a:xfrm>
            <a:off x="468313" y="3860800"/>
            <a:ext cx="8208962" cy="2420938"/>
          </a:xfrm>
          <a:prstGeom prst="rect">
            <a:avLst/>
          </a:prstGeom>
          <a:noFill/>
          <a:ln w="9525">
            <a:noFill/>
            <a:miter lim="800000"/>
            <a:headEnd/>
            <a:tailEnd/>
          </a:ln>
        </p:spPr>
      </p:pic>
      <p:sp>
        <p:nvSpPr>
          <p:cNvPr id="121859" name="Text Box 3"/>
          <p:cNvSpPr txBox="1">
            <a:spLocks noChangeArrowheads="1"/>
          </p:cNvSpPr>
          <p:nvPr/>
        </p:nvSpPr>
        <p:spPr bwMode="auto">
          <a:xfrm>
            <a:off x="1042988" y="333375"/>
            <a:ext cx="7273925" cy="400050"/>
          </a:xfrm>
          <a:prstGeom prst="rect">
            <a:avLst/>
          </a:prstGeom>
          <a:noFill/>
          <a:ln w="9525">
            <a:noFill/>
            <a:miter lim="800000"/>
            <a:headEnd/>
            <a:tailEnd/>
          </a:ln>
        </p:spPr>
        <p:txBody>
          <a:bodyPr>
            <a:spAutoFit/>
          </a:bodyPr>
          <a:lstStyle/>
          <a:p>
            <a:pPr algn="ctr">
              <a:spcBef>
                <a:spcPct val="50000"/>
              </a:spcBef>
            </a:pPr>
            <a:r>
              <a:rPr lang="en-CA" b="1">
                <a:solidFill>
                  <a:srgbClr val="F1C877"/>
                </a:solidFill>
                <a:latin typeface="Candara" pitchFamily="34" charset="0"/>
              </a:rPr>
              <a:t>South shore of Lake Errock, July 21, 2006</a:t>
            </a:r>
          </a:p>
        </p:txBody>
      </p:sp>
      <p:sp>
        <p:nvSpPr>
          <p:cNvPr id="121860" name="Text Box 4"/>
          <p:cNvSpPr txBox="1">
            <a:spLocks noChangeArrowheads="1"/>
          </p:cNvSpPr>
          <p:nvPr/>
        </p:nvSpPr>
        <p:spPr bwMode="auto">
          <a:xfrm>
            <a:off x="1116013" y="836613"/>
            <a:ext cx="6985000" cy="2062162"/>
          </a:xfrm>
          <a:prstGeom prst="rect">
            <a:avLst/>
          </a:prstGeom>
          <a:noFill/>
          <a:ln w="9525">
            <a:noFill/>
            <a:miter lim="800000"/>
            <a:headEnd/>
            <a:tailEnd/>
          </a:ln>
        </p:spPr>
        <p:txBody>
          <a:bodyPr>
            <a:spAutoFit/>
          </a:bodyPr>
          <a:lstStyle/>
          <a:p>
            <a:pPr>
              <a:spcBef>
                <a:spcPct val="50000"/>
              </a:spcBef>
              <a:buClr>
                <a:srgbClr val="FFFF00"/>
              </a:buClr>
              <a:buFont typeface="Arial" charset="0"/>
              <a:buChar char="•"/>
            </a:pPr>
            <a:r>
              <a:rPr lang="en-CA">
                <a:solidFill>
                  <a:schemeClr val="bg1"/>
                </a:solidFill>
              </a:rPr>
              <a:t> </a:t>
            </a:r>
            <a:r>
              <a:rPr lang="en-CA" sz="1800">
                <a:solidFill>
                  <a:schemeClr val="bg1"/>
                </a:solidFill>
                <a:latin typeface="Candara" pitchFamily="34" charset="0"/>
              </a:rPr>
              <a:t>Recommended VQC = Retention</a:t>
            </a:r>
          </a:p>
          <a:p>
            <a:pPr>
              <a:spcBef>
                <a:spcPct val="50000"/>
              </a:spcBef>
              <a:buClr>
                <a:srgbClr val="FFFF00"/>
              </a:buClr>
              <a:buFont typeface="Arial" charset="0"/>
              <a:buChar char="•"/>
            </a:pPr>
            <a:r>
              <a:rPr lang="en-CA" sz="1800">
                <a:solidFill>
                  <a:schemeClr val="bg1"/>
                </a:solidFill>
                <a:latin typeface="Candara" pitchFamily="34" charset="0"/>
              </a:rPr>
              <a:t> DM approved maximum alteration = 2.9%</a:t>
            </a:r>
          </a:p>
          <a:p>
            <a:pPr>
              <a:spcBef>
                <a:spcPct val="50000"/>
              </a:spcBef>
              <a:buClr>
                <a:srgbClr val="FFFF00"/>
              </a:buClr>
              <a:buFont typeface="Arial" charset="0"/>
              <a:buChar char="•"/>
            </a:pPr>
            <a:r>
              <a:rPr lang="en-CA" sz="1800">
                <a:solidFill>
                  <a:schemeClr val="bg1"/>
                </a:solidFill>
                <a:latin typeface="Candara" pitchFamily="34" charset="0"/>
              </a:rPr>
              <a:t> Resulting landform visual alteration = </a:t>
            </a:r>
            <a:r>
              <a:rPr lang="en-CA" sz="1800">
                <a:solidFill>
                  <a:srgbClr val="FFFF66"/>
                </a:solidFill>
                <a:latin typeface="Candara" pitchFamily="34" charset="0"/>
              </a:rPr>
              <a:t>15</a:t>
            </a:r>
            <a:r>
              <a:rPr lang="en-CA" sz="1800">
                <a:solidFill>
                  <a:schemeClr val="bg1"/>
                </a:solidFill>
                <a:latin typeface="Candara" pitchFamily="34" charset="0"/>
              </a:rPr>
              <a:t>% perspective</a:t>
            </a:r>
          </a:p>
          <a:p>
            <a:pPr>
              <a:spcBef>
                <a:spcPct val="50000"/>
              </a:spcBef>
              <a:buClr>
                <a:srgbClr val="FFFF00"/>
              </a:buClr>
              <a:buFont typeface="Arial" charset="0"/>
              <a:buChar char="•"/>
            </a:pPr>
            <a:r>
              <a:rPr lang="en-CA" sz="1800">
                <a:solidFill>
                  <a:schemeClr val="bg1"/>
                </a:solidFill>
                <a:latin typeface="Candara" pitchFamily="34" charset="0"/>
              </a:rPr>
              <a:t> Achieved a </a:t>
            </a:r>
            <a:r>
              <a:rPr lang="en-CA" sz="1800" b="1">
                <a:solidFill>
                  <a:srgbClr val="FFFF66"/>
                </a:solidFill>
                <a:latin typeface="Candara" pitchFamily="34" charset="0"/>
              </a:rPr>
              <a:t>Modification</a:t>
            </a:r>
            <a:r>
              <a:rPr lang="en-CA" sz="1800">
                <a:solidFill>
                  <a:srgbClr val="FFFF66"/>
                </a:solidFill>
                <a:latin typeface="Candara" pitchFamily="34" charset="0"/>
              </a:rPr>
              <a:t> </a:t>
            </a:r>
            <a:r>
              <a:rPr lang="en-CA" sz="1800">
                <a:solidFill>
                  <a:schemeClr val="bg1"/>
                </a:solidFill>
                <a:latin typeface="Candara" pitchFamily="34" charset="0"/>
              </a:rPr>
              <a:t>VQC  (7.1 – 18.0%)   …. approaching MM.</a:t>
            </a:r>
          </a:p>
          <a:p>
            <a:pPr>
              <a:spcBef>
                <a:spcPct val="50000"/>
              </a:spcBef>
              <a:buClr>
                <a:srgbClr val="FFFF00"/>
              </a:buClr>
              <a:buFont typeface="Arial" charset="0"/>
              <a:buChar char="•"/>
            </a:pPr>
            <a:r>
              <a:rPr lang="en-CA" sz="1800">
                <a:solidFill>
                  <a:schemeClr val="bg1"/>
                </a:solidFill>
                <a:latin typeface="Candara" pitchFamily="34" charset="0"/>
              </a:rPr>
              <a:t> C&amp;E chose not to pursue further action.</a:t>
            </a:r>
          </a:p>
        </p:txBody>
      </p:sp>
      <p:sp>
        <p:nvSpPr>
          <p:cNvPr id="121861" name="Text Box 5"/>
          <p:cNvSpPr txBox="1">
            <a:spLocks noChangeArrowheads="1"/>
          </p:cNvSpPr>
          <p:nvPr/>
        </p:nvSpPr>
        <p:spPr bwMode="auto">
          <a:xfrm>
            <a:off x="6588125" y="6381750"/>
            <a:ext cx="1944688" cy="276225"/>
          </a:xfrm>
          <a:prstGeom prst="rect">
            <a:avLst/>
          </a:prstGeom>
          <a:noFill/>
          <a:ln w="9525">
            <a:noFill/>
            <a:miter lim="800000"/>
            <a:headEnd/>
            <a:tailEnd/>
          </a:ln>
        </p:spPr>
        <p:txBody>
          <a:bodyPr>
            <a:spAutoFit/>
          </a:bodyPr>
          <a:lstStyle/>
          <a:p>
            <a:pPr algn="r">
              <a:spcBef>
                <a:spcPct val="50000"/>
              </a:spcBef>
            </a:pPr>
            <a:r>
              <a:rPr lang="en-CA" sz="1200">
                <a:solidFill>
                  <a:schemeClr val="bg1"/>
                </a:solidFill>
                <a:latin typeface="Candara" pitchFamily="34" charset="0"/>
              </a:rPr>
              <a:t>Lloyd Davies</a:t>
            </a:r>
          </a:p>
        </p:txBody>
      </p:sp>
      <p:sp>
        <p:nvSpPr>
          <p:cNvPr id="121862" name="Rectangle 5"/>
          <p:cNvSpPr>
            <a:spLocks noChangeArrowheads="1"/>
          </p:cNvSpPr>
          <p:nvPr/>
        </p:nvSpPr>
        <p:spPr bwMode="auto">
          <a:xfrm>
            <a:off x="755650" y="3051175"/>
            <a:ext cx="5256213" cy="954088"/>
          </a:xfrm>
          <a:prstGeom prst="rect">
            <a:avLst/>
          </a:prstGeom>
          <a:noFill/>
          <a:ln w="9525">
            <a:noFill/>
            <a:miter lim="800000"/>
            <a:headEnd/>
            <a:tailEnd/>
          </a:ln>
        </p:spPr>
        <p:txBody>
          <a:bodyPr>
            <a:spAutoFit/>
          </a:bodyPr>
          <a:lstStyle/>
          <a:p>
            <a:pPr>
              <a:lnSpc>
                <a:spcPct val="50000"/>
              </a:lnSpc>
              <a:spcBef>
                <a:spcPct val="50000"/>
              </a:spcBef>
              <a:buFontTx/>
              <a:buChar char="•"/>
            </a:pPr>
            <a:r>
              <a:rPr lang="en-CA" sz="1600">
                <a:solidFill>
                  <a:schemeClr val="bg1"/>
                </a:solidFill>
                <a:latin typeface="Candara" pitchFamily="34" charset="0"/>
              </a:rPr>
              <a:t>Square and rectilinear shape, minimal edge design.</a:t>
            </a:r>
          </a:p>
          <a:p>
            <a:pPr>
              <a:lnSpc>
                <a:spcPct val="50000"/>
              </a:lnSpc>
              <a:spcBef>
                <a:spcPct val="50000"/>
              </a:spcBef>
              <a:buFontTx/>
              <a:buChar char="•"/>
            </a:pPr>
            <a:r>
              <a:rPr lang="en-CA" sz="1600">
                <a:solidFill>
                  <a:schemeClr val="bg1"/>
                </a:solidFill>
                <a:latin typeface="Candara" pitchFamily="34" charset="0"/>
              </a:rPr>
              <a:t> Large perspective scale, dominates landform.</a:t>
            </a:r>
          </a:p>
          <a:p>
            <a:pPr>
              <a:lnSpc>
                <a:spcPct val="50000"/>
              </a:lnSpc>
              <a:spcBef>
                <a:spcPct val="50000"/>
              </a:spcBef>
              <a:buFontTx/>
              <a:buChar char="•"/>
            </a:pPr>
            <a:r>
              <a:rPr lang="en-CA" sz="1600">
                <a:solidFill>
                  <a:schemeClr val="bg1"/>
                </a:solidFill>
                <a:latin typeface="Candara" pitchFamily="34" charset="0"/>
              </a:rPr>
              <a:t> Insufficient reserve patches.</a:t>
            </a:r>
          </a:p>
          <a:p>
            <a:pPr>
              <a:lnSpc>
                <a:spcPct val="50000"/>
              </a:lnSpc>
              <a:spcBef>
                <a:spcPct val="50000"/>
              </a:spcBef>
            </a:pPr>
            <a:endParaRPr lang="en-CA" sz="1600">
              <a:solidFill>
                <a:schemeClr val="bg1"/>
              </a:solidFill>
              <a:latin typeface="Candara" pitchFamily="34" charset="0"/>
            </a:endParaRPr>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1258888" y="333375"/>
            <a:ext cx="6696075" cy="400050"/>
          </a:xfrm>
          <a:prstGeom prst="rect">
            <a:avLst/>
          </a:prstGeom>
          <a:noFill/>
          <a:ln w="9525">
            <a:noFill/>
            <a:miter lim="800000"/>
            <a:headEnd/>
            <a:tailEnd/>
          </a:ln>
        </p:spPr>
        <p:txBody>
          <a:bodyPr>
            <a:spAutoFit/>
          </a:bodyPr>
          <a:lstStyle/>
          <a:p>
            <a:pPr>
              <a:spcBef>
                <a:spcPct val="50000"/>
              </a:spcBef>
            </a:pPr>
            <a:r>
              <a:rPr lang="en-CA">
                <a:solidFill>
                  <a:schemeClr val="bg1"/>
                </a:solidFill>
                <a:latin typeface="Candara" pitchFamily="34" charset="0"/>
              </a:rPr>
              <a:t>Example 4   </a:t>
            </a:r>
            <a:r>
              <a:rPr lang="en-CA">
                <a:solidFill>
                  <a:srgbClr val="EBAE33"/>
                </a:solidFill>
                <a:latin typeface="Candara" pitchFamily="34" charset="0"/>
              </a:rPr>
              <a:t>Coquihalla Highway 5,  Chilliwack Forest District</a:t>
            </a:r>
          </a:p>
        </p:txBody>
      </p:sp>
      <p:pic>
        <p:nvPicPr>
          <p:cNvPr id="122883" name="Picture 3" descr="Block CO1040 Pan best view"/>
          <p:cNvPicPr>
            <a:picLocks noChangeAspect="1" noChangeArrowheads="1"/>
          </p:cNvPicPr>
          <p:nvPr/>
        </p:nvPicPr>
        <p:blipFill>
          <a:blip r:embed="rId2" cstate="print"/>
          <a:srcRect/>
          <a:stretch>
            <a:fillRect/>
          </a:stretch>
        </p:blipFill>
        <p:spPr bwMode="auto">
          <a:xfrm>
            <a:off x="611188" y="836613"/>
            <a:ext cx="7991475" cy="2617787"/>
          </a:xfrm>
          <a:prstGeom prst="rect">
            <a:avLst/>
          </a:prstGeom>
          <a:noFill/>
          <a:ln w="9525">
            <a:noFill/>
            <a:miter lim="800000"/>
            <a:headEnd/>
            <a:tailEnd/>
          </a:ln>
        </p:spPr>
      </p:pic>
      <p:sp>
        <p:nvSpPr>
          <p:cNvPr id="122884" name="Text Box 4"/>
          <p:cNvSpPr txBox="1">
            <a:spLocks noChangeArrowheads="1"/>
          </p:cNvSpPr>
          <p:nvPr/>
        </p:nvSpPr>
        <p:spPr bwMode="auto">
          <a:xfrm>
            <a:off x="1547813" y="4221163"/>
            <a:ext cx="6480175" cy="366712"/>
          </a:xfrm>
          <a:prstGeom prst="rect">
            <a:avLst/>
          </a:prstGeom>
          <a:noFill/>
          <a:ln w="9525">
            <a:noFill/>
            <a:miter lim="800000"/>
            <a:headEnd/>
            <a:tailEnd/>
          </a:ln>
        </p:spPr>
        <p:txBody>
          <a:bodyPr>
            <a:spAutoFit/>
          </a:bodyPr>
          <a:lstStyle/>
          <a:p>
            <a:pPr>
              <a:spcBef>
                <a:spcPct val="50000"/>
              </a:spcBef>
            </a:pPr>
            <a:endParaRPr lang="en-US"/>
          </a:p>
        </p:txBody>
      </p:sp>
      <p:sp>
        <p:nvSpPr>
          <p:cNvPr id="122885" name="Text Box 5"/>
          <p:cNvSpPr txBox="1">
            <a:spLocks noChangeArrowheads="1"/>
          </p:cNvSpPr>
          <p:nvPr/>
        </p:nvSpPr>
        <p:spPr bwMode="auto">
          <a:xfrm>
            <a:off x="1042988" y="3573463"/>
            <a:ext cx="7273925" cy="3216275"/>
          </a:xfrm>
          <a:prstGeom prst="rect">
            <a:avLst/>
          </a:prstGeom>
          <a:noFill/>
          <a:ln w="9525">
            <a:noFill/>
            <a:miter lim="800000"/>
            <a:headEnd/>
            <a:tailEnd/>
          </a:ln>
        </p:spPr>
        <p:txBody>
          <a:bodyPr>
            <a:spAutoFit/>
          </a:bodyPr>
          <a:lstStyle/>
          <a:p>
            <a:pPr>
              <a:spcBef>
                <a:spcPct val="50000"/>
              </a:spcBef>
              <a:buClr>
                <a:srgbClr val="EBAE33"/>
              </a:buClr>
              <a:buSzPct val="120000"/>
              <a:buFontTx/>
              <a:buChar char="•"/>
            </a:pPr>
            <a:r>
              <a:rPr lang="en-CA" sz="1400">
                <a:solidFill>
                  <a:schemeClr val="bg1"/>
                </a:solidFill>
                <a:latin typeface="Candara" pitchFamily="34" charset="0"/>
              </a:rPr>
              <a:t> West side of Coquihalla Highway, extended foreground viewing (85 sec.)</a:t>
            </a:r>
          </a:p>
          <a:p>
            <a:pPr>
              <a:spcBef>
                <a:spcPct val="50000"/>
              </a:spcBef>
              <a:buClr>
                <a:srgbClr val="EBAE33"/>
              </a:buClr>
              <a:buSzPct val="120000"/>
              <a:buFontTx/>
              <a:buChar char="•"/>
            </a:pPr>
            <a:r>
              <a:rPr lang="en-CA" sz="1400">
                <a:solidFill>
                  <a:schemeClr val="bg1"/>
                </a:solidFill>
                <a:latin typeface="Candara" pitchFamily="34" charset="0"/>
              </a:rPr>
              <a:t> Public complaint to District Manager.</a:t>
            </a:r>
          </a:p>
          <a:p>
            <a:pPr>
              <a:spcBef>
                <a:spcPct val="50000"/>
              </a:spcBef>
              <a:buClr>
                <a:srgbClr val="EBAE33"/>
              </a:buClr>
              <a:buSzPct val="120000"/>
              <a:buFontTx/>
              <a:buChar char="•"/>
            </a:pPr>
            <a:r>
              <a:rPr lang="en-CA" sz="1400">
                <a:solidFill>
                  <a:schemeClr val="bg1"/>
                </a:solidFill>
                <a:latin typeface="Candara" pitchFamily="34" charset="0"/>
              </a:rPr>
              <a:t> High visual sensitivity … 2.7 million passenger vehicles/year.</a:t>
            </a:r>
          </a:p>
          <a:p>
            <a:pPr>
              <a:spcBef>
                <a:spcPct val="50000"/>
              </a:spcBef>
              <a:buClr>
                <a:srgbClr val="EBAE33"/>
              </a:buClr>
              <a:buSzPct val="120000"/>
              <a:buFontTx/>
              <a:buChar char="•"/>
            </a:pPr>
            <a:r>
              <a:rPr lang="en-CA" sz="1400">
                <a:solidFill>
                  <a:schemeClr val="bg1"/>
                </a:solidFill>
                <a:latin typeface="Candara" pitchFamily="34" charset="0"/>
              </a:rPr>
              <a:t> High scenic quality… established </a:t>
            </a:r>
            <a:r>
              <a:rPr lang="en-CA" sz="1400" b="1">
                <a:solidFill>
                  <a:srgbClr val="FFFF66"/>
                </a:solidFill>
                <a:latin typeface="Candara" pitchFamily="34" charset="0"/>
              </a:rPr>
              <a:t>Retention</a:t>
            </a:r>
            <a:r>
              <a:rPr lang="en-CA" sz="1400">
                <a:solidFill>
                  <a:schemeClr val="bg1"/>
                </a:solidFill>
                <a:latin typeface="Candara" pitchFamily="34" charset="0"/>
              </a:rPr>
              <a:t> VQO.</a:t>
            </a:r>
          </a:p>
          <a:p>
            <a:pPr>
              <a:spcBef>
                <a:spcPct val="50000"/>
              </a:spcBef>
              <a:buClr>
                <a:srgbClr val="EBAE33"/>
              </a:buClr>
              <a:buSzPct val="120000"/>
              <a:buFontTx/>
              <a:buChar char="•"/>
            </a:pPr>
            <a:r>
              <a:rPr lang="en-CA" sz="1400">
                <a:solidFill>
                  <a:schemeClr val="bg1"/>
                </a:solidFill>
                <a:latin typeface="Candara" pitchFamily="34" charset="0"/>
              </a:rPr>
              <a:t> In-field review Sept. 2008.</a:t>
            </a:r>
          </a:p>
          <a:p>
            <a:pPr>
              <a:spcBef>
                <a:spcPct val="50000"/>
              </a:spcBef>
              <a:buClr>
                <a:srgbClr val="EBAE33"/>
              </a:buClr>
              <a:buSzPct val="120000"/>
              <a:buFontTx/>
              <a:buChar char="•"/>
            </a:pPr>
            <a:r>
              <a:rPr lang="en-CA" sz="1400">
                <a:solidFill>
                  <a:schemeClr val="bg1"/>
                </a:solidFill>
                <a:latin typeface="Candara" pitchFamily="34" charset="0"/>
              </a:rPr>
              <a:t> very easy to see, large in scale, angular characteristics.</a:t>
            </a:r>
          </a:p>
          <a:p>
            <a:pPr>
              <a:spcBef>
                <a:spcPct val="50000"/>
              </a:spcBef>
              <a:buClr>
                <a:srgbClr val="EBAE33"/>
              </a:buClr>
              <a:buSzPct val="120000"/>
              <a:buFontTx/>
              <a:buChar char="•"/>
            </a:pPr>
            <a:r>
              <a:rPr lang="en-CA" sz="1400">
                <a:solidFill>
                  <a:schemeClr val="bg1"/>
                </a:solidFill>
                <a:latin typeface="Candara" pitchFamily="34" charset="0"/>
              </a:rPr>
              <a:t> 18.7% alteration</a:t>
            </a:r>
          </a:p>
          <a:p>
            <a:pPr>
              <a:spcBef>
                <a:spcPct val="50000"/>
              </a:spcBef>
              <a:buClr>
                <a:srgbClr val="EBAE33"/>
              </a:buClr>
              <a:buSzPct val="120000"/>
              <a:buFontTx/>
              <a:buChar char="•"/>
            </a:pPr>
            <a:r>
              <a:rPr lang="en-CA" sz="1400">
                <a:solidFill>
                  <a:srgbClr val="FFFF00"/>
                </a:solidFill>
                <a:latin typeface="Candara" pitchFamily="34" charset="0"/>
              </a:rPr>
              <a:t>Modification</a:t>
            </a:r>
            <a:r>
              <a:rPr lang="en-CA" sz="1400">
                <a:solidFill>
                  <a:schemeClr val="bg1"/>
                </a:solidFill>
                <a:latin typeface="Candara" pitchFamily="34" charset="0"/>
              </a:rPr>
              <a:t> VQC… verging on Maximum Modification.</a:t>
            </a:r>
          </a:p>
          <a:p>
            <a:pPr>
              <a:spcBef>
                <a:spcPct val="50000"/>
              </a:spcBef>
              <a:buClr>
                <a:srgbClr val="EBAE33"/>
              </a:buClr>
              <a:buSzPct val="120000"/>
              <a:buFontTx/>
              <a:buChar char="•"/>
            </a:pPr>
            <a:r>
              <a:rPr lang="en-CA" sz="1400">
                <a:solidFill>
                  <a:schemeClr val="bg1"/>
                </a:solidFill>
                <a:latin typeface="Candara" pitchFamily="34" charset="0"/>
              </a:rPr>
              <a:t> District decided to address on a professional basis ... outside of formal C&amp;E.</a:t>
            </a:r>
          </a:p>
          <a:p>
            <a:pPr>
              <a:spcBef>
                <a:spcPct val="50000"/>
              </a:spcBef>
            </a:pPr>
            <a:r>
              <a:rPr lang="en-CA" sz="1400">
                <a:solidFill>
                  <a:schemeClr val="bg1"/>
                </a:solidFill>
                <a:latin typeface="Candara" pitchFamily="34" charset="0"/>
              </a:rPr>
              <a:t> </a:t>
            </a:r>
            <a:endParaRPr lang="en-CA" sz="1600">
              <a:solidFill>
                <a:schemeClr val="bg1"/>
              </a:solidFill>
            </a:endParaRP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1" descr="Skidegate Channel VP-2 Pan 1 final.jpg"/>
          <p:cNvPicPr>
            <a:picLocks noChangeAspect="1"/>
          </p:cNvPicPr>
          <p:nvPr/>
        </p:nvPicPr>
        <p:blipFill>
          <a:blip r:embed="rId2" cstate="print"/>
          <a:srcRect/>
          <a:stretch>
            <a:fillRect/>
          </a:stretch>
        </p:blipFill>
        <p:spPr bwMode="auto">
          <a:xfrm>
            <a:off x="250825" y="3429000"/>
            <a:ext cx="8532813" cy="1743075"/>
          </a:xfrm>
          <a:prstGeom prst="rect">
            <a:avLst/>
          </a:prstGeom>
          <a:noFill/>
          <a:ln w="9525">
            <a:noFill/>
            <a:miter lim="800000"/>
            <a:headEnd/>
            <a:tailEnd/>
          </a:ln>
        </p:spPr>
      </p:pic>
      <p:sp>
        <p:nvSpPr>
          <p:cNvPr id="123907" name="TextBox 2"/>
          <p:cNvSpPr txBox="1">
            <a:spLocks noChangeArrowheads="1"/>
          </p:cNvSpPr>
          <p:nvPr/>
        </p:nvSpPr>
        <p:spPr bwMode="auto">
          <a:xfrm>
            <a:off x="1258888" y="620713"/>
            <a:ext cx="6769100" cy="369887"/>
          </a:xfrm>
          <a:prstGeom prst="rect">
            <a:avLst/>
          </a:prstGeom>
          <a:noFill/>
          <a:ln w="9525">
            <a:noFill/>
            <a:miter lim="800000"/>
            <a:headEnd/>
            <a:tailEnd/>
          </a:ln>
        </p:spPr>
        <p:txBody>
          <a:bodyPr>
            <a:spAutoFit/>
          </a:bodyPr>
          <a:lstStyle/>
          <a:p>
            <a:r>
              <a:rPr lang="en-CA">
                <a:solidFill>
                  <a:srgbClr val="FFFF99"/>
                </a:solidFill>
                <a:latin typeface="Candara" pitchFamily="34" charset="0"/>
              </a:rPr>
              <a:t>Example 5   Skidegate Channel,  Haida Gwaii District</a:t>
            </a:r>
          </a:p>
        </p:txBody>
      </p:sp>
      <p:sp>
        <p:nvSpPr>
          <p:cNvPr id="123908" name="TextBox 3"/>
          <p:cNvSpPr txBox="1">
            <a:spLocks noChangeArrowheads="1"/>
          </p:cNvSpPr>
          <p:nvPr/>
        </p:nvSpPr>
        <p:spPr bwMode="auto">
          <a:xfrm>
            <a:off x="755650" y="1412875"/>
            <a:ext cx="7129463" cy="2031325"/>
          </a:xfrm>
          <a:prstGeom prst="rect">
            <a:avLst/>
          </a:prstGeom>
          <a:noFill/>
          <a:ln w="9525">
            <a:noFill/>
            <a:miter lim="800000"/>
            <a:headEnd/>
            <a:tailEnd/>
          </a:ln>
        </p:spPr>
        <p:txBody>
          <a:bodyPr>
            <a:spAutoFit/>
          </a:bodyPr>
          <a:lstStyle/>
          <a:p>
            <a:pPr>
              <a:buFont typeface="Arial" charset="0"/>
              <a:buChar char="•"/>
            </a:pPr>
            <a:r>
              <a:rPr lang="en-CA" sz="1800" dirty="0">
                <a:solidFill>
                  <a:schemeClr val="bg1"/>
                </a:solidFill>
                <a:latin typeface="Candara" pitchFamily="34" charset="0"/>
              </a:rPr>
              <a:t> Scenic Corridor for boaters.</a:t>
            </a:r>
          </a:p>
          <a:p>
            <a:pPr>
              <a:buFont typeface="Arial" charset="0"/>
              <a:buChar char="•"/>
            </a:pPr>
            <a:r>
              <a:rPr lang="en-CA" sz="1800" dirty="0">
                <a:solidFill>
                  <a:schemeClr val="bg1"/>
                </a:solidFill>
                <a:latin typeface="Candara" pitchFamily="34" charset="0"/>
              </a:rPr>
              <a:t> Established </a:t>
            </a:r>
            <a:r>
              <a:rPr lang="en-CA" sz="1800" dirty="0">
                <a:solidFill>
                  <a:srgbClr val="FFFF00"/>
                </a:solidFill>
                <a:latin typeface="Candara" pitchFamily="34" charset="0"/>
              </a:rPr>
              <a:t>Partial Retention </a:t>
            </a:r>
            <a:r>
              <a:rPr lang="en-CA" sz="1800" dirty="0">
                <a:solidFill>
                  <a:schemeClr val="bg1"/>
                </a:solidFill>
                <a:latin typeface="Candara" pitchFamily="34" charset="0"/>
              </a:rPr>
              <a:t>VQO.</a:t>
            </a:r>
          </a:p>
          <a:p>
            <a:pPr>
              <a:buFont typeface="Arial" charset="0"/>
              <a:buChar char="•"/>
            </a:pPr>
            <a:r>
              <a:rPr lang="en-CA" sz="1800" dirty="0">
                <a:solidFill>
                  <a:schemeClr val="bg1"/>
                </a:solidFill>
                <a:latin typeface="Candara" pitchFamily="34" charset="0"/>
              </a:rPr>
              <a:t> Public, Town Council, and Haida Nation expressed concerns.</a:t>
            </a:r>
          </a:p>
          <a:p>
            <a:pPr>
              <a:buFont typeface="Arial" charset="0"/>
              <a:buChar char="•"/>
            </a:pPr>
            <a:r>
              <a:rPr lang="en-CA" sz="1800" dirty="0">
                <a:solidFill>
                  <a:schemeClr val="bg1"/>
                </a:solidFill>
                <a:latin typeface="Candara" pitchFamily="34" charset="0"/>
              </a:rPr>
              <a:t> C&amp;E requested regional assistance to evaluate visual impact.</a:t>
            </a:r>
          </a:p>
          <a:p>
            <a:pPr>
              <a:buFont typeface="Arial" charset="0"/>
              <a:buChar char="•"/>
            </a:pPr>
            <a:r>
              <a:rPr lang="en-CA" sz="1800" dirty="0">
                <a:solidFill>
                  <a:schemeClr val="bg1"/>
                </a:solidFill>
                <a:latin typeface="Candara" pitchFamily="34" charset="0"/>
              </a:rPr>
              <a:t> Report and finding provided ... pending C&amp;E action</a:t>
            </a:r>
            <a:r>
              <a:rPr lang="en-CA" sz="1800" dirty="0" smtClean="0">
                <a:solidFill>
                  <a:schemeClr val="bg1"/>
                </a:solidFill>
                <a:latin typeface="Candara" pitchFamily="34" charset="0"/>
              </a:rPr>
              <a:t>.</a:t>
            </a:r>
          </a:p>
          <a:p>
            <a:pPr>
              <a:buFont typeface="Arial" charset="0"/>
              <a:buChar char="•"/>
            </a:pPr>
            <a:r>
              <a:rPr lang="en-CA" sz="1800" dirty="0" smtClean="0">
                <a:solidFill>
                  <a:schemeClr val="bg1"/>
                </a:solidFill>
                <a:latin typeface="Candara" pitchFamily="34" charset="0"/>
              </a:rPr>
              <a:t> Forest Practice Board investigation proceeding.</a:t>
            </a:r>
            <a:endParaRPr lang="en-CA" sz="1800" dirty="0">
              <a:solidFill>
                <a:schemeClr val="bg1"/>
              </a:solidFill>
              <a:latin typeface="Candara" pitchFamily="34" charset="0"/>
            </a:endParaRPr>
          </a:p>
          <a:p>
            <a:endParaRPr lang="en-CA" sz="1800" dirty="0">
              <a:solidFill>
                <a:schemeClr val="bg1"/>
              </a:solidFill>
              <a:latin typeface="Candara" pitchFamily="34" charset="0"/>
            </a:endParaRPr>
          </a:p>
        </p:txBody>
      </p:sp>
      <p:pic>
        <p:nvPicPr>
          <p:cNvPr id="123909" name="Picture 88"/>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VP #1 panorama landform % alt.jpg"/>
          <p:cNvPicPr>
            <a:picLocks noChangeAspect="1"/>
          </p:cNvPicPr>
          <p:nvPr/>
        </p:nvPicPr>
        <p:blipFill>
          <a:blip r:embed="rId2" cstate="print"/>
          <a:srcRect/>
          <a:stretch>
            <a:fillRect/>
          </a:stretch>
        </p:blipFill>
        <p:spPr bwMode="auto">
          <a:xfrm>
            <a:off x="611188" y="1052513"/>
            <a:ext cx="7669212" cy="2346325"/>
          </a:xfrm>
          <a:prstGeom prst="rect">
            <a:avLst/>
          </a:prstGeom>
          <a:noFill/>
          <a:ln w="9525">
            <a:noFill/>
            <a:miter lim="800000"/>
            <a:headEnd/>
            <a:tailEnd/>
          </a:ln>
        </p:spPr>
      </p:pic>
      <p:sp>
        <p:nvSpPr>
          <p:cNvPr id="156676" name="TextBox 4"/>
          <p:cNvSpPr txBox="1">
            <a:spLocks noChangeArrowheads="1"/>
          </p:cNvSpPr>
          <p:nvPr/>
        </p:nvSpPr>
        <p:spPr bwMode="auto">
          <a:xfrm>
            <a:off x="5148263" y="3500438"/>
            <a:ext cx="2952750" cy="369887"/>
          </a:xfrm>
          <a:prstGeom prst="rect">
            <a:avLst/>
          </a:prstGeom>
          <a:noFill/>
          <a:ln w="9525">
            <a:noFill/>
            <a:miter lim="800000"/>
            <a:headEnd/>
            <a:tailEnd/>
          </a:ln>
        </p:spPr>
        <p:txBody>
          <a:bodyPr>
            <a:spAutoFit/>
          </a:bodyPr>
          <a:lstStyle/>
          <a:p>
            <a:pPr algn="ctr"/>
            <a:r>
              <a:rPr lang="en-CA">
                <a:solidFill>
                  <a:srgbClr val="FF0000"/>
                </a:solidFill>
                <a:latin typeface="Candara" pitchFamily="34" charset="0"/>
              </a:rPr>
              <a:t>20 % </a:t>
            </a:r>
            <a:r>
              <a:rPr lang="en-CA">
                <a:solidFill>
                  <a:schemeClr val="bg1"/>
                </a:solidFill>
                <a:latin typeface="Candara" pitchFamily="34" charset="0"/>
              </a:rPr>
              <a:t>alteration</a:t>
            </a:r>
          </a:p>
        </p:txBody>
      </p:sp>
      <p:pic>
        <p:nvPicPr>
          <p:cNvPr id="156677" name="Picture 5" descr="Photopoint #1 angularity.tif"/>
          <p:cNvPicPr>
            <a:picLocks noChangeAspect="1"/>
          </p:cNvPicPr>
          <p:nvPr/>
        </p:nvPicPr>
        <p:blipFill>
          <a:blip r:embed="rId3" cstate="print"/>
          <a:srcRect/>
          <a:stretch>
            <a:fillRect/>
          </a:stretch>
        </p:blipFill>
        <p:spPr bwMode="auto">
          <a:xfrm>
            <a:off x="684213" y="3644900"/>
            <a:ext cx="3922712" cy="2606675"/>
          </a:xfrm>
          <a:prstGeom prst="rect">
            <a:avLst/>
          </a:prstGeom>
          <a:noFill/>
          <a:ln w="9525">
            <a:noFill/>
            <a:miter lim="800000"/>
            <a:headEnd/>
            <a:tailEnd/>
          </a:ln>
        </p:spPr>
      </p:pic>
      <p:sp>
        <p:nvSpPr>
          <p:cNvPr id="156678" name="TextBox 6"/>
          <p:cNvSpPr txBox="1">
            <a:spLocks noChangeArrowheads="1"/>
          </p:cNvSpPr>
          <p:nvPr/>
        </p:nvSpPr>
        <p:spPr bwMode="auto">
          <a:xfrm>
            <a:off x="5076825" y="4508500"/>
            <a:ext cx="3167063" cy="831850"/>
          </a:xfrm>
          <a:prstGeom prst="rect">
            <a:avLst/>
          </a:prstGeom>
          <a:noFill/>
          <a:ln w="9525">
            <a:noFill/>
            <a:miter lim="800000"/>
            <a:headEnd/>
            <a:tailEnd/>
          </a:ln>
        </p:spPr>
        <p:txBody>
          <a:bodyPr>
            <a:spAutoFit/>
          </a:bodyPr>
          <a:lstStyle/>
          <a:p>
            <a:pPr>
              <a:buClr>
                <a:srgbClr val="FFFF00"/>
              </a:buClr>
              <a:buFont typeface="Wingdings" pitchFamily="-112" charset="2"/>
              <a:buChar char="§"/>
            </a:pPr>
            <a:r>
              <a:rPr lang="en-CA" sz="1600" dirty="0">
                <a:solidFill>
                  <a:schemeClr val="bg1"/>
                </a:solidFill>
                <a:latin typeface="Candara" pitchFamily="34" charset="0"/>
              </a:rPr>
              <a:t> Angular corners</a:t>
            </a:r>
          </a:p>
          <a:p>
            <a:pPr>
              <a:buClr>
                <a:srgbClr val="FFFF00"/>
              </a:buClr>
              <a:buFont typeface="Wingdings" pitchFamily="-112" charset="2"/>
              <a:buChar char="§"/>
            </a:pPr>
            <a:r>
              <a:rPr lang="en-CA" sz="1600" dirty="0">
                <a:solidFill>
                  <a:schemeClr val="bg1"/>
                </a:solidFill>
                <a:latin typeface="Candara" pitchFamily="34" charset="0"/>
              </a:rPr>
              <a:t> Straight boundary lines</a:t>
            </a:r>
          </a:p>
          <a:p>
            <a:pPr>
              <a:buClr>
                <a:srgbClr val="FFFF00"/>
              </a:buClr>
              <a:buFont typeface="Wingdings" pitchFamily="-112" charset="2"/>
              <a:buChar char="§"/>
            </a:pPr>
            <a:r>
              <a:rPr lang="en-CA" sz="1600" dirty="0">
                <a:solidFill>
                  <a:schemeClr val="bg1"/>
                </a:solidFill>
                <a:latin typeface="Candara" pitchFamily="34" charset="0"/>
              </a:rPr>
              <a:t> Insufficient in-block retention</a:t>
            </a:r>
          </a:p>
        </p:txBody>
      </p:sp>
      <p:sp>
        <p:nvSpPr>
          <p:cNvPr id="7" name="Rectangle 6"/>
          <p:cNvSpPr/>
          <p:nvPr/>
        </p:nvSpPr>
        <p:spPr>
          <a:xfrm>
            <a:off x="1187624" y="260648"/>
            <a:ext cx="6768752" cy="400110"/>
          </a:xfrm>
          <a:prstGeom prst="rect">
            <a:avLst/>
          </a:prstGeom>
        </p:spPr>
        <p:txBody>
          <a:bodyPr wrap="square">
            <a:spAutoFit/>
          </a:bodyPr>
          <a:lstStyle/>
          <a:p>
            <a:r>
              <a:rPr lang="en-CA" dirty="0" smtClean="0">
                <a:solidFill>
                  <a:schemeClr val="bg1"/>
                </a:solidFill>
                <a:latin typeface="Candara" pitchFamily="34" charset="0"/>
              </a:rPr>
              <a:t>Example 8   Alberni Canal        South Island Forest District</a:t>
            </a:r>
            <a:endParaRPr lang="en-CA" dirty="0">
              <a:solidFill>
                <a:schemeClr val="bg1"/>
              </a:solidFill>
              <a:latin typeface="Candara" pitchFamily="34" charset="0"/>
            </a:endParaRPr>
          </a:p>
        </p:txBody>
      </p:sp>
      <p:sp>
        <p:nvSpPr>
          <p:cNvPr id="8" name="TextBox 7"/>
          <p:cNvSpPr txBox="1"/>
          <p:nvPr/>
        </p:nvSpPr>
        <p:spPr>
          <a:xfrm>
            <a:off x="5148064" y="5805264"/>
            <a:ext cx="3888432" cy="338554"/>
          </a:xfrm>
          <a:prstGeom prst="rect">
            <a:avLst/>
          </a:prstGeom>
          <a:noFill/>
        </p:spPr>
        <p:txBody>
          <a:bodyPr wrap="square" rtlCol="0">
            <a:spAutoFit/>
          </a:bodyPr>
          <a:lstStyle/>
          <a:p>
            <a:pPr>
              <a:buClr>
                <a:schemeClr val="bg1"/>
              </a:buClr>
              <a:buFont typeface="Wingdings" pitchFamily="2" charset="2"/>
              <a:buChar char="v"/>
            </a:pPr>
            <a:r>
              <a:rPr lang="en-CA" sz="1600" dirty="0" smtClean="0">
                <a:solidFill>
                  <a:srgbClr val="FFFF99"/>
                </a:solidFill>
                <a:latin typeface="Candara" pitchFamily="34" charset="0"/>
              </a:rPr>
              <a:t> Issue dealt with licensee professionals.</a:t>
            </a:r>
            <a:endParaRPr lang="en-CA" sz="1600" dirty="0">
              <a:solidFill>
                <a:srgbClr val="FFFF99"/>
              </a:solidFill>
              <a:latin typeface="Candara" pitchFamily="34" charset="0"/>
            </a:endParaRP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
          <p:cNvSpPr txBox="1">
            <a:spLocks noChangeArrowheads="1"/>
          </p:cNvSpPr>
          <p:nvPr/>
        </p:nvSpPr>
        <p:spPr bwMode="auto">
          <a:xfrm>
            <a:off x="1187450" y="333375"/>
            <a:ext cx="7345363" cy="400050"/>
          </a:xfrm>
          <a:prstGeom prst="rect">
            <a:avLst/>
          </a:prstGeom>
          <a:noFill/>
          <a:ln w="9525">
            <a:noFill/>
            <a:miter lim="800000"/>
            <a:headEnd/>
            <a:tailEnd/>
          </a:ln>
        </p:spPr>
        <p:txBody>
          <a:bodyPr>
            <a:spAutoFit/>
          </a:bodyPr>
          <a:lstStyle/>
          <a:p>
            <a:r>
              <a:rPr lang="en-CA" b="1" dirty="0" smtClean="0">
                <a:solidFill>
                  <a:schemeClr val="bg1"/>
                </a:solidFill>
              </a:rPr>
              <a:t>1. Alberni </a:t>
            </a:r>
            <a:r>
              <a:rPr lang="en-CA" b="1" dirty="0">
                <a:solidFill>
                  <a:schemeClr val="bg1"/>
                </a:solidFill>
              </a:rPr>
              <a:t>Canal</a:t>
            </a:r>
            <a:r>
              <a:rPr lang="en-CA" dirty="0">
                <a:solidFill>
                  <a:schemeClr val="bg1"/>
                </a:solidFill>
              </a:rPr>
              <a:t>    </a:t>
            </a:r>
            <a:r>
              <a:rPr lang="en-CA" dirty="0">
                <a:solidFill>
                  <a:srgbClr val="FFFF99"/>
                </a:solidFill>
              </a:rPr>
              <a:t>South Island Forest District</a:t>
            </a:r>
          </a:p>
        </p:txBody>
      </p:sp>
      <p:pic>
        <p:nvPicPr>
          <p:cNvPr id="135171" name="Picture 2" descr="Harbour Quay Park 98 mm lens.jpg"/>
          <p:cNvPicPr>
            <a:picLocks noChangeAspect="1"/>
          </p:cNvPicPr>
          <p:nvPr/>
        </p:nvPicPr>
        <p:blipFill>
          <a:blip r:embed="rId2" cstate="print"/>
          <a:srcRect/>
          <a:stretch>
            <a:fillRect/>
          </a:stretch>
        </p:blipFill>
        <p:spPr bwMode="auto">
          <a:xfrm>
            <a:off x="684213" y="2060575"/>
            <a:ext cx="3576637" cy="2376488"/>
          </a:xfrm>
          <a:prstGeom prst="rect">
            <a:avLst/>
          </a:prstGeom>
          <a:noFill/>
          <a:ln w="9525">
            <a:noFill/>
            <a:miter lim="800000"/>
            <a:headEnd/>
            <a:tailEnd/>
          </a:ln>
        </p:spPr>
      </p:pic>
      <p:sp>
        <p:nvSpPr>
          <p:cNvPr id="135172" name="TextBox 3"/>
          <p:cNvSpPr txBox="1">
            <a:spLocks noChangeArrowheads="1"/>
          </p:cNvSpPr>
          <p:nvPr/>
        </p:nvSpPr>
        <p:spPr bwMode="auto">
          <a:xfrm>
            <a:off x="1187450" y="981075"/>
            <a:ext cx="7561263" cy="584200"/>
          </a:xfrm>
          <a:prstGeom prst="rect">
            <a:avLst/>
          </a:prstGeom>
          <a:noFill/>
          <a:ln w="9525">
            <a:noFill/>
            <a:miter lim="800000"/>
            <a:headEnd/>
            <a:tailEnd/>
          </a:ln>
        </p:spPr>
        <p:txBody>
          <a:bodyPr>
            <a:spAutoFit/>
          </a:bodyPr>
          <a:lstStyle/>
          <a:p>
            <a:r>
              <a:rPr lang="en-CA" sz="1600">
                <a:solidFill>
                  <a:schemeClr val="bg1"/>
                </a:solidFill>
                <a:latin typeface="Candara" pitchFamily="34" charset="0"/>
              </a:rPr>
              <a:t>Established VQO = </a:t>
            </a:r>
            <a:r>
              <a:rPr lang="en-CA" sz="1600" b="1">
                <a:solidFill>
                  <a:srgbClr val="FFFF00"/>
                </a:solidFill>
                <a:latin typeface="Candara" pitchFamily="34" charset="0"/>
              </a:rPr>
              <a:t>Partial Retention</a:t>
            </a:r>
          </a:p>
          <a:p>
            <a:r>
              <a:rPr lang="en-CA" sz="1600">
                <a:solidFill>
                  <a:schemeClr val="bg1"/>
                </a:solidFill>
                <a:latin typeface="Candara" pitchFamily="34" charset="0"/>
              </a:rPr>
              <a:t>Harvesting by Tseshaht First Nation (BCTS FSP), also privateland by Island Timberlands</a:t>
            </a:r>
          </a:p>
        </p:txBody>
      </p:sp>
      <p:pic>
        <p:nvPicPr>
          <p:cNvPr id="135173" name="Picture 4" descr="Pt Alberni Harbour Quay binoculars.jpg"/>
          <p:cNvPicPr>
            <a:picLocks noChangeAspect="1"/>
          </p:cNvPicPr>
          <p:nvPr/>
        </p:nvPicPr>
        <p:blipFill>
          <a:blip r:embed="rId3" cstate="print"/>
          <a:srcRect/>
          <a:stretch>
            <a:fillRect/>
          </a:stretch>
        </p:blipFill>
        <p:spPr bwMode="auto">
          <a:xfrm>
            <a:off x="395288" y="4149725"/>
            <a:ext cx="3019425" cy="2005013"/>
          </a:xfrm>
          <a:prstGeom prst="rect">
            <a:avLst/>
          </a:prstGeom>
          <a:noFill/>
          <a:ln w="9525">
            <a:noFill/>
            <a:miter lim="800000"/>
            <a:headEnd/>
            <a:tailEnd/>
          </a:ln>
        </p:spPr>
      </p:pic>
      <p:pic>
        <p:nvPicPr>
          <p:cNvPr id="135174" name="Picture 7" descr="Harobur Quay Viewing Dock.jpg"/>
          <p:cNvPicPr>
            <a:picLocks noChangeAspect="1"/>
          </p:cNvPicPr>
          <p:nvPr/>
        </p:nvPicPr>
        <p:blipFill>
          <a:blip r:embed="rId4" cstate="print"/>
          <a:srcRect/>
          <a:stretch>
            <a:fillRect/>
          </a:stretch>
        </p:blipFill>
        <p:spPr bwMode="auto">
          <a:xfrm>
            <a:off x="4716463" y="2133600"/>
            <a:ext cx="3348037" cy="2222500"/>
          </a:xfrm>
          <a:prstGeom prst="rect">
            <a:avLst/>
          </a:prstGeom>
          <a:noFill/>
          <a:ln w="9525">
            <a:noFill/>
            <a:miter lim="800000"/>
            <a:headEnd/>
            <a:tailEnd/>
          </a:ln>
        </p:spPr>
      </p:pic>
      <p:pic>
        <p:nvPicPr>
          <p:cNvPr id="135175" name="Picture 6" descr="Harbour Quay Viewing Tower_2.jpg"/>
          <p:cNvPicPr>
            <a:picLocks noChangeAspect="1"/>
          </p:cNvPicPr>
          <p:nvPr/>
        </p:nvPicPr>
        <p:blipFill>
          <a:blip r:embed="rId5" cstate="print"/>
          <a:srcRect/>
          <a:stretch>
            <a:fillRect/>
          </a:stretch>
        </p:blipFill>
        <p:spPr bwMode="auto">
          <a:xfrm>
            <a:off x="7235825" y="4005263"/>
            <a:ext cx="1417638" cy="2132012"/>
          </a:xfrm>
          <a:prstGeom prst="rect">
            <a:avLst/>
          </a:prstGeom>
          <a:noFill/>
          <a:ln w="9525">
            <a:noFill/>
            <a:miter lim="800000"/>
            <a:headEnd/>
            <a:tailEnd/>
          </a:ln>
        </p:spPr>
      </p:pic>
      <p:pic>
        <p:nvPicPr>
          <p:cNvPr id="135176" name="Picture 5" descr="Harbour Quay viewing tower.jpg"/>
          <p:cNvPicPr>
            <a:picLocks noChangeAspect="1"/>
          </p:cNvPicPr>
          <p:nvPr/>
        </p:nvPicPr>
        <p:blipFill>
          <a:blip r:embed="rId6" cstate="print"/>
          <a:srcRect/>
          <a:stretch>
            <a:fillRect/>
          </a:stretch>
        </p:blipFill>
        <p:spPr bwMode="auto">
          <a:xfrm>
            <a:off x="4500563" y="4149725"/>
            <a:ext cx="1390650" cy="2093913"/>
          </a:xfrm>
          <a:prstGeom prst="rect">
            <a:avLst/>
          </a:prstGeom>
          <a:noFill/>
          <a:ln w="9525">
            <a:noFill/>
            <a:miter lim="800000"/>
            <a:headEnd/>
            <a:tailEnd/>
          </a:ln>
        </p:spPr>
      </p:pic>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0398" y="404813"/>
            <a:ext cx="6290504" cy="1077218"/>
          </a:xfrm>
          <a:prstGeom prst="rect">
            <a:avLst/>
          </a:prstGeom>
        </p:spPr>
        <p:txBody>
          <a:bodyPr wrap="none">
            <a:spAutoFit/>
          </a:bodyPr>
          <a:lstStyle/>
          <a:p>
            <a:pPr algn="ctr">
              <a:defRPr/>
            </a:pPr>
            <a:r>
              <a:rPr lang="en-CA" dirty="0">
                <a:solidFill>
                  <a:srgbClr val="FF66FF"/>
                </a:solidFill>
                <a:effectLst>
                  <a:outerShdw blurRad="38100" dist="38100" dir="2700000" algn="tl">
                    <a:srgbClr val="000000">
                      <a:alpha val="43137"/>
                    </a:srgbClr>
                  </a:outerShdw>
                </a:effectLst>
                <a:latin typeface="Comic Sans MS" pitchFamily="66" charset="0"/>
                <a:cs typeface="Arial" pitchFamily="34" charset="0"/>
              </a:rPr>
              <a:t>Crash Course </a:t>
            </a:r>
            <a:r>
              <a:rPr lang="en-CA" dirty="0">
                <a:solidFill>
                  <a:srgbClr val="FFFF00"/>
                </a:solidFill>
                <a:effectLst>
                  <a:outerShdw blurRad="38100" dist="38100" dir="2700000" algn="tl">
                    <a:srgbClr val="000000">
                      <a:alpha val="43137"/>
                    </a:srgbClr>
                  </a:outerShdw>
                </a:effectLst>
                <a:latin typeface="Comic Sans MS" pitchFamily="66" charset="0"/>
                <a:cs typeface="Arial" pitchFamily="34" charset="0"/>
              </a:rPr>
              <a:t>in Forest &amp; Range Evaluation </a:t>
            </a:r>
            <a:r>
              <a:rPr lang="en-CA" dirty="0" smtClean="0">
                <a:solidFill>
                  <a:srgbClr val="FFFF00"/>
                </a:solidFill>
                <a:effectLst>
                  <a:outerShdw blurRad="38100" dist="38100" dir="2700000" algn="tl">
                    <a:srgbClr val="000000">
                      <a:alpha val="43137"/>
                    </a:srgbClr>
                  </a:outerShdw>
                </a:effectLst>
                <a:latin typeface="Comic Sans MS" pitchFamily="66" charset="0"/>
                <a:cs typeface="Arial" pitchFamily="34" charset="0"/>
              </a:rPr>
              <a:t>Program</a:t>
            </a:r>
          </a:p>
          <a:p>
            <a:pPr algn="ctr">
              <a:defRPr/>
            </a:pPr>
            <a:endParaRPr lang="en-CA" dirty="0">
              <a:solidFill>
                <a:srgbClr val="FFFF00"/>
              </a:solidFill>
              <a:effectLst>
                <a:outerShdw blurRad="38100" dist="38100" dir="2700000" algn="tl">
                  <a:srgbClr val="000000">
                    <a:alpha val="43137"/>
                  </a:srgbClr>
                </a:outerShdw>
              </a:effectLst>
              <a:latin typeface="Comic Sans MS" pitchFamily="66" charset="0"/>
              <a:cs typeface="Arial" pitchFamily="34" charset="0"/>
            </a:endParaRPr>
          </a:p>
          <a:p>
            <a:pPr algn="ctr">
              <a:defRPr/>
            </a:pPr>
            <a:r>
              <a:rPr lang="en-CA" sz="2400" dirty="0">
                <a:solidFill>
                  <a:srgbClr val="FFFF00"/>
                </a:solidFill>
                <a:effectLst>
                  <a:outerShdw blurRad="38100" dist="38100" dir="2700000" algn="tl">
                    <a:srgbClr val="000000">
                      <a:alpha val="43137"/>
                    </a:srgbClr>
                  </a:outerShdw>
                </a:effectLst>
                <a:latin typeface="Comic Sans MS" pitchFamily="66" charset="0"/>
                <a:cs typeface="Arial" pitchFamily="34" charset="0"/>
              </a:rPr>
              <a:t> </a:t>
            </a:r>
            <a:r>
              <a:rPr lang="en-CA" sz="2400" b="1" dirty="0">
                <a:solidFill>
                  <a:schemeClr val="bg1"/>
                </a:solidFill>
                <a:effectLst>
                  <a:outerShdw blurRad="38100" dist="38100" dir="2700000" algn="tl">
                    <a:srgbClr val="000000">
                      <a:alpha val="43137"/>
                    </a:srgbClr>
                  </a:outerShdw>
                </a:effectLst>
                <a:latin typeface="Comic Sans MS" pitchFamily="66" charset="0"/>
                <a:cs typeface="Arial" pitchFamily="34" charset="0"/>
              </a:rPr>
              <a:t>Visual Quality Effectiveness Evaluation</a:t>
            </a:r>
          </a:p>
        </p:txBody>
      </p:sp>
      <p:pic>
        <p:nvPicPr>
          <p:cNvPr id="142339" name="Picture 2" descr="Lloyd in Haida Gwaii.jpg"/>
          <p:cNvPicPr>
            <a:picLocks noChangeAspect="1"/>
          </p:cNvPicPr>
          <p:nvPr/>
        </p:nvPicPr>
        <p:blipFill>
          <a:blip r:embed="rId2" cstate="print"/>
          <a:srcRect/>
          <a:stretch>
            <a:fillRect/>
          </a:stretch>
        </p:blipFill>
        <p:spPr bwMode="auto">
          <a:xfrm>
            <a:off x="1258888" y="1700213"/>
            <a:ext cx="6732587" cy="4486275"/>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75"/>
          <p:cNvSpPr txBox="1">
            <a:spLocks noChangeArrowheads="1"/>
          </p:cNvSpPr>
          <p:nvPr/>
        </p:nvSpPr>
        <p:spPr bwMode="auto">
          <a:xfrm>
            <a:off x="900113" y="1400175"/>
            <a:ext cx="7559675" cy="707886"/>
          </a:xfrm>
          <a:prstGeom prst="rect">
            <a:avLst/>
          </a:prstGeom>
          <a:noFill/>
          <a:ln w="9525">
            <a:noFill/>
            <a:miter lim="800000"/>
            <a:headEnd/>
            <a:tailEnd/>
          </a:ln>
        </p:spPr>
        <p:txBody>
          <a:bodyPr>
            <a:spAutoFit/>
          </a:bodyPr>
          <a:lstStyle/>
          <a:p>
            <a:pPr eaLnBrk="1" hangingPunct="1">
              <a:spcBef>
                <a:spcPct val="50000"/>
              </a:spcBef>
            </a:pPr>
            <a:r>
              <a:rPr lang="en-CA" b="1" dirty="0">
                <a:solidFill>
                  <a:schemeClr val="bg1"/>
                </a:solidFill>
                <a:latin typeface="Candara" pitchFamily="34" charset="0"/>
              </a:rPr>
              <a:t>Used to determine if current legislation, policy and procedures are effective. </a:t>
            </a:r>
            <a:endParaRPr lang="en-CA" dirty="0">
              <a:solidFill>
                <a:schemeClr val="bg1"/>
              </a:solidFill>
              <a:latin typeface="Candara" pitchFamily="34" charset="0"/>
            </a:endParaRPr>
          </a:p>
        </p:txBody>
      </p:sp>
      <p:sp>
        <p:nvSpPr>
          <p:cNvPr id="30723" name="Rectangle 76"/>
          <p:cNvSpPr>
            <a:spLocks noChangeArrowheads="1"/>
          </p:cNvSpPr>
          <p:nvPr/>
        </p:nvSpPr>
        <p:spPr bwMode="auto">
          <a:xfrm>
            <a:off x="0" y="341313"/>
            <a:ext cx="9144000" cy="1143000"/>
          </a:xfrm>
          <a:prstGeom prst="rect">
            <a:avLst/>
          </a:prstGeom>
          <a:noFill/>
          <a:ln w="9525">
            <a:noFill/>
            <a:miter lim="800000"/>
            <a:headEnd/>
            <a:tailEnd/>
          </a:ln>
        </p:spPr>
        <p:txBody>
          <a:bodyPr/>
          <a:lstStyle/>
          <a:p>
            <a:pPr algn="ctr" eaLnBrk="1" hangingPunct="1">
              <a:lnSpc>
                <a:spcPct val="80000"/>
              </a:lnSpc>
            </a:pPr>
            <a:r>
              <a:rPr lang="en-CA" sz="2800" b="1" dirty="0" smtClean="0">
                <a:solidFill>
                  <a:srgbClr val="FFFF99"/>
                </a:solidFill>
                <a:latin typeface="Candara" pitchFamily="34" charset="0"/>
              </a:rPr>
              <a:t>FREP  Effectiveness </a:t>
            </a:r>
            <a:r>
              <a:rPr lang="en-CA" sz="2800" b="1" dirty="0">
                <a:solidFill>
                  <a:srgbClr val="FFFF99"/>
                </a:solidFill>
                <a:latin typeface="Candara" pitchFamily="34" charset="0"/>
              </a:rPr>
              <a:t>Evaluation</a:t>
            </a:r>
          </a:p>
        </p:txBody>
      </p:sp>
      <p:pic>
        <p:nvPicPr>
          <p:cNvPr id="30724" name="Picture 77" descr="Evaluation Form"/>
          <p:cNvPicPr>
            <a:picLocks noChangeAspect="1" noChangeArrowheads="1"/>
          </p:cNvPicPr>
          <p:nvPr/>
        </p:nvPicPr>
        <p:blipFill>
          <a:blip r:embed="rId2" cstate="print">
            <a:lum contrast="6000"/>
          </a:blip>
          <a:srcRect/>
          <a:stretch>
            <a:fillRect/>
          </a:stretch>
        </p:blipFill>
        <p:spPr bwMode="auto">
          <a:xfrm>
            <a:off x="3519488" y="2590800"/>
            <a:ext cx="2205037" cy="2938463"/>
          </a:xfrm>
          <a:prstGeom prst="rect">
            <a:avLst/>
          </a:prstGeom>
          <a:noFill/>
          <a:ln w="9525">
            <a:solidFill>
              <a:schemeClr val="tx1"/>
            </a:solidFill>
            <a:miter lim="800000"/>
            <a:headEnd/>
            <a:tailEnd/>
          </a:ln>
        </p:spPr>
      </p:pic>
      <p:sp>
        <p:nvSpPr>
          <p:cNvPr id="30725" name="Text Box 82"/>
          <p:cNvSpPr txBox="1">
            <a:spLocks noChangeArrowheads="1"/>
          </p:cNvSpPr>
          <p:nvPr/>
        </p:nvSpPr>
        <p:spPr bwMode="auto">
          <a:xfrm>
            <a:off x="5949950" y="2590800"/>
            <a:ext cx="2942530" cy="1785104"/>
          </a:xfrm>
          <a:prstGeom prst="rect">
            <a:avLst/>
          </a:prstGeom>
          <a:noFill/>
          <a:ln w="9525">
            <a:noFill/>
            <a:miter lim="800000"/>
            <a:headEnd/>
            <a:tailEnd/>
          </a:ln>
        </p:spPr>
        <p:txBody>
          <a:bodyPr wrap="square">
            <a:spAutoFit/>
          </a:bodyPr>
          <a:lstStyle/>
          <a:p>
            <a:pPr eaLnBrk="1" hangingPunct="1">
              <a:spcBef>
                <a:spcPct val="50000"/>
              </a:spcBef>
            </a:pPr>
            <a:r>
              <a:rPr lang="en-CA" sz="1600" dirty="0">
                <a:solidFill>
                  <a:schemeClr val="bg1"/>
                </a:solidFill>
                <a:latin typeface="Candara" pitchFamily="34" charset="0"/>
              </a:rPr>
              <a:t>These procedures &amp; standards were developed to be applied to a single block or may be used more broadly at a regional or provincial level.</a:t>
            </a:r>
          </a:p>
          <a:p>
            <a:pPr eaLnBrk="1" hangingPunct="1">
              <a:spcBef>
                <a:spcPct val="50000"/>
              </a:spcBef>
            </a:pPr>
            <a:endParaRPr lang="en-CA" sz="2000" dirty="0"/>
          </a:p>
        </p:txBody>
      </p:sp>
      <p:grpSp>
        <p:nvGrpSpPr>
          <p:cNvPr id="2" name="Group 84"/>
          <p:cNvGrpSpPr>
            <a:grpSpLocks/>
          </p:cNvGrpSpPr>
          <p:nvPr/>
        </p:nvGrpSpPr>
        <p:grpSpPr bwMode="auto">
          <a:xfrm>
            <a:off x="8229600" y="5867400"/>
            <a:ext cx="685800" cy="838200"/>
            <a:chOff x="4920" y="3612"/>
            <a:chExt cx="529" cy="661"/>
          </a:xfrm>
        </p:grpSpPr>
        <p:sp>
          <p:nvSpPr>
            <p:cNvPr id="30729" name="Freeform 85"/>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30730" name="Freeform 86"/>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30731" name="Freeform 87"/>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30732" name="Freeform 88"/>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30733" name="Freeform 89"/>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30734" name="Freeform 90"/>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30735" name="Freeform 91"/>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30736" name="Freeform 92"/>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30737" name="Freeform 93"/>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30738" name="Freeform 94"/>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30739" name="Freeform 95"/>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30740" name="Freeform 96"/>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30741" name="Freeform 97"/>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30742" name="Freeform 98"/>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30743" name="Freeform 99"/>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30744" name="Freeform 100"/>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30745" name="Freeform 101"/>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30746" name="Freeform 102"/>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30747" name="Freeform 103"/>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30748" name="Freeform 104"/>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30749" name="Freeform 105"/>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30750" name="Freeform 106"/>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30751" name="Freeform 107"/>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30752" name="Freeform 108"/>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30753" name="Freeform 109"/>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30754" name="Freeform 110"/>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30755" name="Freeform 111"/>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30756" name="Freeform 112"/>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30757" name="Freeform 113"/>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30758" name="Freeform 114"/>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30759" name="Freeform 115"/>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30760" name="Freeform 116"/>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30761" name="Freeform 117"/>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30762" name="Freeform 118"/>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30763" name="Freeform 119"/>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30764" name="Freeform 120"/>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30765" name="Freeform 121"/>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30766" name="Freeform 122"/>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30767" name="Freeform 123"/>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30768" name="Freeform 124"/>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30769" name="Freeform 125"/>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30770" name="Freeform 126"/>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30771" name="Freeform 127"/>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30772" name="Freeform 128"/>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30773" name="Freeform 129"/>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30774" name="Freeform 130"/>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30775" name="Freeform 131"/>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30776" name="Freeform 132"/>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30777" name="Freeform 133"/>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30778" name="Freeform 134"/>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30779" name="Freeform 135"/>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30780" name="Freeform 136"/>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30781" name="Freeform 137"/>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30782" name="Freeform 138"/>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30783" name="Freeform 139"/>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30784" name="Freeform 140"/>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30785" name="Freeform 141"/>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30786" name="Freeform 142"/>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30787" name="Freeform 143"/>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30788" name="Freeform 144"/>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30789" name="Freeform 145"/>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30790" name="Freeform 146"/>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30791" name="Freeform 147"/>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30792" name="Freeform 148"/>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30793" name="Freeform 149"/>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30794" name="Freeform 150"/>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30795" name="Freeform 151"/>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30796" name="Freeform 152"/>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30797" name="Freeform 153"/>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30798" name="Freeform 154"/>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30799" name="Freeform 155"/>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30800" name="Freeform 156"/>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sp>
        <p:nvSpPr>
          <p:cNvPr id="30727" name="Line 157"/>
          <p:cNvSpPr>
            <a:spLocks noChangeShapeType="1"/>
          </p:cNvSpPr>
          <p:nvPr/>
        </p:nvSpPr>
        <p:spPr bwMode="auto">
          <a:xfrm flipV="1">
            <a:off x="304800" y="1143000"/>
            <a:ext cx="8458200" cy="0"/>
          </a:xfrm>
          <a:prstGeom prst="line">
            <a:avLst/>
          </a:prstGeom>
          <a:noFill/>
          <a:ln w="9525">
            <a:solidFill>
              <a:schemeClr val="tx1"/>
            </a:solidFill>
            <a:round/>
            <a:headEnd/>
            <a:tailEnd/>
          </a:ln>
        </p:spPr>
        <p:txBody>
          <a:bodyPr/>
          <a:lstStyle/>
          <a:p>
            <a:endParaRPr lang="en-CA"/>
          </a:p>
        </p:txBody>
      </p:sp>
      <p:pic>
        <p:nvPicPr>
          <p:cNvPr id="30728" name="Picture 84"/>
          <p:cNvPicPr>
            <a:picLocks noChangeAspect="1" noChangeArrowheads="1"/>
          </p:cNvPicPr>
          <p:nvPr/>
        </p:nvPicPr>
        <p:blipFill>
          <a:blip r:embed="rId3" cstate="print"/>
          <a:srcRect/>
          <a:stretch>
            <a:fillRect/>
          </a:stretch>
        </p:blipFill>
        <p:spPr bwMode="auto">
          <a:xfrm>
            <a:off x="990600" y="2584450"/>
            <a:ext cx="2286000" cy="2978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9" name="Text Box 79"/>
          <p:cNvSpPr txBox="1">
            <a:spLocks noChangeArrowheads="1"/>
          </p:cNvSpPr>
          <p:nvPr/>
        </p:nvSpPr>
        <p:spPr bwMode="auto">
          <a:xfrm>
            <a:off x="0" y="250825"/>
            <a:ext cx="9144000" cy="523875"/>
          </a:xfrm>
          <a:prstGeom prst="rect">
            <a:avLst/>
          </a:prstGeom>
          <a:noFill/>
          <a:ln w="9525">
            <a:noFill/>
            <a:miter lim="800000"/>
            <a:headEnd/>
            <a:tailEnd/>
          </a:ln>
          <a:effectLst/>
        </p:spPr>
        <p:txBody>
          <a:bodyPr>
            <a:spAutoFit/>
          </a:bodyPr>
          <a:lstStyle/>
          <a:p>
            <a:pPr marL="342900" indent="-342900" algn="ctr">
              <a:spcBef>
                <a:spcPct val="50000"/>
              </a:spcBef>
              <a:buFontTx/>
              <a:buAutoNum type="arabicPeriod" startAt="4"/>
              <a:defRPr/>
            </a:pPr>
            <a:r>
              <a:rPr lang="en-CA" sz="2800" b="1" dirty="0">
                <a:solidFill>
                  <a:srgbClr val="FFFF00"/>
                </a:solidFill>
                <a:effectLst>
                  <a:outerShdw blurRad="38100" dist="38100" dir="2700000" algn="tl">
                    <a:srgbClr val="000000"/>
                  </a:outerShdw>
                </a:effectLst>
                <a:latin typeface="Times New Roman" pitchFamily="18" charset="0"/>
              </a:rPr>
              <a:t> Understanding the Landscape</a:t>
            </a:r>
          </a:p>
        </p:txBody>
      </p:sp>
      <p:grpSp>
        <p:nvGrpSpPr>
          <p:cNvPr id="2" name="Group 98"/>
          <p:cNvGrpSpPr>
            <a:grpSpLocks/>
          </p:cNvGrpSpPr>
          <p:nvPr/>
        </p:nvGrpSpPr>
        <p:grpSpPr bwMode="auto">
          <a:xfrm>
            <a:off x="457200" y="1981200"/>
            <a:ext cx="8915400" cy="4038600"/>
            <a:chOff x="288" y="1104"/>
            <a:chExt cx="5616" cy="2544"/>
          </a:xfrm>
        </p:grpSpPr>
        <p:pic>
          <p:nvPicPr>
            <p:cNvPr id="143371" name="Picture 83" descr="Midway"/>
            <p:cNvPicPr>
              <a:picLocks noChangeAspect="1" noChangeArrowheads="1"/>
            </p:cNvPicPr>
            <p:nvPr/>
          </p:nvPicPr>
          <p:blipFill>
            <a:blip r:embed="rId2" cstate="print">
              <a:lum bright="6000"/>
            </a:blip>
            <a:srcRect t="6934" r="2870"/>
            <a:stretch>
              <a:fillRect/>
            </a:stretch>
          </p:blipFill>
          <p:spPr bwMode="auto">
            <a:xfrm>
              <a:off x="1968" y="1104"/>
              <a:ext cx="3554" cy="2232"/>
            </a:xfrm>
            <a:prstGeom prst="rect">
              <a:avLst/>
            </a:prstGeom>
            <a:noFill/>
            <a:ln w="9525">
              <a:solidFill>
                <a:schemeClr val="folHlink"/>
              </a:solidFill>
              <a:miter lim="800000"/>
              <a:headEnd/>
              <a:tailEnd/>
            </a:ln>
          </p:spPr>
        </p:pic>
        <p:pic>
          <p:nvPicPr>
            <p:cNvPr id="143372" name="Picture 85" descr="Distance Zones"/>
            <p:cNvPicPr>
              <a:picLocks noChangeAspect="1" noChangeArrowheads="1"/>
            </p:cNvPicPr>
            <p:nvPr/>
          </p:nvPicPr>
          <p:blipFill>
            <a:blip r:embed="rId3" cstate="print"/>
            <a:srcRect/>
            <a:stretch>
              <a:fillRect/>
            </a:stretch>
          </p:blipFill>
          <p:spPr bwMode="auto">
            <a:xfrm rot="10800000">
              <a:off x="288" y="1296"/>
              <a:ext cx="2180" cy="2352"/>
            </a:xfrm>
            <a:prstGeom prst="rect">
              <a:avLst/>
            </a:prstGeom>
            <a:noFill/>
            <a:ln w="9525">
              <a:noFill/>
              <a:miter lim="800000"/>
              <a:headEnd/>
              <a:tailEnd/>
            </a:ln>
          </p:spPr>
        </p:pic>
        <p:sp>
          <p:nvSpPr>
            <p:cNvPr id="143373" name="Text Box 87"/>
            <p:cNvSpPr txBox="1">
              <a:spLocks noChangeArrowheads="1"/>
            </p:cNvSpPr>
            <p:nvPr/>
          </p:nvSpPr>
          <p:spPr bwMode="auto">
            <a:xfrm>
              <a:off x="2592" y="2928"/>
              <a:ext cx="2928" cy="213"/>
            </a:xfrm>
            <a:prstGeom prst="rect">
              <a:avLst/>
            </a:prstGeom>
            <a:noFill/>
            <a:ln w="9525">
              <a:noFill/>
              <a:miter lim="800000"/>
              <a:headEnd/>
              <a:tailEnd/>
            </a:ln>
          </p:spPr>
          <p:txBody>
            <a:bodyPr>
              <a:spAutoFit/>
            </a:bodyPr>
            <a:lstStyle/>
            <a:p>
              <a:pPr algn="ctr">
                <a:spcBef>
                  <a:spcPct val="50000"/>
                </a:spcBef>
              </a:pPr>
              <a:r>
                <a:rPr lang="en-CA" sz="1600" b="1">
                  <a:solidFill>
                    <a:srgbClr val="006600"/>
                  </a:solidFill>
                  <a:latin typeface="Arial" charset="0"/>
                </a:rPr>
                <a:t>Foreground</a:t>
              </a:r>
            </a:p>
          </p:txBody>
        </p:sp>
        <p:sp>
          <p:nvSpPr>
            <p:cNvPr id="143374" name="Text Box 88"/>
            <p:cNvSpPr txBox="1">
              <a:spLocks noChangeArrowheads="1"/>
            </p:cNvSpPr>
            <p:nvPr/>
          </p:nvSpPr>
          <p:spPr bwMode="auto">
            <a:xfrm>
              <a:off x="2592" y="1968"/>
              <a:ext cx="2928" cy="159"/>
            </a:xfrm>
            <a:prstGeom prst="rect">
              <a:avLst/>
            </a:prstGeom>
            <a:noFill/>
            <a:ln w="9525">
              <a:noFill/>
              <a:miter lim="800000"/>
              <a:headEnd/>
              <a:tailEnd/>
            </a:ln>
          </p:spPr>
          <p:txBody>
            <a:bodyPr>
              <a:spAutoFit/>
            </a:bodyPr>
            <a:lstStyle/>
            <a:p>
              <a:pPr algn="ctr">
                <a:spcBef>
                  <a:spcPct val="50000"/>
                </a:spcBef>
              </a:pPr>
              <a:r>
                <a:rPr lang="en-CA" sz="1600" b="1">
                  <a:solidFill>
                    <a:schemeClr val="hlink"/>
                  </a:solidFill>
                  <a:latin typeface="Arial" charset="0"/>
                </a:rPr>
                <a:t>Midground</a:t>
              </a:r>
            </a:p>
          </p:txBody>
        </p:sp>
        <p:sp>
          <p:nvSpPr>
            <p:cNvPr id="143375" name="Freeform 90"/>
            <p:cNvSpPr>
              <a:spLocks/>
            </p:cNvSpPr>
            <p:nvPr/>
          </p:nvSpPr>
          <p:spPr bwMode="auto">
            <a:xfrm>
              <a:off x="2496" y="1888"/>
              <a:ext cx="3024" cy="712"/>
            </a:xfrm>
            <a:custGeom>
              <a:avLst/>
              <a:gdLst>
                <a:gd name="T0" fmla="*/ 0 w 3024"/>
                <a:gd name="T1" fmla="*/ 224 h 712"/>
                <a:gd name="T2" fmla="*/ 144 w 3024"/>
                <a:gd name="T3" fmla="*/ 272 h 712"/>
                <a:gd name="T4" fmla="*/ 288 w 3024"/>
                <a:gd name="T5" fmla="*/ 368 h 712"/>
                <a:gd name="T6" fmla="*/ 480 w 3024"/>
                <a:gd name="T7" fmla="*/ 464 h 712"/>
                <a:gd name="T8" fmla="*/ 624 w 3024"/>
                <a:gd name="T9" fmla="*/ 512 h 712"/>
                <a:gd name="T10" fmla="*/ 768 w 3024"/>
                <a:gd name="T11" fmla="*/ 416 h 712"/>
                <a:gd name="T12" fmla="*/ 816 w 3024"/>
                <a:gd name="T13" fmla="*/ 272 h 712"/>
                <a:gd name="T14" fmla="*/ 912 w 3024"/>
                <a:gd name="T15" fmla="*/ 224 h 712"/>
                <a:gd name="T16" fmla="*/ 1056 w 3024"/>
                <a:gd name="T17" fmla="*/ 224 h 712"/>
                <a:gd name="T18" fmla="*/ 1104 w 3024"/>
                <a:gd name="T19" fmla="*/ 320 h 712"/>
                <a:gd name="T20" fmla="*/ 1152 w 3024"/>
                <a:gd name="T21" fmla="*/ 416 h 712"/>
                <a:gd name="T22" fmla="*/ 1248 w 3024"/>
                <a:gd name="T23" fmla="*/ 368 h 712"/>
                <a:gd name="T24" fmla="*/ 1344 w 3024"/>
                <a:gd name="T25" fmla="*/ 320 h 712"/>
                <a:gd name="T26" fmla="*/ 1392 w 3024"/>
                <a:gd name="T27" fmla="*/ 368 h 712"/>
                <a:gd name="T28" fmla="*/ 1536 w 3024"/>
                <a:gd name="T29" fmla="*/ 464 h 712"/>
                <a:gd name="T30" fmla="*/ 1632 w 3024"/>
                <a:gd name="T31" fmla="*/ 656 h 712"/>
                <a:gd name="T32" fmla="*/ 1776 w 3024"/>
                <a:gd name="T33" fmla="*/ 704 h 712"/>
                <a:gd name="T34" fmla="*/ 1968 w 3024"/>
                <a:gd name="T35" fmla="*/ 704 h 712"/>
                <a:gd name="T36" fmla="*/ 2064 w 3024"/>
                <a:gd name="T37" fmla="*/ 656 h 712"/>
                <a:gd name="T38" fmla="*/ 2304 w 3024"/>
                <a:gd name="T39" fmla="*/ 608 h 712"/>
                <a:gd name="T40" fmla="*/ 2448 w 3024"/>
                <a:gd name="T41" fmla="*/ 512 h 712"/>
                <a:gd name="T42" fmla="*/ 2688 w 3024"/>
                <a:gd name="T43" fmla="*/ 512 h 712"/>
                <a:gd name="T44" fmla="*/ 2832 w 3024"/>
                <a:gd name="T45" fmla="*/ 224 h 712"/>
                <a:gd name="T46" fmla="*/ 2928 w 3024"/>
                <a:gd name="T47" fmla="*/ 32 h 712"/>
                <a:gd name="T48" fmla="*/ 3024 w 3024"/>
                <a:gd name="T49" fmla="*/ 32 h 7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24"/>
                <a:gd name="T76" fmla="*/ 0 h 712"/>
                <a:gd name="T77" fmla="*/ 3024 w 3024"/>
                <a:gd name="T78" fmla="*/ 712 h 7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24" h="712">
                  <a:moveTo>
                    <a:pt x="0" y="224"/>
                  </a:moveTo>
                  <a:cubicBezTo>
                    <a:pt x="48" y="236"/>
                    <a:pt x="96" y="248"/>
                    <a:pt x="144" y="272"/>
                  </a:cubicBezTo>
                  <a:cubicBezTo>
                    <a:pt x="192" y="296"/>
                    <a:pt x="232" y="336"/>
                    <a:pt x="288" y="368"/>
                  </a:cubicBezTo>
                  <a:cubicBezTo>
                    <a:pt x="344" y="400"/>
                    <a:pt x="424" y="440"/>
                    <a:pt x="480" y="464"/>
                  </a:cubicBezTo>
                  <a:cubicBezTo>
                    <a:pt x="536" y="488"/>
                    <a:pt x="576" y="520"/>
                    <a:pt x="624" y="512"/>
                  </a:cubicBezTo>
                  <a:cubicBezTo>
                    <a:pt x="672" y="504"/>
                    <a:pt x="736" y="456"/>
                    <a:pt x="768" y="416"/>
                  </a:cubicBezTo>
                  <a:cubicBezTo>
                    <a:pt x="800" y="376"/>
                    <a:pt x="792" y="304"/>
                    <a:pt x="816" y="272"/>
                  </a:cubicBezTo>
                  <a:cubicBezTo>
                    <a:pt x="840" y="240"/>
                    <a:pt x="872" y="232"/>
                    <a:pt x="912" y="224"/>
                  </a:cubicBezTo>
                  <a:cubicBezTo>
                    <a:pt x="952" y="216"/>
                    <a:pt x="1024" y="208"/>
                    <a:pt x="1056" y="224"/>
                  </a:cubicBezTo>
                  <a:cubicBezTo>
                    <a:pt x="1088" y="240"/>
                    <a:pt x="1088" y="288"/>
                    <a:pt x="1104" y="320"/>
                  </a:cubicBezTo>
                  <a:cubicBezTo>
                    <a:pt x="1120" y="352"/>
                    <a:pt x="1128" y="408"/>
                    <a:pt x="1152" y="416"/>
                  </a:cubicBezTo>
                  <a:cubicBezTo>
                    <a:pt x="1176" y="424"/>
                    <a:pt x="1216" y="384"/>
                    <a:pt x="1248" y="368"/>
                  </a:cubicBezTo>
                  <a:cubicBezTo>
                    <a:pt x="1280" y="352"/>
                    <a:pt x="1320" y="320"/>
                    <a:pt x="1344" y="320"/>
                  </a:cubicBezTo>
                  <a:cubicBezTo>
                    <a:pt x="1368" y="320"/>
                    <a:pt x="1360" y="344"/>
                    <a:pt x="1392" y="368"/>
                  </a:cubicBezTo>
                  <a:cubicBezTo>
                    <a:pt x="1424" y="392"/>
                    <a:pt x="1496" y="416"/>
                    <a:pt x="1536" y="464"/>
                  </a:cubicBezTo>
                  <a:cubicBezTo>
                    <a:pt x="1576" y="512"/>
                    <a:pt x="1592" y="616"/>
                    <a:pt x="1632" y="656"/>
                  </a:cubicBezTo>
                  <a:cubicBezTo>
                    <a:pt x="1672" y="696"/>
                    <a:pt x="1720" y="696"/>
                    <a:pt x="1776" y="704"/>
                  </a:cubicBezTo>
                  <a:cubicBezTo>
                    <a:pt x="1832" y="712"/>
                    <a:pt x="1920" y="712"/>
                    <a:pt x="1968" y="704"/>
                  </a:cubicBezTo>
                  <a:cubicBezTo>
                    <a:pt x="2016" y="696"/>
                    <a:pt x="2008" y="672"/>
                    <a:pt x="2064" y="656"/>
                  </a:cubicBezTo>
                  <a:cubicBezTo>
                    <a:pt x="2120" y="640"/>
                    <a:pt x="2240" y="632"/>
                    <a:pt x="2304" y="608"/>
                  </a:cubicBezTo>
                  <a:cubicBezTo>
                    <a:pt x="2368" y="584"/>
                    <a:pt x="2384" y="528"/>
                    <a:pt x="2448" y="512"/>
                  </a:cubicBezTo>
                  <a:cubicBezTo>
                    <a:pt x="2512" y="496"/>
                    <a:pt x="2624" y="560"/>
                    <a:pt x="2688" y="512"/>
                  </a:cubicBezTo>
                  <a:cubicBezTo>
                    <a:pt x="2752" y="464"/>
                    <a:pt x="2792" y="304"/>
                    <a:pt x="2832" y="224"/>
                  </a:cubicBezTo>
                  <a:cubicBezTo>
                    <a:pt x="2872" y="144"/>
                    <a:pt x="2896" y="64"/>
                    <a:pt x="2928" y="32"/>
                  </a:cubicBezTo>
                  <a:cubicBezTo>
                    <a:pt x="2960" y="0"/>
                    <a:pt x="3008" y="32"/>
                    <a:pt x="3024" y="32"/>
                  </a:cubicBezTo>
                </a:path>
              </a:pathLst>
            </a:custGeom>
            <a:noFill/>
            <a:ln w="25400">
              <a:solidFill>
                <a:srgbClr val="EAD11A"/>
              </a:solidFill>
              <a:round/>
              <a:headEnd/>
              <a:tailEnd/>
            </a:ln>
          </p:spPr>
          <p:txBody>
            <a:bodyPr/>
            <a:lstStyle/>
            <a:p>
              <a:endParaRPr lang="en-CA"/>
            </a:p>
          </p:txBody>
        </p:sp>
        <p:sp>
          <p:nvSpPr>
            <p:cNvPr id="143376" name="Freeform 94"/>
            <p:cNvSpPr>
              <a:spLocks/>
            </p:cNvSpPr>
            <p:nvPr/>
          </p:nvSpPr>
          <p:spPr bwMode="auto">
            <a:xfrm>
              <a:off x="2496" y="1680"/>
              <a:ext cx="3024" cy="440"/>
            </a:xfrm>
            <a:custGeom>
              <a:avLst/>
              <a:gdLst>
                <a:gd name="T0" fmla="*/ 0 w 3024"/>
                <a:gd name="T1" fmla="*/ 152 h 440"/>
                <a:gd name="T2" fmla="*/ 240 w 3024"/>
                <a:gd name="T3" fmla="*/ 104 h 440"/>
                <a:gd name="T4" fmla="*/ 432 w 3024"/>
                <a:gd name="T5" fmla="*/ 56 h 440"/>
                <a:gd name="T6" fmla="*/ 624 w 3024"/>
                <a:gd name="T7" fmla="*/ 8 h 440"/>
                <a:gd name="T8" fmla="*/ 768 w 3024"/>
                <a:gd name="T9" fmla="*/ 8 h 440"/>
                <a:gd name="T10" fmla="*/ 864 w 3024"/>
                <a:gd name="T11" fmla="*/ 8 h 440"/>
                <a:gd name="T12" fmla="*/ 960 w 3024"/>
                <a:gd name="T13" fmla="*/ 8 h 440"/>
                <a:gd name="T14" fmla="*/ 1056 w 3024"/>
                <a:gd name="T15" fmla="*/ 8 h 440"/>
                <a:gd name="T16" fmla="*/ 1104 w 3024"/>
                <a:gd name="T17" fmla="*/ 8 h 440"/>
                <a:gd name="T18" fmla="*/ 1152 w 3024"/>
                <a:gd name="T19" fmla="*/ 8 h 440"/>
                <a:gd name="T20" fmla="*/ 1248 w 3024"/>
                <a:gd name="T21" fmla="*/ 56 h 440"/>
                <a:gd name="T22" fmla="*/ 1344 w 3024"/>
                <a:gd name="T23" fmla="*/ 104 h 440"/>
                <a:gd name="T24" fmla="*/ 1536 w 3024"/>
                <a:gd name="T25" fmla="*/ 200 h 440"/>
                <a:gd name="T26" fmla="*/ 1728 w 3024"/>
                <a:gd name="T27" fmla="*/ 248 h 440"/>
                <a:gd name="T28" fmla="*/ 1920 w 3024"/>
                <a:gd name="T29" fmla="*/ 344 h 440"/>
                <a:gd name="T30" fmla="*/ 2016 w 3024"/>
                <a:gd name="T31" fmla="*/ 392 h 440"/>
                <a:gd name="T32" fmla="*/ 2112 w 3024"/>
                <a:gd name="T33" fmla="*/ 440 h 440"/>
                <a:gd name="T34" fmla="*/ 2160 w 3024"/>
                <a:gd name="T35" fmla="*/ 392 h 440"/>
                <a:gd name="T36" fmla="*/ 2352 w 3024"/>
                <a:gd name="T37" fmla="*/ 152 h 440"/>
                <a:gd name="T38" fmla="*/ 2496 w 3024"/>
                <a:gd name="T39" fmla="*/ 104 h 440"/>
                <a:gd name="T40" fmla="*/ 2688 w 3024"/>
                <a:gd name="T41" fmla="*/ 56 h 440"/>
                <a:gd name="T42" fmla="*/ 2880 w 3024"/>
                <a:gd name="T43" fmla="*/ 8 h 440"/>
                <a:gd name="T44" fmla="*/ 3024 w 3024"/>
                <a:gd name="T45" fmla="*/ 104 h 4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24"/>
                <a:gd name="T70" fmla="*/ 0 h 440"/>
                <a:gd name="T71" fmla="*/ 3024 w 3024"/>
                <a:gd name="T72" fmla="*/ 440 h 4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24" h="440">
                  <a:moveTo>
                    <a:pt x="0" y="152"/>
                  </a:moveTo>
                  <a:cubicBezTo>
                    <a:pt x="84" y="136"/>
                    <a:pt x="168" y="120"/>
                    <a:pt x="240" y="104"/>
                  </a:cubicBezTo>
                  <a:cubicBezTo>
                    <a:pt x="312" y="88"/>
                    <a:pt x="368" y="72"/>
                    <a:pt x="432" y="56"/>
                  </a:cubicBezTo>
                  <a:cubicBezTo>
                    <a:pt x="496" y="40"/>
                    <a:pt x="568" y="16"/>
                    <a:pt x="624" y="8"/>
                  </a:cubicBezTo>
                  <a:cubicBezTo>
                    <a:pt x="680" y="0"/>
                    <a:pt x="728" y="8"/>
                    <a:pt x="768" y="8"/>
                  </a:cubicBezTo>
                  <a:cubicBezTo>
                    <a:pt x="808" y="8"/>
                    <a:pt x="832" y="8"/>
                    <a:pt x="864" y="8"/>
                  </a:cubicBezTo>
                  <a:cubicBezTo>
                    <a:pt x="896" y="8"/>
                    <a:pt x="928" y="8"/>
                    <a:pt x="960" y="8"/>
                  </a:cubicBezTo>
                  <a:cubicBezTo>
                    <a:pt x="992" y="8"/>
                    <a:pt x="1032" y="8"/>
                    <a:pt x="1056" y="8"/>
                  </a:cubicBezTo>
                  <a:cubicBezTo>
                    <a:pt x="1080" y="8"/>
                    <a:pt x="1088" y="8"/>
                    <a:pt x="1104" y="8"/>
                  </a:cubicBezTo>
                  <a:cubicBezTo>
                    <a:pt x="1120" y="8"/>
                    <a:pt x="1128" y="0"/>
                    <a:pt x="1152" y="8"/>
                  </a:cubicBezTo>
                  <a:cubicBezTo>
                    <a:pt x="1176" y="16"/>
                    <a:pt x="1216" y="40"/>
                    <a:pt x="1248" y="56"/>
                  </a:cubicBezTo>
                  <a:cubicBezTo>
                    <a:pt x="1280" y="72"/>
                    <a:pt x="1296" y="80"/>
                    <a:pt x="1344" y="104"/>
                  </a:cubicBezTo>
                  <a:cubicBezTo>
                    <a:pt x="1392" y="128"/>
                    <a:pt x="1472" y="176"/>
                    <a:pt x="1536" y="200"/>
                  </a:cubicBezTo>
                  <a:cubicBezTo>
                    <a:pt x="1600" y="224"/>
                    <a:pt x="1664" y="224"/>
                    <a:pt x="1728" y="248"/>
                  </a:cubicBezTo>
                  <a:cubicBezTo>
                    <a:pt x="1792" y="272"/>
                    <a:pt x="1872" y="320"/>
                    <a:pt x="1920" y="344"/>
                  </a:cubicBezTo>
                  <a:cubicBezTo>
                    <a:pt x="1968" y="368"/>
                    <a:pt x="1984" y="376"/>
                    <a:pt x="2016" y="392"/>
                  </a:cubicBezTo>
                  <a:cubicBezTo>
                    <a:pt x="2048" y="408"/>
                    <a:pt x="2088" y="440"/>
                    <a:pt x="2112" y="440"/>
                  </a:cubicBezTo>
                  <a:cubicBezTo>
                    <a:pt x="2136" y="440"/>
                    <a:pt x="2120" y="440"/>
                    <a:pt x="2160" y="392"/>
                  </a:cubicBezTo>
                  <a:cubicBezTo>
                    <a:pt x="2200" y="344"/>
                    <a:pt x="2296" y="200"/>
                    <a:pt x="2352" y="152"/>
                  </a:cubicBezTo>
                  <a:cubicBezTo>
                    <a:pt x="2408" y="104"/>
                    <a:pt x="2440" y="120"/>
                    <a:pt x="2496" y="104"/>
                  </a:cubicBezTo>
                  <a:cubicBezTo>
                    <a:pt x="2552" y="88"/>
                    <a:pt x="2624" y="72"/>
                    <a:pt x="2688" y="56"/>
                  </a:cubicBezTo>
                  <a:cubicBezTo>
                    <a:pt x="2752" y="40"/>
                    <a:pt x="2824" y="0"/>
                    <a:pt x="2880" y="8"/>
                  </a:cubicBezTo>
                  <a:cubicBezTo>
                    <a:pt x="2936" y="16"/>
                    <a:pt x="3000" y="88"/>
                    <a:pt x="3024" y="104"/>
                  </a:cubicBezTo>
                </a:path>
              </a:pathLst>
            </a:custGeom>
            <a:noFill/>
            <a:ln w="25400">
              <a:solidFill>
                <a:srgbClr val="FFCC00"/>
              </a:solidFill>
              <a:round/>
              <a:headEnd/>
              <a:tailEnd/>
            </a:ln>
          </p:spPr>
          <p:txBody>
            <a:bodyPr/>
            <a:lstStyle/>
            <a:p>
              <a:endParaRPr lang="en-CA"/>
            </a:p>
          </p:txBody>
        </p:sp>
        <p:sp>
          <p:nvSpPr>
            <p:cNvPr id="143377" name="Text Box 96"/>
            <p:cNvSpPr txBox="1">
              <a:spLocks noChangeArrowheads="1"/>
            </p:cNvSpPr>
            <p:nvPr/>
          </p:nvSpPr>
          <p:spPr bwMode="auto">
            <a:xfrm>
              <a:off x="2976" y="1612"/>
              <a:ext cx="2928" cy="213"/>
            </a:xfrm>
            <a:prstGeom prst="rect">
              <a:avLst/>
            </a:prstGeom>
            <a:noFill/>
            <a:ln w="9525">
              <a:noFill/>
              <a:miter lim="800000"/>
              <a:headEnd/>
              <a:tailEnd/>
            </a:ln>
          </p:spPr>
          <p:txBody>
            <a:bodyPr>
              <a:spAutoFit/>
            </a:bodyPr>
            <a:lstStyle/>
            <a:p>
              <a:pPr algn="ctr">
                <a:spcBef>
                  <a:spcPct val="50000"/>
                </a:spcBef>
              </a:pPr>
              <a:r>
                <a:rPr lang="en-CA" sz="1600" b="1">
                  <a:solidFill>
                    <a:srgbClr val="006600"/>
                  </a:solidFill>
                  <a:latin typeface="Arial" charset="0"/>
                </a:rPr>
                <a:t>Background</a:t>
              </a:r>
            </a:p>
          </p:txBody>
        </p:sp>
        <p:sp>
          <p:nvSpPr>
            <p:cNvPr id="143378" name="AutoShape 97"/>
            <p:cNvSpPr>
              <a:spLocks noChangeArrowheads="1"/>
            </p:cNvSpPr>
            <p:nvPr/>
          </p:nvSpPr>
          <p:spPr bwMode="auto">
            <a:xfrm rot="-5400000">
              <a:off x="2016" y="1800"/>
              <a:ext cx="720" cy="480"/>
            </a:xfrm>
            <a:prstGeom prst="downArrow">
              <a:avLst>
                <a:gd name="adj1" fmla="val 50000"/>
                <a:gd name="adj2" fmla="val 25000"/>
              </a:avLst>
            </a:prstGeom>
            <a:gradFill rotWithShape="1">
              <a:gsLst>
                <a:gs pos="0">
                  <a:srgbClr val="6C610C"/>
                </a:gs>
                <a:gs pos="100000">
                  <a:srgbClr val="EAD11A"/>
                </a:gs>
              </a:gsLst>
              <a:lin ang="5400000" scaled="1"/>
            </a:gradFill>
            <a:ln w="12700">
              <a:solidFill>
                <a:schemeClr val="folHlink"/>
              </a:solidFill>
              <a:miter lim="800000"/>
              <a:headEnd/>
              <a:tailEnd/>
            </a:ln>
          </p:spPr>
          <p:txBody>
            <a:bodyPr wrap="none" anchor="ctr"/>
            <a:lstStyle/>
            <a:p>
              <a:endParaRPr lang="en-US"/>
            </a:p>
          </p:txBody>
        </p:sp>
      </p:grpSp>
      <p:sp>
        <p:nvSpPr>
          <p:cNvPr id="143364" name="Text Box 99"/>
          <p:cNvSpPr txBox="1">
            <a:spLocks noChangeArrowheads="1"/>
          </p:cNvSpPr>
          <p:nvPr/>
        </p:nvSpPr>
        <p:spPr bwMode="auto">
          <a:xfrm>
            <a:off x="609600" y="1233488"/>
            <a:ext cx="8153400" cy="274637"/>
          </a:xfrm>
          <a:prstGeom prst="rect">
            <a:avLst/>
          </a:prstGeom>
          <a:noFill/>
          <a:ln w="9525">
            <a:noFill/>
            <a:miter lim="800000"/>
            <a:headEnd/>
            <a:tailEnd/>
          </a:ln>
        </p:spPr>
        <p:txBody>
          <a:bodyPr>
            <a:spAutoFit/>
          </a:bodyPr>
          <a:lstStyle/>
          <a:p>
            <a:pPr>
              <a:spcBef>
                <a:spcPct val="50000"/>
              </a:spcBef>
            </a:pPr>
            <a:endParaRPr lang="en-US"/>
          </a:p>
        </p:txBody>
      </p:sp>
      <p:sp>
        <p:nvSpPr>
          <p:cNvPr id="143365" name="Text Box 100"/>
          <p:cNvSpPr txBox="1">
            <a:spLocks noChangeArrowheads="1"/>
          </p:cNvSpPr>
          <p:nvPr/>
        </p:nvSpPr>
        <p:spPr bwMode="auto">
          <a:xfrm>
            <a:off x="228600" y="1066800"/>
            <a:ext cx="8534400" cy="701675"/>
          </a:xfrm>
          <a:prstGeom prst="rect">
            <a:avLst/>
          </a:prstGeom>
          <a:noFill/>
          <a:ln w="9525">
            <a:noFill/>
            <a:miter lim="800000"/>
            <a:headEnd/>
            <a:tailEnd/>
          </a:ln>
        </p:spPr>
        <p:txBody>
          <a:bodyPr>
            <a:spAutoFit/>
          </a:bodyPr>
          <a:lstStyle/>
          <a:p>
            <a:pPr marL="342900" indent="-342900">
              <a:spcBef>
                <a:spcPct val="50000"/>
              </a:spcBef>
            </a:pPr>
            <a:r>
              <a:rPr lang="en-CA" b="1">
                <a:solidFill>
                  <a:schemeClr val="tx2"/>
                </a:solidFill>
                <a:latin typeface="Arial" charset="0"/>
              </a:rPr>
              <a:t>    </a:t>
            </a:r>
            <a:r>
              <a:rPr lang="en-CA" sz="1800" b="1">
                <a:solidFill>
                  <a:schemeClr val="bg1"/>
                </a:solidFill>
                <a:latin typeface="Candara" pitchFamily="34" charset="0"/>
              </a:rPr>
              <a:t> The existing MFR Visual Program was developed to address alterations on the mid-ground &amp; background landscapes.</a:t>
            </a:r>
          </a:p>
        </p:txBody>
      </p:sp>
      <p:sp>
        <p:nvSpPr>
          <p:cNvPr id="143366" name="Text Box 101"/>
          <p:cNvSpPr txBox="1">
            <a:spLocks noChangeArrowheads="1"/>
          </p:cNvSpPr>
          <p:nvPr/>
        </p:nvSpPr>
        <p:spPr bwMode="auto">
          <a:xfrm>
            <a:off x="3995738" y="5589588"/>
            <a:ext cx="4464050" cy="584200"/>
          </a:xfrm>
          <a:prstGeom prst="rect">
            <a:avLst/>
          </a:prstGeom>
          <a:noFill/>
          <a:ln w="9525">
            <a:noFill/>
            <a:miter lim="800000"/>
            <a:headEnd/>
            <a:tailEnd/>
          </a:ln>
        </p:spPr>
        <p:txBody>
          <a:bodyPr>
            <a:spAutoFit/>
          </a:bodyPr>
          <a:lstStyle/>
          <a:p>
            <a:pPr>
              <a:spcBef>
                <a:spcPct val="50000"/>
              </a:spcBef>
            </a:pPr>
            <a:r>
              <a:rPr lang="en-CA" sz="1600" b="1" i="1">
                <a:solidFill>
                  <a:srgbClr val="FFFF99"/>
                </a:solidFill>
                <a:latin typeface="Candara" pitchFamily="34" charset="0"/>
              </a:rPr>
              <a:t>We are only now conducting the research necessary to manage the foreground views.</a:t>
            </a:r>
          </a:p>
        </p:txBody>
      </p:sp>
      <p:sp>
        <p:nvSpPr>
          <p:cNvPr id="143367" name="Text Box 102"/>
          <p:cNvSpPr txBox="1">
            <a:spLocks noChangeArrowheads="1"/>
          </p:cNvSpPr>
          <p:nvPr/>
        </p:nvSpPr>
        <p:spPr bwMode="auto">
          <a:xfrm>
            <a:off x="609600" y="5486400"/>
            <a:ext cx="3200400" cy="228600"/>
          </a:xfrm>
          <a:prstGeom prst="rect">
            <a:avLst/>
          </a:prstGeom>
          <a:noFill/>
          <a:ln w="9525">
            <a:noFill/>
            <a:miter lim="800000"/>
            <a:headEnd/>
            <a:tailEnd/>
          </a:ln>
        </p:spPr>
        <p:txBody>
          <a:bodyPr>
            <a:spAutoFit/>
          </a:bodyPr>
          <a:lstStyle/>
          <a:p>
            <a:pPr algn="ctr">
              <a:spcBef>
                <a:spcPct val="50000"/>
              </a:spcBef>
            </a:pPr>
            <a:r>
              <a:rPr lang="en-CA" sz="1400" b="1">
                <a:solidFill>
                  <a:srgbClr val="FFFFFF"/>
                </a:solidFill>
                <a:latin typeface="Arial" charset="0"/>
              </a:rPr>
              <a:t>0-1 Km from viewer</a:t>
            </a:r>
          </a:p>
        </p:txBody>
      </p:sp>
      <p:sp>
        <p:nvSpPr>
          <p:cNvPr id="143368" name="Text Box 103"/>
          <p:cNvSpPr txBox="1">
            <a:spLocks noChangeArrowheads="1"/>
          </p:cNvSpPr>
          <p:nvPr/>
        </p:nvSpPr>
        <p:spPr bwMode="auto">
          <a:xfrm>
            <a:off x="1066800" y="3657600"/>
            <a:ext cx="3200400" cy="206375"/>
          </a:xfrm>
          <a:prstGeom prst="rect">
            <a:avLst/>
          </a:prstGeom>
          <a:noFill/>
          <a:ln w="9525">
            <a:noFill/>
            <a:miter lim="800000"/>
            <a:headEnd/>
            <a:tailEnd/>
          </a:ln>
        </p:spPr>
        <p:txBody>
          <a:bodyPr>
            <a:spAutoFit/>
          </a:bodyPr>
          <a:lstStyle/>
          <a:p>
            <a:pPr algn="ctr">
              <a:spcBef>
                <a:spcPct val="50000"/>
              </a:spcBef>
            </a:pPr>
            <a:r>
              <a:rPr lang="en-CA" sz="1200" b="1">
                <a:solidFill>
                  <a:srgbClr val="EEE91B"/>
                </a:solidFill>
                <a:latin typeface="Arial" charset="0"/>
              </a:rPr>
              <a:t>1- 8 Km from viewer</a:t>
            </a:r>
          </a:p>
        </p:txBody>
      </p:sp>
      <p:sp>
        <p:nvSpPr>
          <p:cNvPr id="143369" name="Text Box 104"/>
          <p:cNvSpPr txBox="1">
            <a:spLocks noChangeArrowheads="1"/>
          </p:cNvSpPr>
          <p:nvPr/>
        </p:nvSpPr>
        <p:spPr bwMode="auto">
          <a:xfrm>
            <a:off x="1905000" y="2514600"/>
            <a:ext cx="1828800" cy="206375"/>
          </a:xfrm>
          <a:prstGeom prst="rect">
            <a:avLst/>
          </a:prstGeom>
          <a:noFill/>
          <a:ln w="9525">
            <a:noFill/>
            <a:miter lim="800000"/>
            <a:headEnd/>
            <a:tailEnd/>
          </a:ln>
        </p:spPr>
        <p:txBody>
          <a:bodyPr>
            <a:spAutoFit/>
          </a:bodyPr>
          <a:lstStyle/>
          <a:p>
            <a:pPr algn="ctr">
              <a:spcBef>
                <a:spcPct val="50000"/>
              </a:spcBef>
            </a:pPr>
            <a:r>
              <a:rPr lang="en-CA" sz="1200" b="1">
                <a:solidFill>
                  <a:schemeClr val="folHlink"/>
                </a:solidFill>
                <a:latin typeface="Arial" charset="0"/>
              </a:rPr>
              <a:t>More than 8 Km </a:t>
            </a:r>
          </a:p>
        </p:txBody>
      </p:sp>
      <p:sp>
        <p:nvSpPr>
          <p:cNvPr id="143370"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229600" y="5867400"/>
            <a:ext cx="660400" cy="820738"/>
            <a:chOff x="4920" y="3612"/>
            <a:chExt cx="529" cy="661"/>
          </a:xfrm>
        </p:grpSpPr>
        <p:sp>
          <p:nvSpPr>
            <p:cNvPr id="144396"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144397"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144398"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144399"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144400"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144401"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144402"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144403"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144404"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144405"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144406"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144407"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144408"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144409"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144410"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144411"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144412"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144413"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144414"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144415"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144416"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144417"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144418"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144419"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144420"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144421"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144422"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144423"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144424"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144425"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144426"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144427"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144428"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144429"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144430"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144431"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144432"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144433"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144434"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144435"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144436"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144437"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144438"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144439"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144440"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144441"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144442"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144443"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144444"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144445"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144446"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144447"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144448"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144449"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144450"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144451"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144452"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144453"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144454"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144455"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144456"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144457"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144458"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144459"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144460"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144461"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144462"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144463"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144464"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144465"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144466"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144467"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grpSp>
        <p:nvGrpSpPr>
          <p:cNvPr id="3" name="Group 77"/>
          <p:cNvGrpSpPr>
            <a:grpSpLocks/>
          </p:cNvGrpSpPr>
          <p:nvPr/>
        </p:nvGrpSpPr>
        <p:grpSpPr bwMode="auto">
          <a:xfrm>
            <a:off x="0" y="0"/>
            <a:ext cx="9144000" cy="6846888"/>
            <a:chOff x="0" y="0"/>
            <a:chExt cx="5760" cy="4313"/>
          </a:xfrm>
        </p:grpSpPr>
        <p:pic>
          <p:nvPicPr>
            <p:cNvPr id="144394" name="Picture 75"/>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144395" name="Picture 76"/>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144388" name="Freeform 81"/>
          <p:cNvSpPr>
            <a:spLocks/>
          </p:cNvSpPr>
          <p:nvPr/>
        </p:nvSpPr>
        <p:spPr bwMode="auto">
          <a:xfrm>
            <a:off x="114300" y="18288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a:p>
        </p:txBody>
      </p:sp>
      <p:sp>
        <p:nvSpPr>
          <p:cNvPr id="34821" name="Text Box 82"/>
          <p:cNvSpPr txBox="1">
            <a:spLocks noChangeArrowheads="1"/>
          </p:cNvSpPr>
          <p:nvPr/>
        </p:nvSpPr>
        <p:spPr bwMode="auto">
          <a:xfrm>
            <a:off x="-76200" y="152400"/>
            <a:ext cx="8104188" cy="523875"/>
          </a:xfrm>
          <a:prstGeom prst="rect">
            <a:avLst/>
          </a:prstGeom>
          <a:noFill/>
          <a:ln w="9525">
            <a:noFill/>
            <a:miter lim="800000"/>
            <a:headEnd/>
            <a:tailEnd/>
          </a:ln>
        </p:spPr>
        <p:txBody>
          <a:bodyPr>
            <a:spAutoFit/>
          </a:bodyPr>
          <a:lstStyle/>
          <a:p>
            <a:pPr marL="342900" indent="-342900">
              <a:spcBef>
                <a:spcPct val="50000"/>
              </a:spcBef>
              <a:defRPr/>
            </a:pPr>
            <a:r>
              <a:rPr lang="en-CA" sz="2800" b="1" dirty="0">
                <a:solidFill>
                  <a:schemeClr val="accent6">
                    <a:lumMod val="75000"/>
                  </a:schemeClr>
                </a:solidFill>
                <a:latin typeface="Candara" pitchFamily="34" charset="0"/>
              </a:rPr>
              <a:t>    </a:t>
            </a:r>
            <a:r>
              <a:rPr lang="en-CA" b="1" dirty="0">
                <a:solidFill>
                  <a:schemeClr val="accent6">
                    <a:lumMod val="75000"/>
                  </a:schemeClr>
                </a:solidFill>
                <a:latin typeface="Candara" pitchFamily="34" charset="0"/>
              </a:rPr>
              <a:t>We manage alterations on landforms as opposed to the total scene.</a:t>
            </a:r>
          </a:p>
        </p:txBody>
      </p:sp>
      <p:sp>
        <p:nvSpPr>
          <p:cNvPr id="144390" name="Text Box 83"/>
          <p:cNvSpPr txBox="1">
            <a:spLocks noChangeArrowheads="1"/>
          </p:cNvSpPr>
          <p:nvPr/>
        </p:nvSpPr>
        <p:spPr bwMode="auto">
          <a:xfrm>
            <a:off x="2895600" y="3595688"/>
            <a:ext cx="3962400" cy="400050"/>
          </a:xfrm>
          <a:prstGeom prst="rect">
            <a:avLst/>
          </a:prstGeom>
          <a:noFill/>
          <a:ln w="9525">
            <a:noFill/>
            <a:miter lim="800000"/>
            <a:headEnd/>
            <a:tailEnd/>
          </a:ln>
        </p:spPr>
        <p:txBody>
          <a:bodyPr>
            <a:spAutoFit/>
          </a:bodyPr>
          <a:lstStyle/>
          <a:p>
            <a:pPr>
              <a:spcBef>
                <a:spcPct val="50000"/>
              </a:spcBef>
            </a:pPr>
            <a:r>
              <a:rPr lang="en-CA" b="1">
                <a:solidFill>
                  <a:srgbClr val="FFFFFF"/>
                </a:solidFill>
                <a:latin typeface="Candara" pitchFamily="34" charset="0"/>
              </a:rPr>
              <a:t>Landform outlined in </a:t>
            </a:r>
            <a:r>
              <a:rPr lang="en-CA" b="1">
                <a:solidFill>
                  <a:srgbClr val="FFFF00"/>
                </a:solidFill>
                <a:latin typeface="Candara" pitchFamily="34" charset="0"/>
              </a:rPr>
              <a:t>yellow</a:t>
            </a:r>
          </a:p>
        </p:txBody>
      </p:sp>
      <p:sp>
        <p:nvSpPr>
          <p:cNvPr id="34823" name="Text Box 93"/>
          <p:cNvSpPr txBox="1">
            <a:spLocks noChangeArrowheads="1"/>
          </p:cNvSpPr>
          <p:nvPr/>
        </p:nvSpPr>
        <p:spPr bwMode="auto">
          <a:xfrm>
            <a:off x="533400" y="5272088"/>
            <a:ext cx="3200400" cy="400050"/>
          </a:xfrm>
          <a:prstGeom prst="rect">
            <a:avLst/>
          </a:prstGeom>
          <a:noFill/>
          <a:ln w="9525">
            <a:noFill/>
            <a:miter lim="800000"/>
            <a:headEnd/>
            <a:tailEnd/>
          </a:ln>
        </p:spPr>
        <p:txBody>
          <a:bodyPr>
            <a:spAutoFit/>
          </a:bodyPr>
          <a:lstStyle/>
          <a:p>
            <a:pPr>
              <a:spcBef>
                <a:spcPct val="50000"/>
              </a:spcBef>
              <a:defRPr/>
            </a:pPr>
            <a:r>
              <a:rPr lang="en-CA" dirty="0">
                <a:solidFill>
                  <a:schemeClr val="accent6">
                    <a:lumMod val="75000"/>
                  </a:schemeClr>
                </a:solidFill>
                <a:latin typeface="Candara" pitchFamily="34" charset="0"/>
              </a:rPr>
              <a:t>Foreground Not included</a:t>
            </a:r>
          </a:p>
        </p:txBody>
      </p:sp>
      <p:sp>
        <p:nvSpPr>
          <p:cNvPr id="34824" name="Text Box 94"/>
          <p:cNvSpPr txBox="1">
            <a:spLocks noChangeArrowheads="1"/>
          </p:cNvSpPr>
          <p:nvPr/>
        </p:nvSpPr>
        <p:spPr bwMode="auto">
          <a:xfrm>
            <a:off x="4932363" y="1066800"/>
            <a:ext cx="3754437" cy="400050"/>
          </a:xfrm>
          <a:prstGeom prst="rect">
            <a:avLst/>
          </a:prstGeom>
          <a:noFill/>
          <a:ln w="9525">
            <a:noFill/>
            <a:miter lim="800000"/>
            <a:headEnd/>
            <a:tailEnd/>
          </a:ln>
        </p:spPr>
        <p:txBody>
          <a:bodyPr>
            <a:spAutoFit/>
          </a:bodyPr>
          <a:lstStyle/>
          <a:p>
            <a:pPr algn="ctr">
              <a:spcBef>
                <a:spcPct val="50000"/>
              </a:spcBef>
              <a:defRPr/>
            </a:pPr>
            <a:r>
              <a:rPr lang="en-CA" dirty="0">
                <a:solidFill>
                  <a:schemeClr val="accent6">
                    <a:lumMod val="75000"/>
                  </a:schemeClr>
                </a:solidFill>
                <a:latin typeface="Candara" pitchFamily="34" charset="0"/>
              </a:rPr>
              <a:t>Background Not Included</a:t>
            </a:r>
          </a:p>
        </p:txBody>
      </p:sp>
      <p:sp>
        <p:nvSpPr>
          <p:cNvPr id="144393" name="Rectangle 95"/>
          <p:cNvSpPr>
            <a:spLocks noChangeArrowheads="1"/>
          </p:cNvSpPr>
          <p:nvPr/>
        </p:nvSpPr>
        <p:spPr bwMode="auto">
          <a:xfrm>
            <a:off x="0" y="6016625"/>
            <a:ext cx="9144000" cy="831850"/>
          </a:xfrm>
          <a:prstGeom prst="rect">
            <a:avLst/>
          </a:prstGeom>
          <a:solidFill>
            <a:schemeClr val="tx2"/>
          </a:solidFill>
          <a:ln w="9525">
            <a:noFill/>
            <a:miter lim="800000"/>
            <a:headEnd/>
            <a:tailEnd/>
          </a:ln>
        </p:spPr>
        <p:txBody>
          <a:bodyPr anchor="ctr">
            <a:spAutoFit/>
          </a:bodyPr>
          <a:lstStyle/>
          <a:p>
            <a:r>
              <a:rPr lang="en-CA" sz="1600" b="1" i="1">
                <a:solidFill>
                  <a:srgbClr val="4A3A26"/>
                </a:solidFill>
                <a:latin typeface="Arial" charset="0"/>
              </a:rPr>
              <a:t>   </a:t>
            </a:r>
            <a:r>
              <a:rPr lang="en-CA" sz="1600" b="1" i="1">
                <a:solidFill>
                  <a:schemeClr val="bg1"/>
                </a:solidFill>
                <a:latin typeface="Candara" pitchFamily="34" charset="0"/>
              </a:rPr>
              <a:t>Landform: </a:t>
            </a:r>
            <a:r>
              <a:rPr lang="en-CA" sz="1600" i="1">
                <a:solidFill>
                  <a:schemeClr val="bg1"/>
                </a:solidFill>
                <a:latin typeface="Candara" pitchFamily="34" charset="0"/>
              </a:rPr>
              <a:t>a distinct topographic feature that is three dimensional in form and is generally </a:t>
            </a:r>
          </a:p>
          <a:p>
            <a:r>
              <a:rPr lang="en-CA" sz="1600" i="1">
                <a:solidFill>
                  <a:schemeClr val="bg1"/>
                </a:solidFill>
                <a:latin typeface="Candara" pitchFamily="34" charset="0"/>
              </a:rPr>
              <a:t>   defined by ridges, valleys, shorelines and skylines. Examples include hills and mountains. </a:t>
            </a:r>
          </a:p>
          <a:p>
            <a:r>
              <a:rPr lang="en-CA" sz="1600" i="1">
                <a:solidFill>
                  <a:schemeClr val="bg1"/>
                </a:solidFill>
                <a:latin typeface="Candara" pitchFamily="34" charset="0"/>
              </a:rPr>
              <a:t>   80% of the time landforms are reasonably easy to define</a:t>
            </a:r>
            <a:r>
              <a:rPr lang="en-CA" sz="1600" b="1" i="1">
                <a:solidFill>
                  <a:schemeClr val="bg1"/>
                </a:solidFill>
                <a:latin typeface="Candara" pitchFamily="34" charset="0"/>
              </a:rPr>
              <a:t>. </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229600" y="5867400"/>
            <a:ext cx="660400" cy="820738"/>
            <a:chOff x="4920" y="3612"/>
            <a:chExt cx="529" cy="661"/>
          </a:xfrm>
        </p:grpSpPr>
        <p:sp>
          <p:nvSpPr>
            <p:cNvPr id="145435"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145436"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145437"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145438"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145439"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145440"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145441"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145442"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145443"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145444"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145445"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145446"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145447"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145448"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145449"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145450"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145451"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145452"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145453"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145454"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145455"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145456"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145457"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145458"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145459"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145460"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145461"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145462"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145463"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145464"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145465"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145466"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145467"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145468"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145469"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145470"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145471"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145472"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145473"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145474"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145475"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145476"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145477"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145478"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145479"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145480"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145481"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145482"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145483"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145484"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145485"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145486"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145487"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145488"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145489"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145490"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145491"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145492"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145493"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145494"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145495"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145496"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145497"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145498"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145499"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145500"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145501"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145502"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145503"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145504"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145505"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145506"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grpSp>
        <p:nvGrpSpPr>
          <p:cNvPr id="3" name="Group 75"/>
          <p:cNvGrpSpPr>
            <a:grpSpLocks/>
          </p:cNvGrpSpPr>
          <p:nvPr/>
        </p:nvGrpSpPr>
        <p:grpSpPr bwMode="auto">
          <a:xfrm>
            <a:off x="0" y="-26988"/>
            <a:ext cx="9144000" cy="6846888"/>
            <a:chOff x="0" y="0"/>
            <a:chExt cx="5760" cy="4313"/>
          </a:xfrm>
        </p:grpSpPr>
        <p:pic>
          <p:nvPicPr>
            <p:cNvPr id="145433" name="Picture 76"/>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145434" name="Picture 77"/>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145412" name="Freeform 80"/>
          <p:cNvSpPr>
            <a:spLocks/>
          </p:cNvSpPr>
          <p:nvPr/>
        </p:nvSpPr>
        <p:spPr bwMode="auto">
          <a:xfrm>
            <a:off x="152400" y="18034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a:p>
        </p:txBody>
      </p:sp>
      <p:sp>
        <p:nvSpPr>
          <p:cNvPr id="145413" name="Text Box 81"/>
          <p:cNvSpPr txBox="1">
            <a:spLocks noChangeArrowheads="1"/>
          </p:cNvSpPr>
          <p:nvPr/>
        </p:nvSpPr>
        <p:spPr bwMode="auto">
          <a:xfrm>
            <a:off x="107950" y="260350"/>
            <a:ext cx="8534400" cy="579438"/>
          </a:xfrm>
          <a:prstGeom prst="rect">
            <a:avLst/>
          </a:prstGeom>
          <a:noFill/>
          <a:ln w="9525">
            <a:noFill/>
            <a:miter lim="800000"/>
            <a:headEnd/>
            <a:tailEnd/>
          </a:ln>
        </p:spPr>
        <p:txBody>
          <a:bodyPr>
            <a:spAutoFit/>
          </a:bodyPr>
          <a:lstStyle/>
          <a:p>
            <a:pPr marL="342900" indent="-342900">
              <a:spcBef>
                <a:spcPct val="50000"/>
              </a:spcBef>
            </a:pPr>
            <a:r>
              <a:rPr lang="en-CA" sz="3200" b="1">
                <a:solidFill>
                  <a:srgbClr val="4A3A26"/>
                </a:solidFill>
                <a:latin typeface="Times New Roman" pitchFamily="-112" charset="0"/>
              </a:rPr>
              <a:t>    </a:t>
            </a:r>
            <a:r>
              <a:rPr lang="en-CA" sz="2800" b="1">
                <a:solidFill>
                  <a:srgbClr val="4A3A26"/>
                </a:solidFill>
                <a:latin typeface="Candara" pitchFamily="34" charset="0"/>
              </a:rPr>
              <a:t> Measuring % Alteration</a:t>
            </a:r>
          </a:p>
        </p:txBody>
      </p:sp>
      <p:sp>
        <p:nvSpPr>
          <p:cNvPr id="145414" name="Freeform 83"/>
          <p:cNvSpPr>
            <a:spLocks/>
          </p:cNvSpPr>
          <p:nvPr/>
        </p:nvSpPr>
        <p:spPr bwMode="auto">
          <a:xfrm>
            <a:off x="2971800" y="2921000"/>
            <a:ext cx="2057400" cy="596900"/>
          </a:xfrm>
          <a:custGeom>
            <a:avLst/>
            <a:gdLst>
              <a:gd name="T0" fmla="*/ 0 w 1296"/>
              <a:gd name="T1" fmla="*/ 2147483647 h 376"/>
              <a:gd name="T2" fmla="*/ 2147483647 w 1296"/>
              <a:gd name="T3" fmla="*/ 2147483647 h 376"/>
              <a:gd name="T4" fmla="*/ 2147483647 w 1296"/>
              <a:gd name="T5" fmla="*/ 2147483647 h 376"/>
              <a:gd name="T6" fmla="*/ 2147483647 w 1296"/>
              <a:gd name="T7" fmla="*/ 2147483647 h 376"/>
              <a:gd name="T8" fmla="*/ 2147483647 w 1296"/>
              <a:gd name="T9" fmla="*/ 2147483647 h 376"/>
              <a:gd name="T10" fmla="*/ 2147483647 w 1296"/>
              <a:gd name="T11" fmla="*/ 2147483647 h 376"/>
              <a:gd name="T12" fmla="*/ 2147483647 w 1296"/>
              <a:gd name="T13" fmla="*/ 2147483647 h 376"/>
              <a:gd name="T14" fmla="*/ 2147483647 w 1296"/>
              <a:gd name="T15" fmla="*/ 2147483647 h 376"/>
              <a:gd name="T16" fmla="*/ 2147483647 w 1296"/>
              <a:gd name="T17" fmla="*/ 2147483647 h 376"/>
              <a:gd name="T18" fmla="*/ 2147483647 w 1296"/>
              <a:gd name="T19" fmla="*/ 2147483647 h 376"/>
              <a:gd name="T20" fmla="*/ 2147483647 w 1296"/>
              <a:gd name="T21" fmla="*/ 2147483647 h 376"/>
              <a:gd name="T22" fmla="*/ 2147483647 w 1296"/>
              <a:gd name="T23" fmla="*/ 2147483647 h 376"/>
              <a:gd name="T24" fmla="*/ 2147483647 w 1296"/>
              <a:gd name="T25" fmla="*/ 2147483647 h 376"/>
              <a:gd name="T26" fmla="*/ 2147483647 w 1296"/>
              <a:gd name="T27" fmla="*/ 2147483647 h 376"/>
              <a:gd name="T28" fmla="*/ 2147483647 w 1296"/>
              <a:gd name="T29" fmla="*/ 2147483647 h 376"/>
              <a:gd name="T30" fmla="*/ 2147483647 w 1296"/>
              <a:gd name="T31" fmla="*/ 2147483647 h 376"/>
              <a:gd name="T32" fmla="*/ 2147483647 w 1296"/>
              <a:gd name="T33" fmla="*/ 2147483647 h 376"/>
              <a:gd name="T34" fmla="*/ 2147483647 w 1296"/>
              <a:gd name="T35" fmla="*/ 2147483647 h 376"/>
              <a:gd name="T36" fmla="*/ 2147483647 w 1296"/>
              <a:gd name="T37" fmla="*/ 2147483647 h 3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6"/>
              <a:gd name="T58" fmla="*/ 0 h 376"/>
              <a:gd name="T59" fmla="*/ 1296 w 1296"/>
              <a:gd name="T60" fmla="*/ 376 h 37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6" h="376">
                <a:moveTo>
                  <a:pt x="0" y="320"/>
                </a:moveTo>
                <a:cubicBezTo>
                  <a:pt x="48" y="308"/>
                  <a:pt x="96" y="296"/>
                  <a:pt x="144" y="272"/>
                </a:cubicBezTo>
                <a:cubicBezTo>
                  <a:pt x="192" y="248"/>
                  <a:pt x="240" y="200"/>
                  <a:pt x="288" y="176"/>
                </a:cubicBezTo>
                <a:cubicBezTo>
                  <a:pt x="336" y="152"/>
                  <a:pt x="392" y="144"/>
                  <a:pt x="432" y="128"/>
                </a:cubicBezTo>
                <a:cubicBezTo>
                  <a:pt x="472" y="112"/>
                  <a:pt x="496" y="88"/>
                  <a:pt x="528" y="80"/>
                </a:cubicBezTo>
                <a:cubicBezTo>
                  <a:pt x="560" y="72"/>
                  <a:pt x="584" y="80"/>
                  <a:pt x="624" y="80"/>
                </a:cubicBezTo>
                <a:cubicBezTo>
                  <a:pt x="664" y="80"/>
                  <a:pt x="720" y="88"/>
                  <a:pt x="768" y="80"/>
                </a:cubicBezTo>
                <a:cubicBezTo>
                  <a:pt x="816" y="72"/>
                  <a:pt x="880" y="40"/>
                  <a:pt x="912" y="32"/>
                </a:cubicBezTo>
                <a:cubicBezTo>
                  <a:pt x="944" y="24"/>
                  <a:pt x="904" y="0"/>
                  <a:pt x="960" y="32"/>
                </a:cubicBezTo>
                <a:cubicBezTo>
                  <a:pt x="1016" y="64"/>
                  <a:pt x="1200" y="184"/>
                  <a:pt x="1248" y="224"/>
                </a:cubicBezTo>
                <a:cubicBezTo>
                  <a:pt x="1296" y="264"/>
                  <a:pt x="1272" y="264"/>
                  <a:pt x="1248" y="272"/>
                </a:cubicBezTo>
                <a:cubicBezTo>
                  <a:pt x="1224" y="280"/>
                  <a:pt x="1152" y="264"/>
                  <a:pt x="1104" y="272"/>
                </a:cubicBezTo>
                <a:cubicBezTo>
                  <a:pt x="1056" y="280"/>
                  <a:pt x="1000" y="304"/>
                  <a:pt x="960" y="320"/>
                </a:cubicBezTo>
                <a:cubicBezTo>
                  <a:pt x="920" y="336"/>
                  <a:pt x="912" y="360"/>
                  <a:pt x="864" y="368"/>
                </a:cubicBezTo>
                <a:cubicBezTo>
                  <a:pt x="816" y="376"/>
                  <a:pt x="728" y="368"/>
                  <a:pt x="672" y="368"/>
                </a:cubicBezTo>
                <a:cubicBezTo>
                  <a:pt x="616" y="368"/>
                  <a:pt x="584" y="368"/>
                  <a:pt x="528" y="368"/>
                </a:cubicBezTo>
                <a:cubicBezTo>
                  <a:pt x="472" y="368"/>
                  <a:pt x="384" y="376"/>
                  <a:pt x="336" y="368"/>
                </a:cubicBezTo>
                <a:cubicBezTo>
                  <a:pt x="288" y="360"/>
                  <a:pt x="288" y="328"/>
                  <a:pt x="240" y="320"/>
                </a:cubicBezTo>
                <a:cubicBezTo>
                  <a:pt x="192" y="312"/>
                  <a:pt x="80" y="320"/>
                  <a:pt x="48" y="320"/>
                </a:cubicBezTo>
              </a:path>
            </a:pathLst>
          </a:custGeom>
          <a:noFill/>
          <a:ln w="28575">
            <a:solidFill>
              <a:srgbClr val="E4391C"/>
            </a:solidFill>
            <a:round/>
            <a:headEnd/>
            <a:tailEnd/>
          </a:ln>
        </p:spPr>
        <p:txBody>
          <a:bodyPr/>
          <a:lstStyle/>
          <a:p>
            <a:endParaRPr lang="en-CA"/>
          </a:p>
        </p:txBody>
      </p:sp>
      <p:sp>
        <p:nvSpPr>
          <p:cNvPr id="145415" name="Freeform 84"/>
          <p:cNvSpPr>
            <a:spLocks/>
          </p:cNvSpPr>
          <p:nvPr/>
        </p:nvSpPr>
        <p:spPr bwMode="auto">
          <a:xfrm>
            <a:off x="1168400" y="3467100"/>
            <a:ext cx="1130300" cy="342900"/>
          </a:xfrm>
          <a:custGeom>
            <a:avLst/>
            <a:gdLst>
              <a:gd name="T0" fmla="*/ 2147483647 w 712"/>
              <a:gd name="T1" fmla="*/ 2147483647 h 216"/>
              <a:gd name="T2" fmla="*/ 2147483647 w 712"/>
              <a:gd name="T3" fmla="*/ 2147483647 h 216"/>
              <a:gd name="T4" fmla="*/ 2147483647 w 712"/>
              <a:gd name="T5" fmla="*/ 2147483647 h 216"/>
              <a:gd name="T6" fmla="*/ 2147483647 w 712"/>
              <a:gd name="T7" fmla="*/ 2147483647 h 216"/>
              <a:gd name="T8" fmla="*/ 2147483647 w 712"/>
              <a:gd name="T9" fmla="*/ 2147483647 h 216"/>
              <a:gd name="T10" fmla="*/ 2147483647 w 712"/>
              <a:gd name="T11" fmla="*/ 2147483647 h 216"/>
              <a:gd name="T12" fmla="*/ 2147483647 w 712"/>
              <a:gd name="T13" fmla="*/ 2147483647 h 216"/>
              <a:gd name="T14" fmla="*/ 2147483647 w 712"/>
              <a:gd name="T15" fmla="*/ 2147483647 h 216"/>
              <a:gd name="T16" fmla="*/ 0 60000 65536"/>
              <a:gd name="T17" fmla="*/ 0 60000 65536"/>
              <a:gd name="T18" fmla="*/ 0 60000 65536"/>
              <a:gd name="T19" fmla="*/ 0 60000 65536"/>
              <a:gd name="T20" fmla="*/ 0 60000 65536"/>
              <a:gd name="T21" fmla="*/ 0 60000 65536"/>
              <a:gd name="T22" fmla="*/ 0 60000 65536"/>
              <a:gd name="T23" fmla="*/ 0 60000 65536"/>
              <a:gd name="T24" fmla="*/ 0 w 712"/>
              <a:gd name="T25" fmla="*/ 0 h 216"/>
              <a:gd name="T26" fmla="*/ 712 w 71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2" h="216">
                <a:moveTo>
                  <a:pt x="80" y="216"/>
                </a:moveTo>
                <a:cubicBezTo>
                  <a:pt x="168" y="200"/>
                  <a:pt x="256" y="184"/>
                  <a:pt x="320" y="168"/>
                </a:cubicBezTo>
                <a:cubicBezTo>
                  <a:pt x="384" y="152"/>
                  <a:pt x="408" y="136"/>
                  <a:pt x="464" y="120"/>
                </a:cubicBezTo>
                <a:cubicBezTo>
                  <a:pt x="520" y="104"/>
                  <a:pt x="616" y="88"/>
                  <a:pt x="656" y="72"/>
                </a:cubicBezTo>
                <a:cubicBezTo>
                  <a:pt x="696" y="56"/>
                  <a:pt x="712" y="32"/>
                  <a:pt x="704" y="24"/>
                </a:cubicBezTo>
                <a:cubicBezTo>
                  <a:pt x="696" y="16"/>
                  <a:pt x="712" y="0"/>
                  <a:pt x="608" y="24"/>
                </a:cubicBezTo>
                <a:cubicBezTo>
                  <a:pt x="504" y="48"/>
                  <a:pt x="160" y="136"/>
                  <a:pt x="80" y="168"/>
                </a:cubicBezTo>
                <a:cubicBezTo>
                  <a:pt x="0" y="200"/>
                  <a:pt x="120" y="208"/>
                  <a:pt x="128" y="216"/>
                </a:cubicBezTo>
              </a:path>
            </a:pathLst>
          </a:custGeom>
          <a:noFill/>
          <a:ln w="25400">
            <a:solidFill>
              <a:srgbClr val="E4391C"/>
            </a:solidFill>
            <a:round/>
            <a:headEnd/>
            <a:tailEnd/>
          </a:ln>
        </p:spPr>
        <p:txBody>
          <a:bodyPr/>
          <a:lstStyle/>
          <a:p>
            <a:endParaRPr lang="en-CA"/>
          </a:p>
        </p:txBody>
      </p:sp>
      <p:sp>
        <p:nvSpPr>
          <p:cNvPr id="145416" name="Text Box 87"/>
          <p:cNvSpPr txBox="1">
            <a:spLocks noChangeArrowheads="1"/>
          </p:cNvSpPr>
          <p:nvPr/>
        </p:nvSpPr>
        <p:spPr bwMode="auto">
          <a:xfrm>
            <a:off x="5410200" y="2895600"/>
            <a:ext cx="609600" cy="342900"/>
          </a:xfrm>
          <a:prstGeom prst="rect">
            <a:avLst/>
          </a:prstGeom>
          <a:noFill/>
          <a:ln w="9525">
            <a:noFill/>
            <a:miter lim="800000"/>
            <a:headEnd/>
            <a:tailEnd/>
          </a:ln>
        </p:spPr>
        <p:txBody>
          <a:bodyPr>
            <a:spAutoFit/>
          </a:bodyPr>
          <a:lstStyle/>
          <a:p>
            <a:pPr>
              <a:spcBef>
                <a:spcPct val="50000"/>
              </a:spcBef>
            </a:pPr>
            <a:r>
              <a:rPr lang="en-CA" sz="2400" b="1">
                <a:solidFill>
                  <a:srgbClr val="EAD11A"/>
                </a:solidFill>
              </a:rPr>
              <a:t>A</a:t>
            </a:r>
          </a:p>
        </p:txBody>
      </p:sp>
      <p:sp>
        <p:nvSpPr>
          <p:cNvPr id="145417" name="Text Box 88"/>
          <p:cNvSpPr txBox="1">
            <a:spLocks noChangeArrowheads="1"/>
          </p:cNvSpPr>
          <p:nvPr/>
        </p:nvSpPr>
        <p:spPr bwMode="auto">
          <a:xfrm>
            <a:off x="3810000" y="2651125"/>
            <a:ext cx="609600" cy="298450"/>
          </a:xfrm>
          <a:prstGeom prst="rect">
            <a:avLst/>
          </a:prstGeom>
          <a:noFill/>
          <a:ln w="9525">
            <a:noFill/>
            <a:miter lim="800000"/>
            <a:headEnd/>
            <a:tailEnd/>
          </a:ln>
        </p:spPr>
        <p:txBody>
          <a:bodyPr>
            <a:spAutoFit/>
          </a:bodyPr>
          <a:lstStyle/>
          <a:p>
            <a:pPr>
              <a:spcBef>
                <a:spcPct val="50000"/>
              </a:spcBef>
            </a:pPr>
            <a:r>
              <a:rPr lang="en-CA" b="1">
                <a:solidFill>
                  <a:srgbClr val="E4391C"/>
                </a:solidFill>
              </a:rPr>
              <a:t>B</a:t>
            </a:r>
          </a:p>
        </p:txBody>
      </p:sp>
      <p:sp>
        <p:nvSpPr>
          <p:cNvPr id="145418" name="Text Box 89"/>
          <p:cNvSpPr txBox="1">
            <a:spLocks noChangeArrowheads="1"/>
          </p:cNvSpPr>
          <p:nvPr/>
        </p:nvSpPr>
        <p:spPr bwMode="auto">
          <a:xfrm>
            <a:off x="1600200" y="3200400"/>
            <a:ext cx="609600" cy="298450"/>
          </a:xfrm>
          <a:prstGeom prst="rect">
            <a:avLst/>
          </a:prstGeom>
          <a:noFill/>
          <a:ln w="9525">
            <a:noFill/>
            <a:miter lim="800000"/>
            <a:headEnd/>
            <a:tailEnd/>
          </a:ln>
        </p:spPr>
        <p:txBody>
          <a:bodyPr>
            <a:spAutoFit/>
          </a:bodyPr>
          <a:lstStyle/>
          <a:p>
            <a:pPr>
              <a:spcBef>
                <a:spcPct val="50000"/>
              </a:spcBef>
            </a:pPr>
            <a:r>
              <a:rPr lang="en-CA" b="1">
                <a:solidFill>
                  <a:srgbClr val="E4391C"/>
                </a:solidFill>
              </a:rPr>
              <a:t>C</a:t>
            </a:r>
          </a:p>
        </p:txBody>
      </p:sp>
      <p:sp>
        <p:nvSpPr>
          <p:cNvPr id="145419" name="Text Box 90"/>
          <p:cNvSpPr txBox="1">
            <a:spLocks noChangeArrowheads="1"/>
          </p:cNvSpPr>
          <p:nvPr/>
        </p:nvSpPr>
        <p:spPr bwMode="auto">
          <a:xfrm>
            <a:off x="3001963" y="5518150"/>
            <a:ext cx="244475" cy="276225"/>
          </a:xfrm>
          <a:prstGeom prst="rect">
            <a:avLst/>
          </a:prstGeom>
          <a:noFill/>
          <a:ln w="9525">
            <a:noFill/>
            <a:miter lim="800000"/>
            <a:headEnd/>
            <a:tailEnd/>
          </a:ln>
        </p:spPr>
        <p:txBody>
          <a:bodyPr wrap="none">
            <a:spAutoFit/>
          </a:bodyPr>
          <a:lstStyle/>
          <a:p>
            <a:endParaRPr lang="en-US"/>
          </a:p>
        </p:txBody>
      </p:sp>
      <p:sp>
        <p:nvSpPr>
          <p:cNvPr id="145420" name="Line 91"/>
          <p:cNvSpPr>
            <a:spLocks noChangeShapeType="1"/>
          </p:cNvSpPr>
          <p:nvPr/>
        </p:nvSpPr>
        <p:spPr bwMode="auto">
          <a:xfrm>
            <a:off x="5283200" y="6096000"/>
            <a:ext cx="838200" cy="0"/>
          </a:xfrm>
          <a:prstGeom prst="line">
            <a:avLst/>
          </a:prstGeom>
          <a:noFill/>
          <a:ln w="38100">
            <a:solidFill>
              <a:srgbClr val="4A3A26"/>
            </a:solidFill>
            <a:round/>
            <a:headEnd/>
            <a:tailEnd/>
          </a:ln>
        </p:spPr>
        <p:txBody>
          <a:bodyPr/>
          <a:lstStyle/>
          <a:p>
            <a:endParaRPr lang="en-CA"/>
          </a:p>
        </p:txBody>
      </p:sp>
      <p:sp>
        <p:nvSpPr>
          <p:cNvPr id="145421" name="Text Box 98"/>
          <p:cNvSpPr txBox="1">
            <a:spLocks noChangeArrowheads="1"/>
          </p:cNvSpPr>
          <p:nvPr/>
        </p:nvSpPr>
        <p:spPr bwMode="auto">
          <a:xfrm>
            <a:off x="4521200" y="5715000"/>
            <a:ext cx="1295400" cy="396875"/>
          </a:xfrm>
          <a:prstGeom prst="rect">
            <a:avLst/>
          </a:prstGeom>
          <a:noFill/>
          <a:ln w="9525">
            <a:noFill/>
            <a:miter lim="800000"/>
            <a:headEnd/>
            <a:tailEnd/>
          </a:ln>
        </p:spPr>
        <p:txBody>
          <a:bodyPr>
            <a:spAutoFit/>
          </a:bodyPr>
          <a:lstStyle/>
          <a:p>
            <a:pPr>
              <a:spcBef>
                <a:spcPct val="50000"/>
              </a:spcBef>
            </a:pPr>
            <a:r>
              <a:rPr lang="en-CA">
                <a:solidFill>
                  <a:srgbClr val="E4391C"/>
                </a:solidFill>
                <a:latin typeface="Arial" charset="0"/>
              </a:rPr>
              <a:t>Area</a:t>
            </a:r>
          </a:p>
        </p:txBody>
      </p:sp>
      <p:grpSp>
        <p:nvGrpSpPr>
          <p:cNvPr id="4" name="Group 106"/>
          <p:cNvGrpSpPr>
            <a:grpSpLocks/>
          </p:cNvGrpSpPr>
          <p:nvPr/>
        </p:nvGrpSpPr>
        <p:grpSpPr bwMode="auto">
          <a:xfrm>
            <a:off x="1752600" y="5715000"/>
            <a:ext cx="7086600" cy="777875"/>
            <a:chOff x="1104" y="3600"/>
            <a:chExt cx="4464" cy="490"/>
          </a:xfrm>
        </p:grpSpPr>
        <p:sp>
          <p:nvSpPr>
            <p:cNvPr id="145425" name="Text Box 96"/>
            <p:cNvSpPr txBox="1">
              <a:spLocks noChangeArrowheads="1"/>
            </p:cNvSpPr>
            <p:nvPr/>
          </p:nvSpPr>
          <p:spPr bwMode="auto">
            <a:xfrm>
              <a:off x="4367" y="3696"/>
              <a:ext cx="209" cy="250"/>
            </a:xfrm>
            <a:prstGeom prst="rect">
              <a:avLst/>
            </a:prstGeom>
            <a:noFill/>
            <a:ln w="9525">
              <a:noFill/>
              <a:miter lim="800000"/>
              <a:headEnd/>
              <a:tailEnd/>
            </a:ln>
          </p:spPr>
          <p:txBody>
            <a:bodyPr wrap="none">
              <a:spAutoFit/>
            </a:bodyPr>
            <a:lstStyle/>
            <a:p>
              <a:r>
                <a:rPr lang="en-CA" b="1">
                  <a:solidFill>
                    <a:srgbClr val="E4391C"/>
                  </a:solidFill>
                  <a:latin typeface="Arial" charset="0"/>
                </a:rPr>
                <a:t>=</a:t>
              </a:r>
            </a:p>
          </p:txBody>
        </p:sp>
        <p:sp>
          <p:nvSpPr>
            <p:cNvPr id="145426" name="Text Box 85"/>
            <p:cNvSpPr txBox="1">
              <a:spLocks noChangeArrowheads="1"/>
            </p:cNvSpPr>
            <p:nvPr/>
          </p:nvSpPr>
          <p:spPr bwMode="auto">
            <a:xfrm>
              <a:off x="3232" y="3600"/>
              <a:ext cx="672" cy="231"/>
            </a:xfrm>
            <a:prstGeom prst="rect">
              <a:avLst/>
            </a:prstGeom>
            <a:noFill/>
            <a:ln w="9525">
              <a:noFill/>
              <a:miter lim="800000"/>
              <a:headEnd/>
              <a:tailEnd/>
            </a:ln>
          </p:spPr>
          <p:txBody>
            <a:bodyPr>
              <a:spAutoFit/>
            </a:bodyPr>
            <a:lstStyle/>
            <a:p>
              <a:pPr>
                <a:spcBef>
                  <a:spcPct val="50000"/>
                </a:spcBef>
              </a:pPr>
              <a:r>
                <a:rPr lang="en-CA" b="1">
                  <a:solidFill>
                    <a:srgbClr val="E4391C"/>
                  </a:solidFill>
                  <a:latin typeface="Arial" charset="0"/>
                </a:rPr>
                <a:t> B + C</a:t>
              </a:r>
            </a:p>
          </p:txBody>
        </p:sp>
        <p:sp>
          <p:nvSpPr>
            <p:cNvPr id="79965" name="Text Box 93"/>
            <p:cNvSpPr txBox="1">
              <a:spLocks noChangeArrowheads="1"/>
            </p:cNvSpPr>
            <p:nvPr/>
          </p:nvSpPr>
          <p:spPr bwMode="auto">
            <a:xfrm>
              <a:off x="3472" y="3840"/>
              <a:ext cx="240" cy="250"/>
            </a:xfrm>
            <a:prstGeom prst="rect">
              <a:avLst/>
            </a:prstGeom>
            <a:noFill/>
            <a:ln w="9525">
              <a:noFill/>
              <a:miter lim="800000"/>
              <a:headEnd/>
              <a:tailEnd/>
            </a:ln>
            <a:effectLst/>
          </p:spPr>
          <p:txBody>
            <a:bodyPr>
              <a:spAutoFit/>
            </a:bodyPr>
            <a:lstStyle/>
            <a:p>
              <a:pPr algn="ctr">
                <a:spcBef>
                  <a:spcPct val="50000"/>
                </a:spcBef>
                <a:defRPr/>
              </a:pPr>
              <a:r>
                <a:rPr lang="en-CA" b="1">
                  <a:solidFill>
                    <a:srgbClr val="FFCC00"/>
                  </a:solidFill>
                  <a:effectLst>
                    <a:outerShdw blurRad="38100" dist="38100" dir="2700000" algn="tl">
                      <a:srgbClr val="000000"/>
                    </a:outerShdw>
                  </a:effectLst>
                  <a:latin typeface="Arial" charset="0"/>
                </a:rPr>
                <a:t>A</a:t>
              </a:r>
            </a:p>
          </p:txBody>
        </p:sp>
        <p:sp>
          <p:nvSpPr>
            <p:cNvPr id="145428" name="Text Box 94"/>
            <p:cNvSpPr txBox="1">
              <a:spLocks noChangeArrowheads="1"/>
            </p:cNvSpPr>
            <p:nvPr/>
          </p:nvSpPr>
          <p:spPr bwMode="auto">
            <a:xfrm>
              <a:off x="3880" y="3704"/>
              <a:ext cx="336" cy="250"/>
            </a:xfrm>
            <a:prstGeom prst="rect">
              <a:avLst/>
            </a:prstGeom>
            <a:noFill/>
            <a:ln w="9525">
              <a:noFill/>
              <a:miter lim="800000"/>
              <a:headEnd/>
              <a:tailEnd/>
            </a:ln>
          </p:spPr>
          <p:txBody>
            <a:bodyPr>
              <a:spAutoFit/>
            </a:bodyPr>
            <a:lstStyle/>
            <a:p>
              <a:pPr>
                <a:spcBef>
                  <a:spcPct val="50000"/>
                </a:spcBef>
              </a:pPr>
              <a:r>
                <a:rPr lang="en-CA" b="1">
                  <a:solidFill>
                    <a:srgbClr val="E4391C"/>
                  </a:solidFill>
                  <a:latin typeface="Arial" charset="0"/>
                </a:rPr>
                <a:t>X</a:t>
              </a:r>
            </a:p>
          </p:txBody>
        </p:sp>
        <p:sp>
          <p:nvSpPr>
            <p:cNvPr id="145429" name="Text Box 95"/>
            <p:cNvSpPr txBox="1">
              <a:spLocks noChangeArrowheads="1"/>
            </p:cNvSpPr>
            <p:nvPr/>
          </p:nvSpPr>
          <p:spPr bwMode="auto">
            <a:xfrm>
              <a:off x="4048" y="3710"/>
              <a:ext cx="384" cy="250"/>
            </a:xfrm>
            <a:prstGeom prst="rect">
              <a:avLst/>
            </a:prstGeom>
            <a:noFill/>
            <a:ln w="9525">
              <a:noFill/>
              <a:miter lim="800000"/>
              <a:headEnd/>
              <a:tailEnd/>
            </a:ln>
          </p:spPr>
          <p:txBody>
            <a:bodyPr>
              <a:spAutoFit/>
            </a:bodyPr>
            <a:lstStyle/>
            <a:p>
              <a:pPr>
                <a:spcBef>
                  <a:spcPct val="50000"/>
                </a:spcBef>
              </a:pPr>
              <a:r>
                <a:rPr lang="en-CA" b="1">
                  <a:solidFill>
                    <a:srgbClr val="E4391C"/>
                  </a:solidFill>
                  <a:latin typeface="Arial" charset="0"/>
                </a:rPr>
                <a:t>100</a:t>
              </a:r>
            </a:p>
          </p:txBody>
        </p:sp>
        <p:sp>
          <p:nvSpPr>
            <p:cNvPr id="79971" name="Text Box 99"/>
            <p:cNvSpPr txBox="1">
              <a:spLocks noChangeArrowheads="1"/>
            </p:cNvSpPr>
            <p:nvPr/>
          </p:nvSpPr>
          <p:spPr bwMode="auto">
            <a:xfrm>
              <a:off x="2848" y="3830"/>
              <a:ext cx="816" cy="250"/>
            </a:xfrm>
            <a:prstGeom prst="rect">
              <a:avLst/>
            </a:prstGeom>
            <a:noFill/>
            <a:ln w="9525">
              <a:noFill/>
              <a:miter lim="800000"/>
              <a:headEnd/>
              <a:tailEnd/>
            </a:ln>
            <a:effectLst/>
          </p:spPr>
          <p:txBody>
            <a:bodyPr>
              <a:spAutoFit/>
            </a:bodyPr>
            <a:lstStyle/>
            <a:p>
              <a:pPr>
                <a:spcBef>
                  <a:spcPct val="50000"/>
                </a:spcBef>
                <a:defRPr/>
              </a:pPr>
              <a:r>
                <a:rPr lang="en-CA">
                  <a:solidFill>
                    <a:srgbClr val="FFCC00"/>
                  </a:solidFill>
                  <a:effectLst>
                    <a:outerShdw blurRad="38100" dist="38100" dir="2700000" algn="tl">
                      <a:srgbClr val="000000"/>
                    </a:outerShdw>
                  </a:effectLst>
                  <a:latin typeface="Arial" charset="0"/>
                </a:rPr>
                <a:t>Area</a:t>
              </a:r>
            </a:p>
          </p:txBody>
        </p:sp>
        <p:sp>
          <p:nvSpPr>
            <p:cNvPr id="145431" name="Text Box 100"/>
            <p:cNvSpPr txBox="1">
              <a:spLocks noChangeArrowheads="1"/>
            </p:cNvSpPr>
            <p:nvPr/>
          </p:nvSpPr>
          <p:spPr bwMode="auto">
            <a:xfrm>
              <a:off x="4520" y="3686"/>
              <a:ext cx="1048" cy="250"/>
            </a:xfrm>
            <a:prstGeom prst="rect">
              <a:avLst/>
            </a:prstGeom>
            <a:noFill/>
            <a:ln w="9525">
              <a:noFill/>
              <a:miter lim="800000"/>
              <a:headEnd/>
              <a:tailEnd/>
            </a:ln>
          </p:spPr>
          <p:txBody>
            <a:bodyPr wrap="none">
              <a:spAutoFit/>
            </a:bodyPr>
            <a:lstStyle/>
            <a:p>
              <a:r>
                <a:rPr lang="en-CA" b="1">
                  <a:solidFill>
                    <a:srgbClr val="E4391C"/>
                  </a:solidFill>
                  <a:latin typeface="Arial" charset="0"/>
                </a:rPr>
                <a:t>% Alteration</a:t>
              </a:r>
            </a:p>
          </p:txBody>
        </p:sp>
        <p:sp>
          <p:nvSpPr>
            <p:cNvPr id="145432" name="Text Box 102"/>
            <p:cNvSpPr txBox="1">
              <a:spLocks noChangeArrowheads="1"/>
            </p:cNvSpPr>
            <p:nvPr/>
          </p:nvSpPr>
          <p:spPr bwMode="auto">
            <a:xfrm>
              <a:off x="1104" y="3696"/>
              <a:ext cx="1776" cy="231"/>
            </a:xfrm>
            <a:prstGeom prst="rect">
              <a:avLst/>
            </a:prstGeom>
            <a:noFill/>
            <a:ln w="9525">
              <a:noFill/>
              <a:miter lim="800000"/>
              <a:headEnd/>
              <a:tailEnd/>
            </a:ln>
          </p:spPr>
          <p:txBody>
            <a:bodyPr>
              <a:spAutoFit/>
            </a:bodyPr>
            <a:lstStyle/>
            <a:p>
              <a:pPr>
                <a:spcBef>
                  <a:spcPct val="50000"/>
                </a:spcBef>
              </a:pPr>
              <a:r>
                <a:rPr lang="en-CA" b="1">
                  <a:solidFill>
                    <a:srgbClr val="4A3A26"/>
                  </a:solidFill>
                  <a:latin typeface="Arial" charset="0"/>
                </a:rPr>
                <a:t>Total Green Landforms</a:t>
              </a:r>
            </a:p>
          </p:txBody>
        </p:sp>
      </p:grpSp>
      <p:sp>
        <p:nvSpPr>
          <p:cNvPr id="145423" name="Text Box 104"/>
          <p:cNvSpPr txBox="1">
            <a:spLocks noChangeArrowheads="1"/>
          </p:cNvSpPr>
          <p:nvPr/>
        </p:nvSpPr>
        <p:spPr bwMode="auto">
          <a:xfrm>
            <a:off x="8610600" y="6400800"/>
            <a:ext cx="533400" cy="400050"/>
          </a:xfrm>
          <a:prstGeom prst="rect">
            <a:avLst/>
          </a:prstGeom>
          <a:noFill/>
          <a:ln w="9525">
            <a:noFill/>
            <a:miter lim="800000"/>
            <a:headEnd/>
            <a:tailEnd/>
          </a:ln>
        </p:spPr>
        <p:txBody>
          <a:bodyPr>
            <a:spAutoFit/>
          </a:bodyPr>
          <a:lstStyle/>
          <a:p>
            <a:pPr>
              <a:spcBef>
                <a:spcPct val="50000"/>
              </a:spcBef>
            </a:pPr>
            <a:r>
              <a:rPr lang="en-GB">
                <a:solidFill>
                  <a:srgbClr val="4A3A26"/>
                </a:solidFill>
                <a:latin typeface="Arial" charset="0"/>
              </a:rPr>
              <a:t>33</a:t>
            </a:r>
            <a:endParaRPr lang="en-GB" sz="2400">
              <a:solidFill>
                <a:srgbClr val="4A3A26"/>
              </a:solidFill>
              <a:latin typeface="Monotype Sorts" pitchFamily="-112" charset="2"/>
            </a:endParaRPr>
          </a:p>
        </p:txBody>
      </p:sp>
      <p:sp>
        <p:nvSpPr>
          <p:cNvPr id="98" name="TextBox 97"/>
          <p:cNvSpPr txBox="1"/>
          <p:nvPr/>
        </p:nvSpPr>
        <p:spPr>
          <a:xfrm>
            <a:off x="4643438" y="404813"/>
            <a:ext cx="3529012" cy="369887"/>
          </a:xfrm>
          <a:prstGeom prst="rect">
            <a:avLst/>
          </a:prstGeom>
          <a:noFill/>
        </p:spPr>
        <p:txBody>
          <a:bodyPr>
            <a:spAutoFit/>
          </a:bodyPr>
          <a:lstStyle/>
          <a:p>
            <a:pPr algn="ctr">
              <a:defRPr/>
            </a:pPr>
            <a:r>
              <a:rPr lang="en-CA" sz="1800" b="1" i="1" dirty="0">
                <a:solidFill>
                  <a:schemeClr val="accent6">
                    <a:lumMod val="75000"/>
                  </a:schemeClr>
                </a:solidFill>
                <a:latin typeface="Candara" pitchFamily="34" charset="0"/>
              </a:rPr>
              <a:t>Completed on photographs</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0"/>
          <p:cNvGrpSpPr>
            <a:grpSpLocks/>
          </p:cNvGrpSpPr>
          <p:nvPr/>
        </p:nvGrpSpPr>
        <p:grpSpPr bwMode="auto">
          <a:xfrm>
            <a:off x="258763" y="104775"/>
            <a:ext cx="4914900" cy="6629400"/>
            <a:chOff x="1213" y="0"/>
            <a:chExt cx="3241" cy="4320"/>
          </a:xfrm>
        </p:grpSpPr>
        <p:pic>
          <p:nvPicPr>
            <p:cNvPr id="146438" name="Picture 150" descr="Evaluation Form"/>
            <p:cNvPicPr>
              <a:picLocks noChangeAspect="1" noChangeArrowheads="1"/>
            </p:cNvPicPr>
            <p:nvPr/>
          </p:nvPicPr>
          <p:blipFill>
            <a:blip r:embed="rId2" cstate="print">
              <a:lum contrast="6000"/>
            </a:blip>
            <a:srcRect/>
            <a:stretch>
              <a:fillRect/>
            </a:stretch>
          </p:blipFill>
          <p:spPr bwMode="auto">
            <a:xfrm>
              <a:off x="1213" y="0"/>
              <a:ext cx="3241" cy="4320"/>
            </a:xfrm>
            <a:prstGeom prst="rect">
              <a:avLst/>
            </a:prstGeom>
            <a:noFill/>
            <a:ln w="9525">
              <a:solidFill>
                <a:schemeClr val="tx1"/>
              </a:solidFill>
              <a:miter lim="800000"/>
              <a:headEnd/>
              <a:tailEnd/>
            </a:ln>
          </p:spPr>
        </p:pic>
        <p:sp>
          <p:nvSpPr>
            <p:cNvPr id="146439" name="Rectangle 151"/>
            <p:cNvSpPr>
              <a:spLocks noChangeArrowheads="1"/>
            </p:cNvSpPr>
            <p:nvPr/>
          </p:nvSpPr>
          <p:spPr bwMode="auto">
            <a:xfrm>
              <a:off x="1400" y="432"/>
              <a:ext cx="2880" cy="384"/>
            </a:xfrm>
            <a:prstGeom prst="rect">
              <a:avLst/>
            </a:prstGeom>
            <a:solidFill>
              <a:schemeClr val="hlink">
                <a:alpha val="29019"/>
              </a:schemeClr>
            </a:solidFill>
            <a:ln w="25400">
              <a:solidFill>
                <a:schemeClr val="hlink"/>
              </a:solidFill>
              <a:miter lim="800000"/>
              <a:headEnd/>
              <a:tailEnd/>
            </a:ln>
          </p:spPr>
          <p:txBody>
            <a:bodyPr wrap="none" anchor="ctr"/>
            <a:lstStyle/>
            <a:p>
              <a:endParaRPr lang="en-US"/>
            </a:p>
          </p:txBody>
        </p:sp>
        <p:sp>
          <p:nvSpPr>
            <p:cNvPr id="146440" name="Rectangle 152"/>
            <p:cNvSpPr>
              <a:spLocks noChangeArrowheads="1"/>
            </p:cNvSpPr>
            <p:nvPr/>
          </p:nvSpPr>
          <p:spPr bwMode="auto">
            <a:xfrm>
              <a:off x="1408" y="1152"/>
              <a:ext cx="2880" cy="488"/>
            </a:xfrm>
            <a:prstGeom prst="rect">
              <a:avLst/>
            </a:prstGeom>
            <a:solidFill>
              <a:srgbClr val="00CC00">
                <a:alpha val="29019"/>
              </a:srgbClr>
            </a:solidFill>
            <a:ln w="25400">
              <a:solidFill>
                <a:srgbClr val="00CC00"/>
              </a:solidFill>
              <a:miter lim="800000"/>
              <a:headEnd/>
              <a:tailEnd/>
            </a:ln>
          </p:spPr>
          <p:txBody>
            <a:bodyPr wrap="none" anchor="ctr"/>
            <a:lstStyle/>
            <a:p>
              <a:endParaRPr lang="en-US"/>
            </a:p>
          </p:txBody>
        </p:sp>
        <p:sp>
          <p:nvSpPr>
            <p:cNvPr id="146441" name="Rectangle 153"/>
            <p:cNvSpPr>
              <a:spLocks noChangeArrowheads="1"/>
            </p:cNvSpPr>
            <p:nvPr/>
          </p:nvSpPr>
          <p:spPr bwMode="auto">
            <a:xfrm>
              <a:off x="1416" y="1656"/>
              <a:ext cx="2880" cy="296"/>
            </a:xfrm>
            <a:prstGeom prst="rect">
              <a:avLst/>
            </a:prstGeom>
            <a:solidFill>
              <a:srgbClr val="FFFF00">
                <a:alpha val="29019"/>
              </a:srgbClr>
            </a:solidFill>
            <a:ln w="25400">
              <a:solidFill>
                <a:srgbClr val="EEE91B"/>
              </a:solidFill>
              <a:miter lim="800000"/>
              <a:headEnd/>
              <a:tailEnd/>
            </a:ln>
          </p:spPr>
          <p:txBody>
            <a:bodyPr wrap="none" anchor="ctr"/>
            <a:lstStyle/>
            <a:p>
              <a:endParaRPr lang="en-US"/>
            </a:p>
          </p:txBody>
        </p:sp>
        <p:sp>
          <p:nvSpPr>
            <p:cNvPr id="146442" name="Rectangle 154"/>
            <p:cNvSpPr>
              <a:spLocks noChangeArrowheads="1"/>
            </p:cNvSpPr>
            <p:nvPr/>
          </p:nvSpPr>
          <p:spPr bwMode="auto">
            <a:xfrm>
              <a:off x="1404" y="832"/>
              <a:ext cx="2880" cy="320"/>
            </a:xfrm>
            <a:prstGeom prst="rect">
              <a:avLst/>
            </a:prstGeom>
            <a:solidFill>
              <a:srgbClr val="CCFFFF">
                <a:alpha val="30196"/>
              </a:srgbClr>
            </a:solidFill>
            <a:ln w="25400">
              <a:solidFill>
                <a:srgbClr val="CCFFFF"/>
              </a:solidFill>
              <a:miter lim="800000"/>
              <a:headEnd/>
              <a:tailEnd/>
            </a:ln>
          </p:spPr>
          <p:txBody>
            <a:bodyPr wrap="none" anchor="ctr"/>
            <a:lstStyle/>
            <a:p>
              <a:endParaRPr lang="en-US"/>
            </a:p>
          </p:txBody>
        </p:sp>
        <p:sp>
          <p:nvSpPr>
            <p:cNvPr id="146443" name="Rectangle 156"/>
            <p:cNvSpPr>
              <a:spLocks noChangeArrowheads="1"/>
            </p:cNvSpPr>
            <p:nvPr/>
          </p:nvSpPr>
          <p:spPr bwMode="auto">
            <a:xfrm>
              <a:off x="1416" y="1968"/>
              <a:ext cx="1728" cy="540"/>
            </a:xfrm>
            <a:prstGeom prst="rect">
              <a:avLst/>
            </a:prstGeom>
            <a:solidFill>
              <a:srgbClr val="FF6600">
                <a:alpha val="34901"/>
              </a:srgbClr>
            </a:solidFill>
            <a:ln w="25400">
              <a:solidFill>
                <a:srgbClr val="FF6600"/>
              </a:solidFill>
              <a:miter lim="800000"/>
              <a:headEnd/>
              <a:tailEnd/>
            </a:ln>
          </p:spPr>
          <p:txBody>
            <a:bodyPr wrap="none" anchor="ctr"/>
            <a:lstStyle/>
            <a:p>
              <a:endParaRPr lang="en-US"/>
            </a:p>
          </p:txBody>
        </p:sp>
        <p:sp>
          <p:nvSpPr>
            <p:cNvPr id="146444" name="Rectangle 157"/>
            <p:cNvSpPr>
              <a:spLocks noChangeArrowheads="1"/>
            </p:cNvSpPr>
            <p:nvPr/>
          </p:nvSpPr>
          <p:spPr bwMode="auto">
            <a:xfrm>
              <a:off x="1419" y="2520"/>
              <a:ext cx="1713" cy="309"/>
            </a:xfrm>
            <a:prstGeom prst="rect">
              <a:avLst/>
            </a:prstGeom>
            <a:solidFill>
              <a:srgbClr val="CC99FF">
                <a:alpha val="38823"/>
              </a:srgbClr>
            </a:solidFill>
            <a:ln w="25400">
              <a:solidFill>
                <a:srgbClr val="CC99FF"/>
              </a:solidFill>
              <a:miter lim="800000"/>
              <a:headEnd/>
              <a:tailEnd/>
            </a:ln>
          </p:spPr>
          <p:txBody>
            <a:bodyPr wrap="none" anchor="ctr"/>
            <a:lstStyle/>
            <a:p>
              <a:endParaRPr lang="en-US"/>
            </a:p>
          </p:txBody>
        </p:sp>
        <p:sp>
          <p:nvSpPr>
            <p:cNvPr id="146445" name="Rectangle 158"/>
            <p:cNvSpPr>
              <a:spLocks noChangeArrowheads="1"/>
            </p:cNvSpPr>
            <p:nvPr/>
          </p:nvSpPr>
          <p:spPr bwMode="auto">
            <a:xfrm>
              <a:off x="1424" y="2848"/>
              <a:ext cx="1700" cy="960"/>
            </a:xfrm>
            <a:prstGeom prst="rect">
              <a:avLst/>
            </a:prstGeom>
            <a:solidFill>
              <a:srgbClr val="00FF00">
                <a:alpha val="23921"/>
              </a:srgbClr>
            </a:solidFill>
            <a:ln w="31750">
              <a:solidFill>
                <a:srgbClr val="00FF00"/>
              </a:solidFill>
              <a:miter lim="800000"/>
              <a:headEnd/>
              <a:tailEnd/>
            </a:ln>
          </p:spPr>
          <p:txBody>
            <a:bodyPr wrap="none" anchor="ctr"/>
            <a:lstStyle/>
            <a:p>
              <a:endParaRPr lang="en-US"/>
            </a:p>
          </p:txBody>
        </p:sp>
        <p:sp>
          <p:nvSpPr>
            <p:cNvPr id="146446" name="Rectangle 159"/>
            <p:cNvSpPr>
              <a:spLocks noChangeArrowheads="1"/>
            </p:cNvSpPr>
            <p:nvPr/>
          </p:nvSpPr>
          <p:spPr bwMode="auto">
            <a:xfrm>
              <a:off x="3140" y="2448"/>
              <a:ext cx="1132" cy="1056"/>
            </a:xfrm>
            <a:prstGeom prst="rect">
              <a:avLst/>
            </a:prstGeom>
            <a:solidFill>
              <a:srgbClr val="D53419">
                <a:alpha val="32941"/>
              </a:srgbClr>
            </a:solidFill>
            <a:ln w="38100">
              <a:solidFill>
                <a:srgbClr val="D53419"/>
              </a:solidFill>
              <a:miter lim="800000"/>
              <a:headEnd/>
              <a:tailEnd/>
            </a:ln>
          </p:spPr>
          <p:txBody>
            <a:bodyPr wrap="none" anchor="ctr"/>
            <a:lstStyle/>
            <a:p>
              <a:endParaRPr lang="en-US"/>
            </a:p>
          </p:txBody>
        </p:sp>
      </p:grpSp>
      <p:sp>
        <p:nvSpPr>
          <p:cNvPr id="84129" name="Text Box 161"/>
          <p:cNvSpPr txBox="1">
            <a:spLocks noChangeArrowheads="1"/>
          </p:cNvSpPr>
          <p:nvPr/>
        </p:nvSpPr>
        <p:spPr bwMode="auto">
          <a:xfrm>
            <a:off x="5105400" y="381000"/>
            <a:ext cx="3962400" cy="862013"/>
          </a:xfrm>
          <a:prstGeom prst="rect">
            <a:avLst/>
          </a:prstGeom>
          <a:noFill/>
          <a:ln w="9525">
            <a:noFill/>
            <a:miter lim="800000"/>
            <a:headEnd/>
            <a:tailEnd/>
          </a:ln>
          <a:effectLst/>
        </p:spPr>
        <p:txBody>
          <a:bodyPr>
            <a:spAutoFit/>
          </a:bodyPr>
          <a:lstStyle/>
          <a:p>
            <a:pPr marL="342900" indent="-342900" algn="ctr">
              <a:spcBef>
                <a:spcPct val="50000"/>
              </a:spcBef>
              <a:defRPr/>
            </a:pPr>
            <a:r>
              <a:rPr lang="en-CA" b="1" dirty="0">
                <a:solidFill>
                  <a:srgbClr val="FFFF00"/>
                </a:solidFill>
                <a:effectLst>
                  <a:outerShdw blurRad="38100" dist="38100" dir="2700000" algn="tl">
                    <a:srgbClr val="000000"/>
                  </a:outerShdw>
                </a:effectLst>
                <a:latin typeface="Times New Roman" pitchFamily="18" charset="0"/>
              </a:rPr>
              <a:t>Completing the </a:t>
            </a:r>
          </a:p>
          <a:p>
            <a:pPr marL="342900" indent="-342900" algn="ctr">
              <a:spcBef>
                <a:spcPct val="50000"/>
              </a:spcBef>
              <a:defRPr/>
            </a:pPr>
            <a:r>
              <a:rPr lang="en-CA" b="1" dirty="0">
                <a:solidFill>
                  <a:srgbClr val="FFFF00"/>
                </a:solidFill>
                <a:effectLst>
                  <a:outerShdw blurRad="38100" dist="38100" dir="2700000" algn="tl">
                    <a:srgbClr val="000000"/>
                  </a:outerShdw>
                </a:effectLst>
                <a:latin typeface="Times New Roman" pitchFamily="18" charset="0"/>
              </a:rPr>
              <a:t>Effectiveness Evaluation Form</a:t>
            </a:r>
          </a:p>
        </p:txBody>
      </p:sp>
      <p:sp>
        <p:nvSpPr>
          <p:cNvPr id="146436" name="Text Box 162"/>
          <p:cNvSpPr txBox="1">
            <a:spLocks noChangeArrowheads="1"/>
          </p:cNvSpPr>
          <p:nvPr/>
        </p:nvSpPr>
        <p:spPr bwMode="auto">
          <a:xfrm>
            <a:off x="5181600" y="2209800"/>
            <a:ext cx="3962400" cy="274638"/>
          </a:xfrm>
          <a:prstGeom prst="rect">
            <a:avLst/>
          </a:prstGeom>
          <a:noFill/>
          <a:ln w="9525">
            <a:noFill/>
            <a:miter lim="800000"/>
            <a:headEnd/>
            <a:tailEnd/>
          </a:ln>
        </p:spPr>
        <p:txBody>
          <a:bodyPr>
            <a:spAutoFit/>
          </a:bodyPr>
          <a:lstStyle/>
          <a:p>
            <a:pPr>
              <a:spcBef>
                <a:spcPct val="50000"/>
              </a:spcBef>
            </a:pPr>
            <a:endParaRPr lang="en-US"/>
          </a:p>
        </p:txBody>
      </p:sp>
      <p:sp>
        <p:nvSpPr>
          <p:cNvPr id="146437" name="Text Box 163"/>
          <p:cNvSpPr txBox="1">
            <a:spLocks noChangeArrowheads="1"/>
          </p:cNvSpPr>
          <p:nvPr/>
        </p:nvSpPr>
        <p:spPr bwMode="auto">
          <a:xfrm>
            <a:off x="5651500" y="1628775"/>
            <a:ext cx="3124200" cy="3693319"/>
          </a:xfrm>
          <a:prstGeom prst="rect">
            <a:avLst/>
          </a:prstGeom>
          <a:noFill/>
          <a:ln w="9525">
            <a:noFill/>
            <a:miter lim="800000"/>
            <a:headEnd/>
            <a:tailEnd/>
          </a:ln>
        </p:spPr>
        <p:txBody>
          <a:bodyPr>
            <a:spAutoFit/>
          </a:bodyPr>
          <a:lstStyle/>
          <a:p>
            <a:pPr>
              <a:spcBef>
                <a:spcPct val="50000"/>
              </a:spcBef>
            </a:pPr>
            <a:r>
              <a:rPr lang="en-CA" sz="1800" b="1" dirty="0">
                <a:solidFill>
                  <a:srgbClr val="FFFFFF"/>
                </a:solidFill>
                <a:latin typeface="Candara" pitchFamily="34" charset="0"/>
              </a:rPr>
              <a:t>We will now work through the various components of the EE form.</a:t>
            </a:r>
          </a:p>
          <a:p>
            <a:pPr>
              <a:spcBef>
                <a:spcPct val="50000"/>
              </a:spcBef>
            </a:pPr>
            <a:r>
              <a:rPr lang="en-CA" sz="1800" b="1" dirty="0">
                <a:solidFill>
                  <a:srgbClr val="FFFFFF"/>
                </a:solidFill>
                <a:latin typeface="Candara" pitchFamily="34" charset="0"/>
              </a:rPr>
              <a:t>The coloured sections will be more fully explained as we progress through this slide show.</a:t>
            </a:r>
          </a:p>
          <a:p>
            <a:pPr>
              <a:spcBef>
                <a:spcPct val="50000"/>
              </a:spcBef>
            </a:pPr>
            <a:r>
              <a:rPr lang="en-CA" sz="1800" b="1" dirty="0">
                <a:solidFill>
                  <a:srgbClr val="FFFFFF"/>
                </a:solidFill>
                <a:latin typeface="Candara" pitchFamily="34" charset="0"/>
              </a:rPr>
              <a:t>There are two streams one for clear cuts and one for partial cuts. Section 2.3.4 deals with partial cuts and </a:t>
            </a:r>
            <a:r>
              <a:rPr lang="en-CA" sz="1800" b="1" dirty="0" smtClean="0">
                <a:solidFill>
                  <a:srgbClr val="FFFFFF"/>
                </a:solidFill>
                <a:latin typeface="Candara" pitchFamily="34" charset="0"/>
              </a:rPr>
              <a:t>won’t be discussed.  </a:t>
            </a:r>
            <a:endParaRPr lang="en-CA" sz="1800" b="1" dirty="0">
              <a:solidFill>
                <a:srgbClr val="FFFFFF"/>
              </a:solidFill>
              <a:latin typeface="Candara"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4" descr="Evaluation Form"/>
          <p:cNvPicPr>
            <a:picLocks noChangeAspect="1" noChangeArrowheads="1"/>
          </p:cNvPicPr>
          <p:nvPr/>
        </p:nvPicPr>
        <p:blipFill>
          <a:blip r:embed="rId2" cstate="print">
            <a:lum contrast="6000"/>
          </a:blip>
          <a:srcRect l="5923" t="37778" r="5214" b="54445"/>
          <a:stretch>
            <a:fillRect/>
          </a:stretch>
        </p:blipFill>
        <p:spPr bwMode="auto">
          <a:xfrm>
            <a:off x="609600" y="1295400"/>
            <a:ext cx="8077200" cy="942975"/>
          </a:xfrm>
          <a:prstGeom prst="rect">
            <a:avLst/>
          </a:prstGeom>
          <a:noFill/>
          <a:ln w="9525">
            <a:solidFill>
              <a:schemeClr val="tx1"/>
            </a:solidFill>
            <a:miter lim="800000"/>
            <a:headEnd/>
            <a:tailEnd/>
          </a:ln>
        </p:spPr>
      </p:pic>
      <p:sp>
        <p:nvSpPr>
          <p:cNvPr id="106502" name="Text Box 6"/>
          <p:cNvSpPr txBox="1">
            <a:spLocks noChangeArrowheads="1"/>
          </p:cNvSpPr>
          <p:nvPr/>
        </p:nvSpPr>
        <p:spPr bwMode="auto">
          <a:xfrm>
            <a:off x="76200" y="381000"/>
            <a:ext cx="9067800" cy="584200"/>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Assess Basic Definition</a:t>
            </a:r>
          </a:p>
        </p:txBody>
      </p:sp>
      <p:sp>
        <p:nvSpPr>
          <p:cNvPr id="150532" name="Rectangle 7"/>
          <p:cNvSpPr>
            <a:spLocks noChangeArrowheads="1"/>
          </p:cNvSpPr>
          <p:nvPr/>
        </p:nvSpPr>
        <p:spPr bwMode="auto">
          <a:xfrm>
            <a:off x="609600" y="1295400"/>
            <a:ext cx="8077200" cy="990600"/>
          </a:xfrm>
          <a:prstGeom prst="rect">
            <a:avLst/>
          </a:prstGeom>
          <a:noFill/>
          <a:ln w="38100">
            <a:solidFill>
              <a:srgbClr val="EEE91B"/>
            </a:solidFill>
            <a:miter lim="800000"/>
            <a:headEnd/>
            <a:tailEnd/>
          </a:ln>
        </p:spPr>
        <p:txBody>
          <a:bodyPr wrap="none" anchor="ctr"/>
          <a:lstStyle/>
          <a:p>
            <a:endParaRPr lang="en-US"/>
          </a:p>
        </p:txBody>
      </p:sp>
      <p:sp>
        <p:nvSpPr>
          <p:cNvPr id="150533" name="Rectangle 8"/>
          <p:cNvSpPr>
            <a:spLocks noChangeArrowheads="1"/>
          </p:cNvSpPr>
          <p:nvPr/>
        </p:nvSpPr>
        <p:spPr bwMode="auto">
          <a:xfrm>
            <a:off x="609600" y="2330035"/>
            <a:ext cx="8077200" cy="3139321"/>
          </a:xfrm>
          <a:prstGeom prst="rect">
            <a:avLst/>
          </a:prstGeom>
          <a:noFill/>
          <a:ln w="9525">
            <a:noFill/>
            <a:miter lim="800000"/>
            <a:headEnd/>
            <a:tailEnd/>
          </a:ln>
        </p:spPr>
        <p:txBody>
          <a:bodyPr anchor="ctr">
            <a:spAutoFit/>
          </a:bodyPr>
          <a:lstStyle/>
          <a:p>
            <a:r>
              <a:rPr lang="en-US" sz="1800" b="1" dirty="0">
                <a:solidFill>
                  <a:srgbClr val="FFFF66"/>
                </a:solidFill>
                <a:latin typeface="Candara" pitchFamily="34" charset="0"/>
              </a:rPr>
              <a:t>Step 4:</a:t>
            </a:r>
          </a:p>
          <a:p>
            <a:r>
              <a:rPr lang="en-US" sz="1800" b="1" dirty="0">
                <a:solidFill>
                  <a:srgbClr val="FFFFFF"/>
                </a:solidFill>
                <a:latin typeface="Candara" pitchFamily="34" charset="0"/>
              </a:rPr>
              <a:t>Using the written definitions of visual quality classes in Table 1 of the EE </a:t>
            </a:r>
            <a:r>
              <a:rPr lang="en-US" sz="1800" b="1" dirty="0" smtClean="0">
                <a:solidFill>
                  <a:srgbClr val="FFFFFF"/>
                </a:solidFill>
                <a:latin typeface="Candara" pitchFamily="34" charset="0"/>
              </a:rPr>
              <a:t>form, </a:t>
            </a:r>
            <a:r>
              <a:rPr lang="en-US" sz="1800" b="1" dirty="0">
                <a:solidFill>
                  <a:srgbClr val="FFFFFF"/>
                </a:solidFill>
                <a:latin typeface="Candara" pitchFamily="34" charset="0"/>
              </a:rPr>
              <a:t>compare their descriptions to the alteration present on the landscape </a:t>
            </a:r>
            <a:r>
              <a:rPr lang="en-US" sz="1800" b="1" dirty="0" smtClean="0">
                <a:solidFill>
                  <a:srgbClr val="FFFFFF"/>
                </a:solidFill>
                <a:latin typeface="Candara" pitchFamily="34" charset="0"/>
              </a:rPr>
              <a:t>…</a:t>
            </a:r>
          </a:p>
          <a:p>
            <a:r>
              <a:rPr lang="en-US" sz="1800" b="1" dirty="0" smtClean="0">
                <a:solidFill>
                  <a:srgbClr val="FFFFFF"/>
                </a:solidFill>
                <a:latin typeface="Candara" pitchFamily="34" charset="0"/>
              </a:rPr>
              <a:t>ocular </a:t>
            </a:r>
            <a:r>
              <a:rPr lang="en-US" sz="1800" b="1" dirty="0">
                <a:solidFill>
                  <a:srgbClr val="FFFFFF"/>
                </a:solidFill>
                <a:latin typeface="Candara" pitchFamily="34" charset="0"/>
              </a:rPr>
              <a:t>“</a:t>
            </a:r>
            <a:r>
              <a:rPr lang="en-US" sz="1800" b="1" dirty="0">
                <a:solidFill>
                  <a:srgbClr val="F5E677"/>
                </a:solidFill>
                <a:latin typeface="Candara" pitchFamily="34" charset="0"/>
              </a:rPr>
              <a:t>eye</a:t>
            </a:r>
            <a:r>
              <a:rPr lang="en-US" sz="1800" b="1" dirty="0">
                <a:solidFill>
                  <a:srgbClr val="FFFFFF"/>
                </a:solidFill>
                <a:latin typeface="Candara" pitchFamily="34" charset="0"/>
              </a:rPr>
              <a:t>” evaluation. </a:t>
            </a:r>
          </a:p>
          <a:p>
            <a:endParaRPr lang="en-US" sz="1800" b="1" dirty="0">
              <a:solidFill>
                <a:srgbClr val="FFFFFF"/>
              </a:solidFill>
              <a:latin typeface="Candara" pitchFamily="34" charset="0"/>
            </a:endParaRPr>
          </a:p>
          <a:p>
            <a:r>
              <a:rPr lang="en-US" sz="1800" b="1" dirty="0">
                <a:solidFill>
                  <a:srgbClr val="FFFFFF"/>
                </a:solidFill>
                <a:latin typeface="Candara" pitchFamily="34" charset="0"/>
              </a:rPr>
              <a:t>Determine which category of </a:t>
            </a:r>
            <a:r>
              <a:rPr lang="en-US" sz="1800" b="1" dirty="0" smtClean="0">
                <a:solidFill>
                  <a:srgbClr val="FFFFFF"/>
                </a:solidFill>
                <a:latin typeface="Candara" pitchFamily="34" charset="0"/>
              </a:rPr>
              <a:t>alteration (</a:t>
            </a:r>
            <a:r>
              <a:rPr lang="en-US" sz="1800" b="1" dirty="0" smtClean="0">
                <a:solidFill>
                  <a:srgbClr val="FFFF99"/>
                </a:solidFill>
                <a:latin typeface="Candara" pitchFamily="34" charset="0"/>
              </a:rPr>
              <a:t>achieved VQO</a:t>
            </a:r>
            <a:r>
              <a:rPr lang="en-US" sz="1800" b="1" dirty="0" smtClean="0">
                <a:solidFill>
                  <a:srgbClr val="FFFFFF"/>
                </a:solidFill>
                <a:latin typeface="Candara" pitchFamily="34" charset="0"/>
              </a:rPr>
              <a:t>) </a:t>
            </a:r>
            <a:r>
              <a:rPr lang="en-US" sz="1800" b="1" dirty="0">
                <a:solidFill>
                  <a:srgbClr val="FFFFFF"/>
                </a:solidFill>
                <a:latin typeface="Candara" pitchFamily="34" charset="0"/>
              </a:rPr>
              <a:t>is the best fit and identify the class on the bar graph.  You may wish to refine your initial determination by identifying whether the determination is toward the  low, mid or upper range for the class.</a:t>
            </a:r>
            <a:r>
              <a:rPr lang="en-CA" sz="1800" b="1" dirty="0">
                <a:solidFill>
                  <a:srgbClr val="FFFFFF"/>
                </a:solidFill>
                <a:latin typeface="Candara" pitchFamily="34" charset="0"/>
              </a:rPr>
              <a:t> </a:t>
            </a:r>
            <a:endParaRPr lang="en-CA" sz="1800" b="1" dirty="0" smtClean="0">
              <a:solidFill>
                <a:srgbClr val="FFFFFF"/>
              </a:solidFill>
              <a:latin typeface="Candara" pitchFamily="34" charset="0"/>
            </a:endParaRPr>
          </a:p>
          <a:p>
            <a:endParaRPr lang="en-CA" sz="1800" b="1" dirty="0" smtClean="0">
              <a:solidFill>
                <a:srgbClr val="FFFFFF"/>
              </a:solidFill>
              <a:latin typeface="Candara" pitchFamily="34" charset="0"/>
            </a:endParaRPr>
          </a:p>
          <a:p>
            <a:r>
              <a:rPr lang="en-CA" sz="1800" b="1" dirty="0" smtClean="0">
                <a:solidFill>
                  <a:srgbClr val="FFFFFF"/>
                </a:solidFill>
                <a:latin typeface="Candara" pitchFamily="34" charset="0"/>
              </a:rPr>
              <a:t>Record any relevant notes, ie. viewing context, duration, etc.</a:t>
            </a:r>
            <a:endParaRPr lang="en-CA" sz="1800" b="1" dirty="0">
              <a:solidFill>
                <a:srgbClr val="FFFFFF"/>
              </a:solidFill>
              <a:latin typeface="Candara" pitchFamily="34" charset="0"/>
            </a:endParaRPr>
          </a:p>
        </p:txBody>
      </p:sp>
      <p:sp>
        <p:nvSpPr>
          <p:cNvPr id="150534" name="Oval 9"/>
          <p:cNvSpPr>
            <a:spLocks noChangeArrowheads="1"/>
          </p:cNvSpPr>
          <p:nvPr/>
        </p:nvSpPr>
        <p:spPr bwMode="auto">
          <a:xfrm>
            <a:off x="2547938" y="1857375"/>
            <a:ext cx="152400" cy="304800"/>
          </a:xfrm>
          <a:prstGeom prst="ellipse">
            <a:avLst/>
          </a:prstGeom>
          <a:noFill/>
          <a:ln w="38100">
            <a:solidFill>
              <a:srgbClr val="E4391C"/>
            </a:solidFill>
            <a:round/>
            <a:headEnd/>
            <a:tailEnd/>
          </a:ln>
        </p:spPr>
        <p:txBody>
          <a:bodyPr wrap="none" anchor="ctr"/>
          <a:lstStyle/>
          <a:p>
            <a:pPr algn="ctr"/>
            <a:endParaRPr lang="en-US" b="1"/>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Text Box 6"/>
          <p:cNvSpPr txBox="1">
            <a:spLocks noChangeArrowheads="1"/>
          </p:cNvSpPr>
          <p:nvPr/>
        </p:nvSpPr>
        <p:spPr bwMode="auto">
          <a:xfrm>
            <a:off x="76200" y="152400"/>
            <a:ext cx="9067800" cy="641350"/>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a:solidFill>
                  <a:srgbClr val="FF9D0D"/>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5.3.4 Assess Visual Design</a:t>
            </a:r>
          </a:p>
        </p:txBody>
      </p:sp>
      <p:sp>
        <p:nvSpPr>
          <p:cNvPr id="151555" name="Rectangle 7"/>
          <p:cNvSpPr>
            <a:spLocks noChangeArrowheads="1"/>
          </p:cNvSpPr>
          <p:nvPr/>
        </p:nvSpPr>
        <p:spPr bwMode="auto">
          <a:xfrm>
            <a:off x="838200" y="990600"/>
            <a:ext cx="7620000" cy="2590800"/>
          </a:xfrm>
          <a:prstGeom prst="rect">
            <a:avLst/>
          </a:prstGeom>
          <a:noFill/>
          <a:ln w="38100">
            <a:solidFill>
              <a:srgbClr val="FF6600"/>
            </a:solidFill>
            <a:miter lim="800000"/>
            <a:headEnd/>
            <a:tailEnd/>
          </a:ln>
        </p:spPr>
        <p:txBody>
          <a:bodyPr wrap="none" anchor="ctr"/>
          <a:lstStyle/>
          <a:p>
            <a:endParaRPr lang="en-US"/>
          </a:p>
        </p:txBody>
      </p:sp>
      <p:sp>
        <p:nvSpPr>
          <p:cNvPr id="151556" name="Rectangle 8"/>
          <p:cNvSpPr>
            <a:spLocks noChangeArrowheads="1"/>
          </p:cNvSpPr>
          <p:nvPr/>
        </p:nvSpPr>
        <p:spPr bwMode="auto">
          <a:xfrm>
            <a:off x="900113" y="3789363"/>
            <a:ext cx="7010400" cy="2246312"/>
          </a:xfrm>
          <a:prstGeom prst="rect">
            <a:avLst/>
          </a:prstGeom>
          <a:noFill/>
          <a:ln w="9525">
            <a:noFill/>
            <a:miter lim="800000"/>
            <a:headEnd/>
            <a:tailEnd/>
          </a:ln>
        </p:spPr>
        <p:txBody>
          <a:bodyPr anchor="ctr">
            <a:spAutoFit/>
          </a:bodyPr>
          <a:lstStyle/>
          <a:p>
            <a:pPr>
              <a:tabLst>
                <a:tab pos="228600" algn="l"/>
              </a:tabLst>
            </a:pPr>
            <a:r>
              <a:rPr lang="en-US" sz="1400" b="1">
                <a:solidFill>
                  <a:srgbClr val="FFFF66"/>
                </a:solidFill>
                <a:latin typeface="Candara" pitchFamily="34" charset="0"/>
              </a:rPr>
              <a:t>Step 5: </a:t>
            </a:r>
          </a:p>
          <a:p>
            <a:pPr>
              <a:tabLst>
                <a:tab pos="228600" algn="l"/>
              </a:tabLst>
            </a:pPr>
            <a:r>
              <a:rPr lang="en-US" sz="1400" b="1">
                <a:solidFill>
                  <a:srgbClr val="FFFFFF"/>
                </a:solidFill>
                <a:latin typeface="Candara" pitchFamily="34" charset="0"/>
              </a:rPr>
              <a:t>Determine the influence of visual design, by answering the following questions with a Good, Moderate or Poor response.</a:t>
            </a:r>
          </a:p>
          <a:p>
            <a:pPr>
              <a:tabLst>
                <a:tab pos="228600" algn="l"/>
              </a:tabLst>
            </a:pPr>
            <a:endParaRPr lang="en-US" sz="1400" b="1">
              <a:solidFill>
                <a:srgbClr val="FFFFFF"/>
              </a:solidFill>
              <a:latin typeface="Candara" pitchFamily="34" charset="0"/>
            </a:endParaRPr>
          </a:p>
          <a:p>
            <a:pPr>
              <a:tabLst>
                <a:tab pos="228600" algn="l"/>
              </a:tabLst>
            </a:pPr>
            <a:r>
              <a:rPr lang="en-US" sz="1400" b="1">
                <a:solidFill>
                  <a:srgbClr val="FFFFFF"/>
                </a:solidFill>
                <a:latin typeface="Candara" pitchFamily="34" charset="0"/>
              </a:rPr>
              <a:t>1. Does the alteration respond to the major lines of force? </a:t>
            </a:r>
          </a:p>
          <a:p>
            <a:pPr>
              <a:tabLst>
                <a:tab pos="228600" algn="l"/>
              </a:tabLst>
            </a:pPr>
            <a:r>
              <a:rPr lang="en-US" sz="1400" b="1">
                <a:solidFill>
                  <a:srgbClr val="FFFFFF"/>
                </a:solidFill>
                <a:latin typeface="Candara" pitchFamily="34" charset="0"/>
              </a:rPr>
              <a:t>2. Does the alteration borrow from the natural character of  </a:t>
            </a:r>
          </a:p>
          <a:p>
            <a:pPr>
              <a:tabLst>
                <a:tab pos="228600" algn="l"/>
              </a:tabLst>
            </a:pPr>
            <a:r>
              <a:rPr lang="en-US" sz="1400" b="1">
                <a:solidFill>
                  <a:srgbClr val="FFFFFF"/>
                </a:solidFill>
                <a:latin typeface="Candara" pitchFamily="34" charset="0"/>
              </a:rPr>
              <a:t>    the landscape? </a:t>
            </a:r>
            <a:endParaRPr lang="en-CA" sz="1400" b="1">
              <a:solidFill>
                <a:srgbClr val="FFFFFF"/>
              </a:solidFill>
              <a:latin typeface="Candara" pitchFamily="34" charset="0"/>
            </a:endParaRPr>
          </a:p>
          <a:p>
            <a:pPr>
              <a:tabLst>
                <a:tab pos="228600" algn="l"/>
              </a:tabLst>
            </a:pPr>
            <a:r>
              <a:rPr lang="en-US" sz="1400" b="1">
                <a:solidFill>
                  <a:srgbClr val="FFFFFF"/>
                </a:solidFill>
                <a:latin typeface="Candara" pitchFamily="34" charset="0"/>
              </a:rPr>
              <a:t>3. Have edge treatments been incorporated?</a:t>
            </a:r>
          </a:p>
          <a:p>
            <a:pPr>
              <a:tabLst>
                <a:tab pos="228600" algn="l"/>
              </a:tabLst>
            </a:pPr>
            <a:r>
              <a:rPr lang="en-US" sz="1400" b="1">
                <a:solidFill>
                  <a:srgbClr val="FFFFFF"/>
                </a:solidFill>
                <a:latin typeface="Candara" pitchFamily="34" charset="0"/>
              </a:rPr>
              <a:t>4. How far is the alteration from the viewpoint?</a:t>
            </a:r>
            <a:endParaRPr lang="en-CA" sz="1400" b="1">
              <a:solidFill>
                <a:srgbClr val="FFFFFF"/>
              </a:solidFill>
              <a:latin typeface="Candara" pitchFamily="34" charset="0"/>
            </a:endParaRPr>
          </a:p>
          <a:p>
            <a:pPr>
              <a:tabLst>
                <a:tab pos="228600" algn="l"/>
              </a:tabLst>
            </a:pPr>
            <a:r>
              <a:rPr lang="en-US" sz="1400" b="1">
                <a:solidFill>
                  <a:srgbClr val="FFFFFF"/>
                </a:solidFill>
                <a:latin typeface="Candara" pitchFamily="34" charset="0"/>
              </a:rPr>
              <a:t>5. What position does the alteration occupy on the landform?</a:t>
            </a:r>
          </a:p>
        </p:txBody>
      </p:sp>
      <p:pic>
        <p:nvPicPr>
          <p:cNvPr id="151557" name="Picture 87"/>
          <p:cNvPicPr>
            <a:picLocks noChangeAspect="1" noChangeArrowheads="1"/>
          </p:cNvPicPr>
          <p:nvPr/>
        </p:nvPicPr>
        <p:blipFill>
          <a:blip r:embed="rId2" cstate="print"/>
          <a:srcRect l="681"/>
          <a:stretch>
            <a:fillRect/>
          </a:stretch>
        </p:blipFill>
        <p:spPr bwMode="auto">
          <a:xfrm>
            <a:off x="852488" y="1009650"/>
            <a:ext cx="7594600" cy="2571750"/>
          </a:xfrm>
          <a:prstGeom prst="rect">
            <a:avLst/>
          </a:prstGeom>
          <a:noFill/>
          <a:ln w="9525">
            <a:noFill/>
            <a:miter lim="800000"/>
            <a:headEnd/>
            <a:tailEnd/>
          </a:ln>
        </p:spPr>
      </p:pic>
      <p:sp>
        <p:nvSpPr>
          <p:cNvPr id="151558" name="Text Box 83"/>
          <p:cNvSpPr txBox="1">
            <a:spLocks noChangeArrowheads="1"/>
          </p:cNvSpPr>
          <p:nvPr/>
        </p:nvSpPr>
        <p:spPr bwMode="auto">
          <a:xfrm>
            <a:off x="6288088" y="1806575"/>
            <a:ext cx="838200" cy="307975"/>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0 </a:t>
            </a:r>
          </a:p>
        </p:txBody>
      </p:sp>
      <p:sp>
        <p:nvSpPr>
          <p:cNvPr id="151559" name="Text Box 84"/>
          <p:cNvSpPr txBox="1">
            <a:spLocks noChangeArrowheads="1"/>
          </p:cNvSpPr>
          <p:nvPr/>
        </p:nvSpPr>
        <p:spPr bwMode="auto">
          <a:xfrm>
            <a:off x="7300913" y="2043113"/>
            <a:ext cx="609600" cy="307975"/>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
        <p:nvSpPr>
          <p:cNvPr id="151560" name="Text Box 88"/>
          <p:cNvSpPr txBox="1">
            <a:spLocks noChangeArrowheads="1"/>
          </p:cNvSpPr>
          <p:nvPr/>
        </p:nvSpPr>
        <p:spPr bwMode="auto">
          <a:xfrm>
            <a:off x="7213600" y="3014663"/>
            <a:ext cx="838200" cy="307975"/>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+2 </a:t>
            </a:r>
          </a:p>
        </p:txBody>
      </p:sp>
      <p:sp>
        <p:nvSpPr>
          <p:cNvPr id="151561" name="Text Box 86"/>
          <p:cNvSpPr txBox="1">
            <a:spLocks noChangeArrowheads="1"/>
          </p:cNvSpPr>
          <p:nvPr/>
        </p:nvSpPr>
        <p:spPr bwMode="auto">
          <a:xfrm>
            <a:off x="7207250" y="2765425"/>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
        <p:nvSpPr>
          <p:cNvPr id="151562" name="Text Box 87"/>
          <p:cNvSpPr txBox="1">
            <a:spLocks noChangeArrowheads="1"/>
          </p:cNvSpPr>
          <p:nvPr/>
        </p:nvSpPr>
        <p:spPr bwMode="auto">
          <a:xfrm>
            <a:off x="5402263" y="250348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
        <p:nvSpPr>
          <p:cNvPr id="151563" name="Text Box 86"/>
          <p:cNvSpPr txBox="1">
            <a:spLocks noChangeArrowheads="1"/>
          </p:cNvSpPr>
          <p:nvPr/>
        </p:nvSpPr>
        <p:spPr bwMode="auto">
          <a:xfrm>
            <a:off x="7185025" y="227488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a:spLocks noChangeArrowheads="1"/>
          </p:cNvSpPr>
          <p:nvPr/>
        </p:nvSpPr>
        <p:spPr bwMode="auto">
          <a:xfrm>
            <a:off x="76200" y="228600"/>
            <a:ext cx="9067800" cy="579438"/>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Assessing Initial VQC</a:t>
            </a:r>
          </a:p>
        </p:txBody>
      </p:sp>
      <p:pic>
        <p:nvPicPr>
          <p:cNvPr id="152579" name="Picture 5" descr="Evaluation Form"/>
          <p:cNvPicPr>
            <a:picLocks noChangeAspect="1" noChangeArrowheads="1"/>
          </p:cNvPicPr>
          <p:nvPr/>
        </p:nvPicPr>
        <p:blipFill>
          <a:blip r:embed="rId2" cstate="print">
            <a:lum contrast="6000"/>
          </a:blip>
          <a:srcRect l="6148" t="58167" r="40565" b="34145"/>
          <a:stretch>
            <a:fillRect/>
          </a:stretch>
        </p:blipFill>
        <p:spPr bwMode="auto">
          <a:xfrm>
            <a:off x="762000" y="914400"/>
            <a:ext cx="7924800" cy="1524000"/>
          </a:xfrm>
          <a:prstGeom prst="rect">
            <a:avLst/>
          </a:prstGeom>
          <a:noFill/>
          <a:ln w="9525">
            <a:solidFill>
              <a:schemeClr val="tx1"/>
            </a:solidFill>
            <a:miter lim="800000"/>
            <a:headEnd/>
            <a:tailEnd/>
          </a:ln>
        </p:spPr>
      </p:pic>
      <p:sp>
        <p:nvSpPr>
          <p:cNvPr id="152580" name="Rectangle 6"/>
          <p:cNvSpPr>
            <a:spLocks noChangeArrowheads="1"/>
          </p:cNvSpPr>
          <p:nvPr/>
        </p:nvSpPr>
        <p:spPr bwMode="auto">
          <a:xfrm>
            <a:off x="762000" y="914400"/>
            <a:ext cx="7924800" cy="1524000"/>
          </a:xfrm>
          <a:prstGeom prst="rect">
            <a:avLst/>
          </a:prstGeom>
          <a:noFill/>
          <a:ln w="38100">
            <a:solidFill>
              <a:srgbClr val="CC99FF"/>
            </a:solidFill>
            <a:miter lim="800000"/>
            <a:headEnd/>
            <a:tailEnd/>
          </a:ln>
        </p:spPr>
        <p:txBody>
          <a:bodyPr wrap="none" anchor="ctr"/>
          <a:lstStyle/>
          <a:p>
            <a:endParaRPr lang="en-US"/>
          </a:p>
        </p:txBody>
      </p:sp>
      <p:sp>
        <p:nvSpPr>
          <p:cNvPr id="152581" name="Rectangle 7"/>
          <p:cNvSpPr>
            <a:spLocks noChangeArrowheads="1"/>
          </p:cNvSpPr>
          <p:nvPr/>
        </p:nvSpPr>
        <p:spPr bwMode="auto">
          <a:xfrm>
            <a:off x="762000" y="2586038"/>
            <a:ext cx="8131175" cy="1200150"/>
          </a:xfrm>
          <a:prstGeom prst="rect">
            <a:avLst/>
          </a:prstGeom>
          <a:noFill/>
          <a:ln w="9525">
            <a:noFill/>
            <a:miter lim="800000"/>
            <a:headEnd/>
            <a:tailEnd/>
          </a:ln>
        </p:spPr>
        <p:txBody>
          <a:bodyPr anchor="ctr">
            <a:spAutoFit/>
          </a:bodyPr>
          <a:lstStyle/>
          <a:p>
            <a:r>
              <a:rPr lang="en-US" sz="1800" b="1">
                <a:solidFill>
                  <a:srgbClr val="FFFF66"/>
                </a:solidFill>
                <a:latin typeface="Candara" pitchFamily="34" charset="0"/>
              </a:rPr>
              <a:t>Step 6:</a:t>
            </a:r>
          </a:p>
          <a:p>
            <a:r>
              <a:rPr lang="en-US" sz="1800" b="1">
                <a:solidFill>
                  <a:srgbClr val="FFFFFF"/>
                </a:solidFill>
                <a:latin typeface="Candara" pitchFamily="34" charset="0"/>
              </a:rPr>
              <a:t>The Initial VQC rating is assessed by measuring the scale of alteration on the landform and comparing the result with the percent alteration ranges in Table 2 below.</a:t>
            </a:r>
          </a:p>
        </p:txBody>
      </p:sp>
      <p:graphicFrame>
        <p:nvGraphicFramePr>
          <p:cNvPr id="108658" name="Group 114"/>
          <p:cNvGraphicFramePr>
            <a:graphicFrameLocks noGrp="1"/>
          </p:cNvGraphicFramePr>
          <p:nvPr>
            <p:ph/>
          </p:nvPr>
        </p:nvGraphicFramePr>
        <p:xfrm>
          <a:off x="1295400" y="3994150"/>
          <a:ext cx="6781800" cy="2255520"/>
        </p:xfrm>
        <a:graphic>
          <a:graphicData uri="http://schemas.openxmlformats.org/drawingml/2006/table">
            <a:tbl>
              <a:tblPr/>
              <a:tblGrid>
                <a:gridCol w="3313113"/>
                <a:gridCol w="3468687"/>
              </a:tblGrid>
              <a:tr h="528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Visual Quality Class</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Alteration % of landform in perspective view</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P - Preservation</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0</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R - Retention</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0 – 1.5</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PR - Partial Retention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1.6 – 7.0</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D53419"/>
                          </a:solidFill>
                          <a:effectLst/>
                          <a:latin typeface="Arial" charset="0"/>
                          <a:cs typeface="Times New Roman" pitchFamily="-112" charset="0"/>
                        </a:rPr>
                        <a:t>M - Modification</a:t>
                      </a:r>
                      <a:endParaRPr kumimoji="0" lang="en-US" sz="1600" b="1" i="0" u="none" strike="noStrike" cap="none" normalizeH="0" baseline="0" smtClean="0">
                        <a:ln>
                          <a:noFill/>
                        </a:ln>
                        <a:solidFill>
                          <a:srgbClr val="D5341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D53419"/>
                          </a:solidFill>
                          <a:effectLst/>
                          <a:latin typeface="Arial" charset="0"/>
                          <a:cs typeface="Times New Roman" pitchFamily="-112" charset="0"/>
                        </a:rPr>
                        <a:t>7.1 – 18.0</a:t>
                      </a:r>
                      <a:endParaRPr kumimoji="0" lang="en-US" sz="1600" b="1" i="0" u="none" strike="noStrike" cap="none" normalizeH="0" baseline="0" smtClean="0">
                        <a:ln>
                          <a:noFill/>
                        </a:ln>
                        <a:solidFill>
                          <a:srgbClr val="D5341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MM - Maximum Modification</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18.1 – 30.0</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2605" name="Text Box 191"/>
          <p:cNvSpPr txBox="1">
            <a:spLocks noChangeArrowheads="1"/>
          </p:cNvSpPr>
          <p:nvPr/>
        </p:nvSpPr>
        <p:spPr bwMode="auto">
          <a:xfrm>
            <a:off x="7239000" y="137160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11.7 </a:t>
            </a:r>
          </a:p>
        </p:txBody>
      </p:sp>
      <p:sp>
        <p:nvSpPr>
          <p:cNvPr id="152606" name="Text Box 192"/>
          <p:cNvSpPr txBox="1">
            <a:spLocks noChangeArrowheads="1"/>
          </p:cNvSpPr>
          <p:nvPr/>
        </p:nvSpPr>
        <p:spPr bwMode="auto">
          <a:xfrm>
            <a:off x="2895600" y="1990725"/>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11.7 </a:t>
            </a:r>
          </a:p>
        </p:txBody>
      </p:sp>
      <p:sp>
        <p:nvSpPr>
          <p:cNvPr id="152607" name="Text Box 193"/>
          <p:cNvSpPr txBox="1">
            <a:spLocks noChangeArrowheads="1"/>
          </p:cNvSpPr>
          <p:nvPr/>
        </p:nvSpPr>
        <p:spPr bwMode="auto">
          <a:xfrm>
            <a:off x="7258050" y="1628775"/>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0 </a:t>
            </a:r>
          </a:p>
        </p:txBody>
      </p:sp>
      <p:sp>
        <p:nvSpPr>
          <p:cNvPr id="152608" name="Text Box 194"/>
          <p:cNvSpPr txBox="1">
            <a:spLocks noChangeArrowheads="1"/>
          </p:cNvSpPr>
          <p:nvPr/>
        </p:nvSpPr>
        <p:spPr bwMode="auto">
          <a:xfrm>
            <a:off x="7234238" y="196215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M </a:t>
            </a:r>
          </a:p>
        </p:txBody>
      </p:sp>
    </p:spTree>
  </p:cSld>
  <p:clrMapOvr>
    <a:masterClrMapping/>
  </p:clrMapOvr>
  <p:transition spd="med">
    <p:circle/>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76200" y="304800"/>
            <a:ext cx="9067800" cy="584200"/>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Adjusting Initial VQC</a:t>
            </a:r>
          </a:p>
        </p:txBody>
      </p:sp>
      <p:pic>
        <p:nvPicPr>
          <p:cNvPr id="153603" name="Picture 5" descr="Evaluation Form"/>
          <p:cNvPicPr>
            <a:picLocks noChangeAspect="1" noChangeArrowheads="1"/>
          </p:cNvPicPr>
          <p:nvPr/>
        </p:nvPicPr>
        <p:blipFill>
          <a:blip r:embed="rId2" cstate="print">
            <a:lum contrast="6000"/>
          </a:blip>
          <a:srcRect l="6450" t="65520" r="41304" b="12704"/>
          <a:stretch>
            <a:fillRect/>
          </a:stretch>
        </p:blipFill>
        <p:spPr bwMode="auto">
          <a:xfrm>
            <a:off x="990600" y="1066800"/>
            <a:ext cx="7162800" cy="3309938"/>
          </a:xfrm>
          <a:prstGeom prst="rect">
            <a:avLst/>
          </a:prstGeom>
          <a:noFill/>
          <a:ln w="9525">
            <a:solidFill>
              <a:schemeClr val="tx1"/>
            </a:solidFill>
            <a:miter lim="800000"/>
            <a:headEnd/>
            <a:tailEnd/>
          </a:ln>
        </p:spPr>
      </p:pic>
      <p:sp>
        <p:nvSpPr>
          <p:cNvPr id="153604" name="Rectangle 6"/>
          <p:cNvSpPr>
            <a:spLocks noChangeArrowheads="1"/>
          </p:cNvSpPr>
          <p:nvPr/>
        </p:nvSpPr>
        <p:spPr bwMode="auto">
          <a:xfrm>
            <a:off x="990600" y="1066800"/>
            <a:ext cx="7162800" cy="3352800"/>
          </a:xfrm>
          <a:prstGeom prst="rect">
            <a:avLst/>
          </a:prstGeom>
          <a:noFill/>
          <a:ln w="38100">
            <a:solidFill>
              <a:srgbClr val="00FF00"/>
            </a:solidFill>
            <a:miter lim="800000"/>
            <a:headEnd/>
            <a:tailEnd/>
          </a:ln>
        </p:spPr>
        <p:txBody>
          <a:bodyPr wrap="none" anchor="ctr"/>
          <a:lstStyle/>
          <a:p>
            <a:endParaRPr lang="en-US"/>
          </a:p>
        </p:txBody>
      </p:sp>
      <p:sp>
        <p:nvSpPr>
          <p:cNvPr id="153605" name="Text Box 7"/>
          <p:cNvSpPr txBox="1">
            <a:spLocks noChangeArrowheads="1"/>
          </p:cNvSpPr>
          <p:nvPr/>
        </p:nvSpPr>
        <p:spPr bwMode="auto">
          <a:xfrm>
            <a:off x="914400" y="4572000"/>
            <a:ext cx="7239000" cy="1508125"/>
          </a:xfrm>
          <a:prstGeom prst="rect">
            <a:avLst/>
          </a:prstGeom>
          <a:noFill/>
          <a:ln w="9525">
            <a:noFill/>
            <a:miter lim="800000"/>
            <a:headEnd/>
            <a:tailEnd/>
          </a:ln>
        </p:spPr>
        <p:txBody>
          <a:bodyPr>
            <a:spAutoFit/>
          </a:bodyPr>
          <a:lstStyle/>
          <a:p>
            <a:pPr>
              <a:spcBef>
                <a:spcPct val="50000"/>
              </a:spcBef>
            </a:pPr>
            <a:r>
              <a:rPr lang="en-US" b="1">
                <a:solidFill>
                  <a:srgbClr val="FFFFFF"/>
                </a:solidFill>
                <a:latin typeface="Arial" charset="0"/>
              </a:rPr>
              <a:t> </a:t>
            </a:r>
            <a:r>
              <a:rPr lang="en-US" sz="1800" b="1">
                <a:solidFill>
                  <a:srgbClr val="FFFF66"/>
                </a:solidFill>
                <a:latin typeface="Candara" pitchFamily="34" charset="0"/>
              </a:rPr>
              <a:t>Step 7</a:t>
            </a:r>
            <a:r>
              <a:rPr lang="en-US" sz="1800" b="1">
                <a:solidFill>
                  <a:srgbClr val="FFFFFF"/>
                </a:solidFill>
                <a:latin typeface="Candara" pitchFamily="34" charset="0"/>
              </a:rPr>
              <a:t>: Adjust Initial VQC</a:t>
            </a:r>
          </a:p>
          <a:p>
            <a:pPr>
              <a:spcBef>
                <a:spcPct val="50000"/>
              </a:spcBef>
            </a:pPr>
            <a:r>
              <a:rPr lang="en-US" sz="1600" b="1">
                <a:solidFill>
                  <a:srgbClr val="FFFFFF"/>
                </a:solidFill>
                <a:latin typeface="Candara" pitchFamily="34" charset="0"/>
              </a:rPr>
              <a:t>The initial % alteration figure (derived earlier from the photographs) is adjusted upward or downward, depending on the degree of positive or negative visual influences. Three aspects of the visual scene (site disturbance, tree retention &amp; design)</a:t>
            </a:r>
            <a:r>
              <a:rPr lang="en-CA" sz="1600">
                <a:solidFill>
                  <a:srgbClr val="FFFFFF"/>
                </a:solidFill>
                <a:latin typeface="Candara" pitchFamily="34" charset="0"/>
              </a:rPr>
              <a:t> </a:t>
            </a:r>
            <a:r>
              <a:rPr lang="en-US" sz="1600" b="1">
                <a:solidFill>
                  <a:srgbClr val="FFFFFF"/>
                </a:solidFill>
                <a:latin typeface="Candara" pitchFamily="34" charset="0"/>
              </a:rPr>
              <a:t>are assessed on a qualitative scale.</a:t>
            </a:r>
          </a:p>
        </p:txBody>
      </p:sp>
      <p:sp>
        <p:nvSpPr>
          <p:cNvPr id="153606" name="Text Box 82"/>
          <p:cNvSpPr txBox="1">
            <a:spLocks noChangeArrowheads="1"/>
          </p:cNvSpPr>
          <p:nvPr/>
        </p:nvSpPr>
        <p:spPr bwMode="auto">
          <a:xfrm>
            <a:off x="1724025" y="167640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X</a:t>
            </a:r>
          </a:p>
        </p:txBody>
      </p:sp>
      <p:sp>
        <p:nvSpPr>
          <p:cNvPr id="153607" name="Text Box 83"/>
          <p:cNvSpPr txBox="1">
            <a:spLocks noChangeArrowheads="1"/>
          </p:cNvSpPr>
          <p:nvPr/>
        </p:nvSpPr>
        <p:spPr bwMode="auto">
          <a:xfrm>
            <a:off x="6891338" y="165735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a:t>
            </a:r>
          </a:p>
        </p:txBody>
      </p:sp>
      <p:sp>
        <p:nvSpPr>
          <p:cNvPr id="153608" name="Text Box 84"/>
          <p:cNvSpPr txBox="1">
            <a:spLocks noChangeArrowheads="1"/>
          </p:cNvSpPr>
          <p:nvPr/>
        </p:nvSpPr>
        <p:spPr bwMode="auto">
          <a:xfrm>
            <a:off x="3343275" y="219075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X</a:t>
            </a:r>
          </a:p>
        </p:txBody>
      </p:sp>
      <p:sp>
        <p:nvSpPr>
          <p:cNvPr id="153609" name="Text Box 85"/>
          <p:cNvSpPr txBox="1">
            <a:spLocks noChangeArrowheads="1"/>
          </p:cNvSpPr>
          <p:nvPr/>
        </p:nvSpPr>
        <p:spPr bwMode="auto">
          <a:xfrm>
            <a:off x="6910388" y="214788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0</a:t>
            </a:r>
          </a:p>
        </p:txBody>
      </p:sp>
      <p:sp>
        <p:nvSpPr>
          <p:cNvPr id="153610" name="Text Box 86"/>
          <p:cNvSpPr txBox="1">
            <a:spLocks noChangeArrowheads="1"/>
          </p:cNvSpPr>
          <p:nvPr/>
        </p:nvSpPr>
        <p:spPr bwMode="auto">
          <a:xfrm>
            <a:off x="6900863" y="247173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+2</a:t>
            </a:r>
          </a:p>
        </p:txBody>
      </p:sp>
      <p:sp>
        <p:nvSpPr>
          <p:cNvPr id="153611" name="Text Box 87"/>
          <p:cNvSpPr txBox="1">
            <a:spLocks noChangeArrowheads="1"/>
          </p:cNvSpPr>
          <p:nvPr/>
        </p:nvSpPr>
        <p:spPr bwMode="auto">
          <a:xfrm>
            <a:off x="6910388" y="2786063"/>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+3</a:t>
            </a:r>
          </a:p>
        </p:txBody>
      </p:sp>
      <p:sp>
        <p:nvSpPr>
          <p:cNvPr id="153612" name="Text Box 88"/>
          <p:cNvSpPr txBox="1">
            <a:spLocks noChangeArrowheads="1"/>
          </p:cNvSpPr>
          <p:nvPr/>
        </p:nvSpPr>
        <p:spPr bwMode="auto">
          <a:xfrm>
            <a:off x="5943600" y="3090863"/>
            <a:ext cx="18288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16.6</a:t>
            </a:r>
          </a:p>
        </p:txBody>
      </p:sp>
      <p:sp>
        <p:nvSpPr>
          <p:cNvPr id="153613" name="Oval 89"/>
          <p:cNvSpPr>
            <a:spLocks noChangeArrowheads="1"/>
          </p:cNvSpPr>
          <p:nvPr/>
        </p:nvSpPr>
        <p:spPr bwMode="auto">
          <a:xfrm>
            <a:off x="5105400" y="3733800"/>
            <a:ext cx="228600" cy="304800"/>
          </a:xfrm>
          <a:prstGeom prst="ellipse">
            <a:avLst/>
          </a:prstGeom>
          <a:noFill/>
          <a:ln w="25400">
            <a:solidFill>
              <a:srgbClr val="D53419"/>
            </a:solidFill>
            <a:round/>
            <a:headEnd/>
            <a:tailEnd/>
          </a:ln>
        </p:spPr>
        <p:txBody>
          <a:bodyPr wrap="none" anchor="ctr"/>
          <a:lstStyle/>
          <a:p>
            <a:pPr algn="ctr"/>
            <a:endParaRPr lang="en-US">
              <a:solidFill>
                <a:srgbClr val="D53419"/>
              </a:solidFill>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 Box 4"/>
          <p:cNvSpPr txBox="1">
            <a:spLocks noChangeArrowheads="1"/>
          </p:cNvSpPr>
          <p:nvPr/>
        </p:nvSpPr>
        <p:spPr bwMode="auto">
          <a:xfrm>
            <a:off x="76200" y="304800"/>
            <a:ext cx="9067800" cy="523875"/>
          </a:xfrm>
          <a:prstGeom prst="rect">
            <a:avLst/>
          </a:prstGeom>
          <a:noFill/>
          <a:ln w="9525">
            <a:noFill/>
            <a:miter lim="800000"/>
            <a:headEnd/>
            <a:tailEnd/>
          </a:ln>
          <a:effectLst/>
        </p:spPr>
        <p:txBody>
          <a:bodyPr>
            <a:spAutoFit/>
          </a:bodyPr>
          <a:lstStyle/>
          <a:p>
            <a:pPr marL="342900" indent="-342900" algn="ctr">
              <a:spcBef>
                <a:spcPct val="50000"/>
              </a:spcBef>
              <a:defRPr/>
            </a:pPr>
            <a:r>
              <a:rPr lang="en-CA" sz="2800" b="1" dirty="0">
                <a:solidFill>
                  <a:srgbClr val="FFFF00"/>
                </a:solidFill>
                <a:effectLst>
                  <a:outerShdw blurRad="38100" dist="38100" dir="2700000" algn="tl">
                    <a:srgbClr val="000000"/>
                  </a:outerShdw>
                </a:effectLst>
                <a:latin typeface="Times New Roman" pitchFamily="-112" charset="0"/>
              </a:rPr>
              <a:t>    </a:t>
            </a:r>
            <a:r>
              <a:rPr lang="en-US" sz="2400" b="1" dirty="0">
                <a:solidFill>
                  <a:srgbClr val="FFFF00"/>
                </a:solidFill>
                <a:effectLst>
                  <a:outerShdw blurRad="38100" dist="38100" dir="2700000" algn="tl">
                    <a:srgbClr val="000000"/>
                  </a:outerShdw>
                </a:effectLst>
                <a:latin typeface="Times New Roman" pitchFamily="-112" charset="0"/>
              </a:rPr>
              <a:t>Determining the </a:t>
            </a:r>
            <a:r>
              <a:rPr lang="en-US" sz="2400" b="1" dirty="0" smtClean="0">
                <a:solidFill>
                  <a:srgbClr val="FFFF00"/>
                </a:solidFill>
                <a:effectLst>
                  <a:outerShdw blurRad="38100" dist="38100" dir="2700000" algn="tl">
                    <a:srgbClr val="000000"/>
                  </a:outerShdw>
                </a:effectLst>
                <a:latin typeface="Times New Roman" pitchFamily="-112" charset="0"/>
              </a:rPr>
              <a:t>final EE </a:t>
            </a:r>
            <a:r>
              <a:rPr lang="en-US" sz="2400" b="1" dirty="0">
                <a:solidFill>
                  <a:srgbClr val="FFFF00"/>
                </a:solidFill>
                <a:effectLst>
                  <a:outerShdw blurRad="38100" dist="38100" dir="2700000" algn="tl">
                    <a:srgbClr val="000000"/>
                  </a:outerShdw>
                </a:effectLst>
                <a:latin typeface="Times New Roman" pitchFamily="-112" charset="0"/>
              </a:rPr>
              <a:t>rating for the landform</a:t>
            </a:r>
            <a:endParaRPr lang="en-CA" sz="2400" b="1" dirty="0">
              <a:solidFill>
                <a:srgbClr val="FFFF00"/>
              </a:solidFill>
              <a:effectLst>
                <a:outerShdw blurRad="38100" dist="38100" dir="2700000" algn="tl">
                  <a:srgbClr val="000000"/>
                </a:outerShdw>
              </a:effectLst>
              <a:latin typeface="Times New Roman" pitchFamily="-112" charset="0"/>
            </a:endParaRPr>
          </a:p>
        </p:txBody>
      </p:sp>
      <p:pic>
        <p:nvPicPr>
          <p:cNvPr id="154627" name="Picture 5" descr="Evaluation Form"/>
          <p:cNvPicPr>
            <a:picLocks noChangeAspect="1" noChangeArrowheads="1"/>
          </p:cNvPicPr>
          <p:nvPr/>
        </p:nvPicPr>
        <p:blipFill>
          <a:blip r:embed="rId2" cstate="print">
            <a:lum contrast="6000"/>
          </a:blip>
          <a:srcRect l="59558" t="56586" r="5104" b="19150"/>
          <a:stretch>
            <a:fillRect/>
          </a:stretch>
        </p:blipFill>
        <p:spPr bwMode="auto">
          <a:xfrm>
            <a:off x="533400" y="1219200"/>
            <a:ext cx="4495800" cy="4114800"/>
          </a:xfrm>
          <a:prstGeom prst="rect">
            <a:avLst/>
          </a:prstGeom>
          <a:noFill/>
          <a:ln w="9525">
            <a:solidFill>
              <a:schemeClr val="tx1"/>
            </a:solidFill>
            <a:miter lim="800000"/>
            <a:headEnd/>
            <a:tailEnd/>
          </a:ln>
        </p:spPr>
      </p:pic>
      <p:sp>
        <p:nvSpPr>
          <p:cNvPr id="154628" name="Rectangle 6"/>
          <p:cNvSpPr>
            <a:spLocks noChangeArrowheads="1"/>
          </p:cNvSpPr>
          <p:nvPr/>
        </p:nvSpPr>
        <p:spPr bwMode="auto">
          <a:xfrm>
            <a:off x="533400" y="1219200"/>
            <a:ext cx="4495800" cy="4114800"/>
          </a:xfrm>
          <a:prstGeom prst="rect">
            <a:avLst/>
          </a:prstGeom>
          <a:noFill/>
          <a:ln w="38100">
            <a:solidFill>
              <a:srgbClr val="D53419"/>
            </a:solidFill>
            <a:miter lim="800000"/>
            <a:headEnd/>
            <a:tailEnd/>
          </a:ln>
        </p:spPr>
        <p:txBody>
          <a:bodyPr wrap="none" anchor="ctr"/>
          <a:lstStyle/>
          <a:p>
            <a:endParaRPr lang="en-US"/>
          </a:p>
        </p:txBody>
      </p:sp>
      <p:sp>
        <p:nvSpPr>
          <p:cNvPr id="154629" name="Rectangle 7"/>
          <p:cNvSpPr>
            <a:spLocks noChangeArrowheads="1"/>
          </p:cNvSpPr>
          <p:nvPr/>
        </p:nvSpPr>
        <p:spPr bwMode="auto">
          <a:xfrm>
            <a:off x="5148263" y="1196975"/>
            <a:ext cx="3352800" cy="4246563"/>
          </a:xfrm>
          <a:prstGeom prst="rect">
            <a:avLst/>
          </a:prstGeom>
          <a:noFill/>
          <a:ln w="9525">
            <a:noFill/>
            <a:miter lim="800000"/>
            <a:headEnd/>
            <a:tailEnd/>
          </a:ln>
        </p:spPr>
        <p:txBody>
          <a:bodyPr anchor="ctr">
            <a:spAutoFit/>
          </a:bodyPr>
          <a:lstStyle/>
          <a:p>
            <a:r>
              <a:rPr lang="en-US" sz="1800" b="1">
                <a:solidFill>
                  <a:srgbClr val="FFFF66"/>
                </a:solidFill>
                <a:latin typeface="Candara" pitchFamily="34" charset="0"/>
              </a:rPr>
              <a:t>Step 8: </a:t>
            </a:r>
          </a:p>
          <a:p>
            <a:r>
              <a:rPr lang="en-US" sz="1800" b="1">
                <a:solidFill>
                  <a:srgbClr val="FFFFFF"/>
                </a:solidFill>
                <a:latin typeface="Candara" pitchFamily="34" charset="0"/>
              </a:rPr>
              <a:t>Compare the Basic VQC determined using the definitions, with the adjusted VQC derived using percent alteration measurements and rate the opening by marking the appropriate box in section 2.3.5 of the EE form.</a:t>
            </a:r>
          </a:p>
          <a:p>
            <a:endParaRPr lang="en-US" sz="1800" b="1">
              <a:solidFill>
                <a:srgbClr val="FFFFFF"/>
              </a:solidFill>
              <a:latin typeface="Candara" pitchFamily="34" charset="0"/>
            </a:endParaRPr>
          </a:p>
          <a:p>
            <a:r>
              <a:rPr lang="en-US" sz="1800" b="1">
                <a:solidFill>
                  <a:srgbClr val="FFFFFF"/>
                </a:solidFill>
                <a:latin typeface="Candara" pitchFamily="34" charset="0"/>
              </a:rPr>
              <a:t>The two evaluation methods will usually result in similar ratings, although they may lie on either side of a class boundary.</a:t>
            </a:r>
          </a:p>
        </p:txBody>
      </p:sp>
      <p:sp>
        <p:nvSpPr>
          <p:cNvPr id="154630" name="Text Box 83"/>
          <p:cNvSpPr txBox="1">
            <a:spLocks noChangeArrowheads="1"/>
          </p:cNvSpPr>
          <p:nvPr/>
        </p:nvSpPr>
        <p:spPr bwMode="auto">
          <a:xfrm>
            <a:off x="409575" y="4491038"/>
            <a:ext cx="838200" cy="396875"/>
          </a:xfrm>
          <a:prstGeom prst="rect">
            <a:avLst/>
          </a:prstGeom>
          <a:noFill/>
          <a:ln w="9525">
            <a:noFill/>
            <a:miter lim="800000"/>
            <a:headEnd/>
            <a:tailEnd/>
          </a:ln>
        </p:spPr>
        <p:txBody>
          <a:bodyPr>
            <a:spAutoFit/>
          </a:bodyPr>
          <a:lstStyle/>
          <a:p>
            <a:pPr algn="ctr">
              <a:spcBef>
                <a:spcPct val="50000"/>
              </a:spcBef>
            </a:pPr>
            <a:r>
              <a:rPr lang="en-CA" b="1">
                <a:solidFill>
                  <a:srgbClr val="E4391C"/>
                </a:solidFill>
                <a:latin typeface="Arial" charset="0"/>
              </a:rPr>
              <a:t>x</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Gun Lak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9027" name="Text Box 4"/>
          <p:cNvSpPr txBox="1">
            <a:spLocks noChangeArrowheads="1"/>
          </p:cNvSpPr>
          <p:nvPr/>
        </p:nvSpPr>
        <p:spPr bwMode="auto">
          <a:xfrm>
            <a:off x="1403350" y="4437063"/>
            <a:ext cx="6192838" cy="579437"/>
          </a:xfrm>
          <a:prstGeom prst="rect">
            <a:avLst/>
          </a:prstGeom>
          <a:noFill/>
          <a:ln w="9525">
            <a:noFill/>
            <a:miter lim="800000"/>
            <a:headEnd/>
            <a:tailEnd/>
          </a:ln>
        </p:spPr>
        <p:txBody>
          <a:bodyPr>
            <a:spAutoFit/>
          </a:bodyPr>
          <a:lstStyle/>
          <a:p>
            <a:pPr eaLnBrk="0" hangingPunct="0">
              <a:spcBef>
                <a:spcPct val="50000"/>
              </a:spcBef>
            </a:pPr>
            <a:r>
              <a:rPr lang="en-US" sz="3200" i="1">
                <a:solidFill>
                  <a:srgbClr val="FFCC66"/>
                </a:solidFill>
                <a:latin typeface="Candara" pitchFamily="34" charset="0"/>
              </a:rPr>
              <a:t>The good, the bad, ……</a:t>
            </a:r>
            <a:endParaRPr lang="en-CA" sz="3200" i="1">
              <a:solidFill>
                <a:srgbClr val="FFCC66"/>
              </a:solidFill>
              <a:latin typeface="Candara" pitchFamily="34" charset="0"/>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Nishka Hwy"/>
          <p:cNvPicPr>
            <a:picLocks noChangeAspect="1" noChangeArrowheads="1"/>
          </p:cNvPicPr>
          <p:nvPr/>
        </p:nvPicPr>
        <p:blipFill>
          <a:blip r:embed="rId2" cstate="print"/>
          <a:srcRect/>
          <a:stretch>
            <a:fillRect/>
          </a:stretch>
        </p:blipFill>
        <p:spPr bwMode="auto">
          <a:xfrm>
            <a:off x="0" y="-6350"/>
            <a:ext cx="9144000" cy="6864350"/>
          </a:xfrm>
          <a:prstGeom prst="rect">
            <a:avLst/>
          </a:prstGeom>
          <a:noFill/>
          <a:ln w="9525">
            <a:noFill/>
            <a:miter lim="800000"/>
            <a:headEnd/>
            <a:tailEnd/>
          </a:ln>
        </p:spPr>
      </p:pic>
      <p:sp>
        <p:nvSpPr>
          <p:cNvPr id="130051" name="Text Box 4"/>
          <p:cNvSpPr txBox="1">
            <a:spLocks noChangeArrowheads="1"/>
          </p:cNvSpPr>
          <p:nvPr/>
        </p:nvSpPr>
        <p:spPr bwMode="auto">
          <a:xfrm>
            <a:off x="3708400" y="4005263"/>
            <a:ext cx="4105275" cy="579437"/>
          </a:xfrm>
          <a:prstGeom prst="rect">
            <a:avLst/>
          </a:prstGeom>
          <a:noFill/>
          <a:ln w="9525">
            <a:noFill/>
            <a:miter lim="800000"/>
            <a:headEnd/>
            <a:tailEnd/>
          </a:ln>
        </p:spPr>
        <p:txBody>
          <a:bodyPr>
            <a:spAutoFit/>
          </a:bodyPr>
          <a:lstStyle/>
          <a:p>
            <a:pPr algn="ctr">
              <a:spcBef>
                <a:spcPct val="50000"/>
              </a:spcBef>
            </a:pPr>
            <a:r>
              <a:rPr lang="en-US" sz="3200" i="1">
                <a:solidFill>
                  <a:srgbClr val="ECEA94"/>
                </a:solidFill>
                <a:latin typeface="Candara" pitchFamily="34" charset="0"/>
              </a:rPr>
              <a:t>the Ugly ?</a:t>
            </a:r>
            <a:endParaRPr lang="en-CA" sz="3200" i="1">
              <a:solidFill>
                <a:srgbClr val="ECEA94"/>
              </a:solidFill>
              <a:latin typeface="Candara" pitchFamily="34"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4" descr="North Coast (Pr"/>
          <p:cNvPicPr>
            <a:picLocks noChangeAspect="1" noChangeArrowheads="1"/>
          </p:cNvPicPr>
          <p:nvPr/>
        </p:nvPicPr>
        <p:blipFill>
          <a:blip r:embed="rId2" cstate="print"/>
          <a:srcRect/>
          <a:stretch>
            <a:fillRect/>
          </a:stretch>
        </p:blipFill>
        <p:spPr bwMode="auto">
          <a:xfrm>
            <a:off x="395288" y="188913"/>
            <a:ext cx="8424862" cy="6480175"/>
          </a:xfrm>
          <a:prstGeom prst="rect">
            <a:avLst/>
          </a:prstGeom>
          <a:noFill/>
          <a:ln w="9525">
            <a:noFill/>
            <a:miter lim="800000"/>
            <a:headEnd/>
            <a:tailEnd/>
          </a:ln>
        </p:spPr>
      </p:pic>
      <p:sp>
        <p:nvSpPr>
          <p:cNvPr id="131075" name="Text Box 5"/>
          <p:cNvSpPr txBox="1">
            <a:spLocks noChangeArrowheads="1"/>
          </p:cNvSpPr>
          <p:nvPr/>
        </p:nvSpPr>
        <p:spPr bwMode="auto">
          <a:xfrm>
            <a:off x="1403350" y="549275"/>
            <a:ext cx="6877050" cy="3338513"/>
          </a:xfrm>
          <a:prstGeom prst="rect">
            <a:avLst/>
          </a:prstGeom>
          <a:noFill/>
          <a:ln w="9525">
            <a:noFill/>
            <a:miter lim="800000"/>
            <a:headEnd/>
            <a:tailEnd/>
          </a:ln>
        </p:spPr>
        <p:txBody>
          <a:bodyPr>
            <a:spAutoFit/>
          </a:bodyPr>
          <a:lstStyle/>
          <a:p>
            <a:pPr>
              <a:spcBef>
                <a:spcPct val="50000"/>
              </a:spcBef>
            </a:pPr>
            <a:r>
              <a:rPr lang="en-US" sz="1600" b="1">
                <a:solidFill>
                  <a:srgbClr val="FFFF66"/>
                </a:solidFill>
                <a:latin typeface="Candara" pitchFamily="34" charset="0"/>
              </a:rPr>
              <a:t>References and further reading:</a:t>
            </a:r>
          </a:p>
          <a:p>
            <a:pPr>
              <a:spcBef>
                <a:spcPct val="50000"/>
              </a:spcBef>
              <a:buFontTx/>
              <a:buChar char="•"/>
            </a:pPr>
            <a:r>
              <a:rPr lang="en-US" sz="1600">
                <a:solidFill>
                  <a:schemeClr val="bg1"/>
                </a:solidFill>
                <a:latin typeface="Candara" pitchFamily="34" charset="0"/>
              </a:rPr>
              <a:t> Forest Landscape Handbook, MOF, 1981</a:t>
            </a:r>
          </a:p>
          <a:p>
            <a:pPr>
              <a:spcBef>
                <a:spcPct val="50000"/>
              </a:spcBef>
              <a:buFontTx/>
              <a:buChar char="•"/>
            </a:pPr>
            <a:r>
              <a:rPr lang="en-US" sz="1600">
                <a:solidFill>
                  <a:schemeClr val="bg1"/>
                </a:solidFill>
                <a:latin typeface="Candara" pitchFamily="34" charset="0"/>
              </a:rPr>
              <a:t> Visual Landscape Design Training Manual, MOF, 1994 </a:t>
            </a:r>
          </a:p>
          <a:p>
            <a:pPr>
              <a:spcBef>
                <a:spcPct val="50000"/>
              </a:spcBef>
              <a:buFontTx/>
              <a:buChar char="•"/>
            </a:pPr>
            <a:r>
              <a:rPr lang="en-US" sz="1600">
                <a:solidFill>
                  <a:schemeClr val="bg1"/>
                </a:solidFill>
                <a:latin typeface="Candara" pitchFamily="34" charset="0"/>
              </a:rPr>
              <a:t> A First Look at Visually Effective Green-up in BC, MOF, 1994</a:t>
            </a:r>
          </a:p>
          <a:p>
            <a:pPr>
              <a:spcBef>
                <a:spcPct val="50000"/>
              </a:spcBef>
              <a:buFontTx/>
              <a:buChar char="•"/>
            </a:pPr>
            <a:r>
              <a:rPr lang="en-US" sz="1600">
                <a:solidFill>
                  <a:schemeClr val="bg1"/>
                </a:solidFill>
                <a:latin typeface="Candara" pitchFamily="34" charset="0"/>
              </a:rPr>
              <a:t> Clearcutting and Visual Quality, A Public Perception Study, MOF, 1996 </a:t>
            </a:r>
          </a:p>
          <a:p>
            <a:pPr>
              <a:spcBef>
                <a:spcPct val="50000"/>
              </a:spcBef>
              <a:buFontTx/>
              <a:buChar char="•"/>
            </a:pPr>
            <a:r>
              <a:rPr lang="en-US" sz="1600">
                <a:solidFill>
                  <a:schemeClr val="bg1"/>
                </a:solidFill>
                <a:latin typeface="Candara" pitchFamily="34" charset="0"/>
              </a:rPr>
              <a:t> Visual Impacts of Partial Cutting, Summary Report, MOF, August 1997</a:t>
            </a:r>
          </a:p>
          <a:p>
            <a:pPr>
              <a:spcBef>
                <a:spcPct val="50000"/>
              </a:spcBef>
              <a:buFontTx/>
              <a:buChar char="•"/>
            </a:pPr>
            <a:r>
              <a:rPr lang="en-US" sz="1600">
                <a:solidFill>
                  <a:schemeClr val="bg1"/>
                </a:solidFill>
                <a:latin typeface="Candara" pitchFamily="34" charset="0"/>
              </a:rPr>
              <a:t> Visual Landscape Inventory, Procedures &amp; Standards Manual, MOF, 1997</a:t>
            </a:r>
          </a:p>
          <a:p>
            <a:pPr>
              <a:spcBef>
                <a:spcPct val="50000"/>
              </a:spcBef>
              <a:buFontTx/>
              <a:buChar char="•"/>
            </a:pPr>
            <a:r>
              <a:rPr lang="en-US" sz="1600">
                <a:solidFill>
                  <a:schemeClr val="bg1"/>
                </a:solidFill>
                <a:latin typeface="Candara" pitchFamily="34" charset="0"/>
              </a:rPr>
              <a:t> Visual Impact Assessment Guidebook, MOF, January 2001</a:t>
            </a:r>
          </a:p>
          <a:p>
            <a:pPr>
              <a:spcBef>
                <a:spcPct val="50000"/>
              </a:spcBef>
            </a:pPr>
            <a:endParaRPr lang="en-US" sz="1800">
              <a:solidFill>
                <a:schemeClr val="bg1"/>
              </a:solidFill>
            </a:endParaRPr>
          </a:p>
        </p:txBody>
      </p:sp>
      <p:sp>
        <p:nvSpPr>
          <p:cNvPr id="131076" name="Text Box 6"/>
          <p:cNvSpPr txBox="1">
            <a:spLocks noChangeArrowheads="1"/>
          </p:cNvSpPr>
          <p:nvPr/>
        </p:nvSpPr>
        <p:spPr bwMode="auto">
          <a:xfrm>
            <a:off x="755650" y="3644900"/>
            <a:ext cx="7920038" cy="754063"/>
          </a:xfrm>
          <a:prstGeom prst="rect">
            <a:avLst/>
          </a:prstGeom>
          <a:noFill/>
          <a:ln w="9525">
            <a:noFill/>
            <a:miter lim="800000"/>
            <a:headEnd/>
            <a:tailEnd/>
          </a:ln>
        </p:spPr>
        <p:txBody>
          <a:bodyPr>
            <a:spAutoFit/>
          </a:bodyPr>
          <a:lstStyle/>
          <a:p>
            <a:pPr algn="ctr"/>
            <a:r>
              <a:rPr lang="en-US" sz="1600" b="1">
                <a:solidFill>
                  <a:srgbClr val="FFFF66"/>
                </a:solidFill>
                <a:latin typeface="Candara" pitchFamily="34" charset="0"/>
              </a:rPr>
              <a:t>VRM Website: </a:t>
            </a:r>
            <a:r>
              <a:rPr lang="en-US" sz="1600">
                <a:solidFill>
                  <a:srgbClr val="FFFF66"/>
                </a:solidFill>
                <a:latin typeface="Candara" pitchFamily="34" charset="0"/>
              </a:rPr>
              <a:t>h</a:t>
            </a:r>
            <a:r>
              <a:rPr lang="en-CA" sz="1600">
                <a:solidFill>
                  <a:srgbClr val="FFFF66"/>
                </a:solidFill>
                <a:latin typeface="Candara" pitchFamily="34" charset="0"/>
              </a:rPr>
              <a:t>ttp://www.for.gov.bc.ca/hfp/fordev/visual_resource_mgnt.htm</a:t>
            </a:r>
          </a:p>
          <a:p>
            <a:pPr>
              <a:spcBef>
                <a:spcPct val="50000"/>
              </a:spcBef>
            </a:pPr>
            <a:endParaRPr lang="en-CA" sz="1800">
              <a:solidFill>
                <a:schemeClr val="bg1"/>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Shylock Exit 5"/>
          <p:cNvPicPr>
            <a:picLocks noChangeAspect="1" noChangeArrowheads="1"/>
          </p:cNvPicPr>
          <p:nvPr/>
        </p:nvPicPr>
        <p:blipFill>
          <a:blip r:embed="rId2" cstate="print"/>
          <a:srcRect/>
          <a:stretch>
            <a:fillRect/>
          </a:stretch>
        </p:blipFill>
        <p:spPr bwMode="auto">
          <a:xfrm>
            <a:off x="508000" y="381000"/>
            <a:ext cx="8128000" cy="6096000"/>
          </a:xfrm>
          <a:prstGeom prst="rect">
            <a:avLst/>
          </a:prstGeom>
          <a:noFill/>
          <a:ln w="9525">
            <a:noFill/>
            <a:miter lim="800000"/>
            <a:headEnd/>
            <a:tailEnd/>
          </a:ln>
        </p:spPr>
      </p:pic>
      <p:sp>
        <p:nvSpPr>
          <p:cNvPr id="132099" name="Text Box 3"/>
          <p:cNvSpPr txBox="1">
            <a:spLocks noChangeArrowheads="1"/>
          </p:cNvSpPr>
          <p:nvPr/>
        </p:nvSpPr>
        <p:spPr bwMode="auto">
          <a:xfrm>
            <a:off x="1116013" y="620713"/>
            <a:ext cx="6840537" cy="461665"/>
          </a:xfrm>
          <a:prstGeom prst="rect">
            <a:avLst/>
          </a:prstGeom>
          <a:noFill/>
          <a:ln w="9525">
            <a:noFill/>
            <a:miter lim="800000"/>
            <a:headEnd/>
            <a:tailEnd/>
          </a:ln>
        </p:spPr>
        <p:txBody>
          <a:bodyPr>
            <a:spAutoFit/>
          </a:bodyPr>
          <a:lstStyle/>
          <a:p>
            <a:pPr algn="ctr" eaLnBrk="0" hangingPunct="0">
              <a:spcBef>
                <a:spcPct val="50000"/>
              </a:spcBef>
            </a:pPr>
            <a:r>
              <a:rPr lang="en-US" sz="2400" dirty="0" smtClean="0">
                <a:solidFill>
                  <a:schemeClr val="bg1"/>
                </a:solidFill>
                <a:latin typeface="Candara" pitchFamily="34" charset="0"/>
              </a:rPr>
              <a:t>Visual Impact Assessment overview</a:t>
            </a:r>
            <a:endParaRPr lang="en-CA" sz="2400" dirty="0">
              <a:solidFill>
                <a:schemeClr val="bg1"/>
              </a:solidFill>
              <a:latin typeface="Candara" pitchFamily="34"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CA" dirty="0"/>
          </a:p>
        </p:txBody>
      </p:sp>
      <p:sp>
        <p:nvSpPr>
          <p:cNvPr id="6147"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CA" smtClean="0"/>
          </a:p>
        </p:txBody>
      </p:sp>
      <p:pic>
        <p:nvPicPr>
          <p:cNvPr id="6148" name="Picture 2"/>
          <p:cNvPicPr>
            <a:picLocks noChangeAspect="1" noChangeArrowheads="1"/>
          </p:cNvPicPr>
          <p:nvPr/>
        </p:nvPicPr>
        <p:blipFill>
          <a:blip r:embed="rId2" cstate="print"/>
          <a:srcRect r="3065"/>
          <a:stretch>
            <a:fillRect/>
          </a:stretch>
        </p:blipFill>
        <p:spPr bwMode="auto">
          <a:xfrm>
            <a:off x="0" y="0"/>
            <a:ext cx="9174163" cy="6884988"/>
          </a:xfrm>
          <a:prstGeom prst="rect">
            <a:avLst/>
          </a:prstGeom>
          <a:noFill/>
          <a:ln w="9525">
            <a:noFill/>
            <a:miter lim="800000"/>
            <a:headEnd/>
            <a:tailEnd/>
          </a:ln>
        </p:spPr>
      </p:pic>
      <p:sp>
        <p:nvSpPr>
          <p:cNvPr id="5" name="Rectangle 83"/>
          <p:cNvSpPr>
            <a:spLocks noChangeArrowheads="1"/>
          </p:cNvSpPr>
          <p:nvPr/>
        </p:nvSpPr>
        <p:spPr bwMode="auto">
          <a:xfrm>
            <a:off x="-1587" y="647080"/>
            <a:ext cx="9144000" cy="1701800"/>
          </a:xfrm>
          <a:prstGeom prst="rect">
            <a:avLst/>
          </a:prstGeom>
          <a:noFill/>
          <a:ln w="9525">
            <a:noFill/>
            <a:miter lim="800000"/>
            <a:headEnd/>
            <a:tailEnd/>
          </a:ln>
          <a:effectLst/>
        </p:spPr>
        <p:txBody>
          <a:bodyPr/>
          <a:lstStyle/>
          <a:p>
            <a:pPr algn="ctr">
              <a:defRPr/>
            </a:pPr>
            <a:r>
              <a:rPr lang="en-GB" sz="4400" b="1" dirty="0">
                <a:ln w="12700">
                  <a:solidFill>
                    <a:schemeClr val="tx2">
                      <a:satMod val="155000"/>
                    </a:schemeClr>
                  </a:solidFill>
                  <a:prstDash val="solid"/>
                </a:ln>
                <a:solidFill>
                  <a:schemeClr val="tx2">
                    <a:lumMod val="50000"/>
                  </a:schemeClr>
                </a:solidFill>
                <a:effectLst>
                  <a:innerShdw blurRad="63500" dist="50800" dir="10800000">
                    <a:prstClr val="black">
                      <a:alpha val="50000"/>
                    </a:prstClr>
                  </a:innerShdw>
                </a:effectLst>
                <a:latin typeface="Times New Roman" pitchFamily="18" charset="0"/>
              </a:rPr>
              <a:t> Visual Impact Assessment</a:t>
            </a:r>
          </a:p>
          <a:p>
            <a:pPr algn="ctr">
              <a:defRPr/>
            </a:pPr>
            <a:r>
              <a:rPr lang="en-GB" sz="4400" b="1" dirty="0">
                <a:ln w="12700">
                  <a:solidFill>
                    <a:schemeClr val="tx2">
                      <a:satMod val="155000"/>
                    </a:schemeClr>
                  </a:solidFill>
                  <a:prstDash val="solid"/>
                </a:ln>
                <a:solidFill>
                  <a:schemeClr val="tx2">
                    <a:lumMod val="50000"/>
                  </a:schemeClr>
                </a:solidFill>
                <a:effectLst>
                  <a:innerShdw blurRad="63500" dist="50800" dir="10800000">
                    <a:prstClr val="black">
                      <a:alpha val="50000"/>
                    </a:prstClr>
                  </a:innerShdw>
                </a:effectLst>
                <a:latin typeface="Times New Roman" pitchFamily="18" charset="0"/>
              </a:rPr>
              <a:t>Workshop </a:t>
            </a:r>
            <a:br>
              <a:rPr lang="en-GB" sz="4400" b="1" dirty="0">
                <a:ln w="12700">
                  <a:solidFill>
                    <a:schemeClr val="tx2">
                      <a:satMod val="155000"/>
                    </a:schemeClr>
                  </a:solidFill>
                  <a:prstDash val="solid"/>
                </a:ln>
                <a:solidFill>
                  <a:schemeClr val="tx2">
                    <a:lumMod val="50000"/>
                  </a:schemeClr>
                </a:solidFill>
                <a:effectLst>
                  <a:innerShdw blurRad="63500" dist="50800" dir="10800000">
                    <a:prstClr val="black">
                      <a:alpha val="50000"/>
                    </a:prstClr>
                  </a:innerShdw>
                </a:effectLst>
                <a:latin typeface="Times New Roman" pitchFamily="18" charset="0"/>
              </a:rPr>
            </a:br>
            <a:endParaRPr lang="en-CA" sz="4000" b="1" dirty="0">
              <a:ln w="12700">
                <a:solidFill>
                  <a:schemeClr val="tx2">
                    <a:satMod val="155000"/>
                  </a:schemeClr>
                </a:solidFill>
                <a:prstDash val="solid"/>
              </a:ln>
              <a:solidFill>
                <a:schemeClr val="tx2">
                  <a:lumMod val="50000"/>
                </a:schemeClr>
              </a:solidFill>
              <a:effectLst>
                <a:innerShdw blurRad="63500" dist="50800" dir="10800000">
                  <a:prstClr val="black">
                    <a:alpha val="50000"/>
                  </a:prstClr>
                </a:innerShdw>
              </a:effectLst>
              <a:latin typeface="Times New Roman" pitchFamily="18" charset="0"/>
            </a:endParaRPr>
          </a:p>
        </p:txBody>
      </p:sp>
      <p:sp>
        <p:nvSpPr>
          <p:cNvPr id="6" name="Text Box 82"/>
          <p:cNvSpPr txBox="1">
            <a:spLocks noChangeArrowheads="1"/>
          </p:cNvSpPr>
          <p:nvPr/>
        </p:nvSpPr>
        <p:spPr bwMode="auto">
          <a:xfrm>
            <a:off x="0" y="4314825"/>
            <a:ext cx="9144000" cy="338138"/>
          </a:xfrm>
          <a:prstGeom prst="rect">
            <a:avLst/>
          </a:prstGeom>
          <a:noFill/>
          <a:ln w="9525">
            <a:noFill/>
            <a:miter lim="800000"/>
            <a:headEnd/>
            <a:tailEnd/>
          </a:ln>
        </p:spPr>
        <p:txBody>
          <a:bodyPr>
            <a:spAutoFit/>
          </a:bodyPr>
          <a:lstStyle/>
          <a:p>
            <a:pPr algn="ctr">
              <a:spcBef>
                <a:spcPct val="50000"/>
              </a:spcBef>
              <a:defRPr/>
            </a:pPr>
            <a:r>
              <a:rPr lang="en-CA" b="1" dirty="0">
                <a:solidFill>
                  <a:srgbClr val="FFFFFF"/>
                </a:solidFill>
                <a:latin typeface="+mn-lt"/>
              </a:rPr>
              <a:t>Presented by:</a:t>
            </a:r>
          </a:p>
        </p:txBody>
      </p:sp>
      <p:sp>
        <p:nvSpPr>
          <p:cNvPr id="7" name="Rectangle 81"/>
          <p:cNvSpPr>
            <a:spLocks noChangeArrowheads="1"/>
          </p:cNvSpPr>
          <p:nvPr/>
        </p:nvSpPr>
        <p:spPr bwMode="auto">
          <a:xfrm>
            <a:off x="0" y="5157192"/>
            <a:ext cx="9144000" cy="1384995"/>
          </a:xfrm>
          <a:prstGeom prst="rect">
            <a:avLst/>
          </a:prstGeom>
          <a:noFill/>
          <a:ln w="9525">
            <a:noFill/>
            <a:miter lim="800000"/>
            <a:headEnd/>
            <a:tailEnd/>
          </a:ln>
        </p:spPr>
        <p:txBody>
          <a:bodyPr>
            <a:spAutoFit/>
          </a:bodyPr>
          <a:lstStyle/>
          <a:p>
            <a:pPr algn="ctr">
              <a:defRPr/>
            </a:pPr>
            <a:r>
              <a:rPr lang="en-GB" sz="1200" b="1" dirty="0">
                <a:solidFill>
                  <a:srgbClr val="FFFF99"/>
                </a:solidFill>
                <a:latin typeface="+mn-lt"/>
              </a:rPr>
              <a:t>Jacques Marc RFT</a:t>
            </a:r>
          </a:p>
          <a:p>
            <a:pPr algn="ctr">
              <a:defRPr/>
            </a:pPr>
            <a:r>
              <a:rPr lang="en-GB" sz="1200" b="1" dirty="0">
                <a:solidFill>
                  <a:srgbClr val="FFFF99"/>
                </a:solidFill>
                <a:latin typeface="+mn-lt"/>
              </a:rPr>
              <a:t>Visual Resource Management Officer</a:t>
            </a:r>
          </a:p>
          <a:p>
            <a:pPr algn="ctr">
              <a:defRPr/>
            </a:pPr>
            <a:r>
              <a:rPr lang="en-GB" sz="1200" b="1" dirty="0">
                <a:solidFill>
                  <a:srgbClr val="FFFF99"/>
                </a:solidFill>
                <a:latin typeface="+mn-lt"/>
              </a:rPr>
              <a:t>Resource Practices Branch</a:t>
            </a:r>
          </a:p>
          <a:p>
            <a:pPr algn="ctr">
              <a:defRPr/>
            </a:pPr>
            <a:r>
              <a:rPr lang="en-GB" sz="1200" b="1" dirty="0">
                <a:solidFill>
                  <a:srgbClr val="FFFF99"/>
                </a:solidFill>
                <a:latin typeface="+mn-lt"/>
                <a:hlinkClick r:id="rId3"/>
              </a:rPr>
              <a:t>Jacques.marc@gov.bc.ca</a:t>
            </a:r>
            <a:endParaRPr lang="en-GB" sz="1200" b="1" dirty="0">
              <a:solidFill>
                <a:srgbClr val="FFFF99"/>
              </a:solidFill>
              <a:latin typeface="+mn-lt"/>
            </a:endParaRPr>
          </a:p>
          <a:p>
            <a:pPr algn="ctr">
              <a:defRPr/>
            </a:pPr>
            <a:endParaRPr lang="en-GB" sz="1200" b="1" dirty="0">
              <a:latin typeface="+mn-lt"/>
            </a:endParaRPr>
          </a:p>
          <a:p>
            <a:pPr algn="ctr">
              <a:defRPr/>
            </a:pPr>
            <a:endParaRPr lang="en-GB" sz="1200" b="1" dirty="0">
              <a:solidFill>
                <a:schemeClr val="bg1">
                  <a:lumMod val="20000"/>
                  <a:lumOff val="80000"/>
                </a:schemeClr>
              </a:solidFill>
              <a:latin typeface="+mn-lt"/>
            </a:endParaRPr>
          </a:p>
          <a:p>
            <a:pPr algn="ctr">
              <a:defRPr/>
            </a:pPr>
            <a:endParaRPr lang="en-GB" sz="1200" b="1" dirty="0">
              <a:latin typeface="+mn-lt"/>
            </a:endParaRPr>
          </a:p>
        </p:txBody>
      </p:sp>
      <p:pic>
        <p:nvPicPr>
          <p:cNvPr id="6152"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101013" y="5948363"/>
            <a:ext cx="860425" cy="763587"/>
          </a:xfrm>
          <a:prstGeom prst="rect">
            <a:avLst/>
          </a:prstGeom>
          <a:noFill/>
          <a:ln w="9525">
            <a:noFill/>
            <a:miter lim="800000"/>
            <a:headEnd/>
            <a:tailEnd/>
          </a:ln>
        </p:spPr>
      </p:pic>
      <p:sp>
        <p:nvSpPr>
          <p:cNvPr id="6153" name="TextBox 82"/>
          <p:cNvSpPr txBox="1">
            <a:spLocks noChangeArrowheads="1"/>
          </p:cNvSpPr>
          <p:nvPr/>
        </p:nvSpPr>
        <p:spPr bwMode="auto">
          <a:xfrm>
            <a:off x="304800" y="6022975"/>
            <a:ext cx="2438400" cy="646113"/>
          </a:xfrm>
          <a:prstGeom prst="rect">
            <a:avLst/>
          </a:prstGeom>
          <a:noFill/>
          <a:ln w="9525">
            <a:noFill/>
            <a:miter lim="800000"/>
            <a:headEnd/>
            <a:tailEnd/>
          </a:ln>
        </p:spPr>
        <p:txBody>
          <a:bodyPr>
            <a:spAutoFit/>
          </a:bodyPr>
          <a:lstStyle/>
          <a:p>
            <a:r>
              <a:rPr lang="en-CA" sz="1200" b="1" dirty="0">
                <a:solidFill>
                  <a:srgbClr val="FFFF99"/>
                </a:solidFill>
                <a:latin typeface="Times New Roman" pitchFamily="18" charset="0"/>
                <a:cs typeface="Times New Roman" pitchFamily="18" charset="0"/>
              </a:rPr>
              <a:t>Ministry of </a:t>
            </a:r>
          </a:p>
          <a:p>
            <a:r>
              <a:rPr lang="en-CA" sz="1200" b="1" dirty="0">
                <a:solidFill>
                  <a:srgbClr val="FFFF99"/>
                </a:solidFill>
                <a:latin typeface="Times New Roman" pitchFamily="18" charset="0"/>
                <a:cs typeface="Times New Roman" pitchFamily="18" charset="0"/>
              </a:rPr>
              <a:t>Forests, Lands and </a:t>
            </a:r>
          </a:p>
          <a:p>
            <a:r>
              <a:rPr lang="en-CA" sz="1200" b="1" dirty="0">
                <a:solidFill>
                  <a:srgbClr val="FFFF99"/>
                </a:solidFill>
                <a:latin typeface="Times New Roman" pitchFamily="18" charset="0"/>
                <a:cs typeface="Times New Roman" pitchFamily="18" charset="0"/>
              </a:rPr>
              <a:t>Natural Resource Operations</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bwMode="auto">
          <a:xfrm>
            <a:off x="0" y="144463"/>
            <a:ext cx="9144000" cy="9080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4000" b="1" dirty="0" smtClean="0">
                <a:solidFill>
                  <a:srgbClr val="FFC000"/>
                </a:solidFill>
                <a:latin typeface="Times New Roman" pitchFamily="18" charset="0"/>
              </a:rPr>
              <a:t> Visual Impact Assessment </a:t>
            </a:r>
            <a:br>
              <a:rPr lang="en-GB" sz="4000" b="1" dirty="0" smtClean="0">
                <a:solidFill>
                  <a:srgbClr val="FFC000"/>
                </a:solidFill>
                <a:latin typeface="Times New Roman" pitchFamily="18" charset="0"/>
              </a:rPr>
            </a:br>
            <a:endParaRPr lang="en-CA" sz="4000" b="1" dirty="0" smtClean="0">
              <a:solidFill>
                <a:srgbClr val="FFC000"/>
              </a:solidFill>
              <a:latin typeface="Times New Roman" pitchFamily="18" charset="0"/>
            </a:endParaRPr>
          </a:p>
        </p:txBody>
      </p:sp>
      <p:sp>
        <p:nvSpPr>
          <p:cNvPr id="8195" name="Text Box 76"/>
          <p:cNvSpPr txBox="1">
            <a:spLocks noChangeArrowheads="1"/>
          </p:cNvSpPr>
          <p:nvPr/>
        </p:nvSpPr>
        <p:spPr bwMode="auto">
          <a:xfrm>
            <a:off x="395536" y="2205038"/>
            <a:ext cx="3240360" cy="1569660"/>
          </a:xfrm>
          <a:prstGeom prst="rect">
            <a:avLst/>
          </a:prstGeom>
          <a:noFill/>
          <a:ln w="9525">
            <a:noFill/>
            <a:miter lim="800000"/>
            <a:headEnd/>
            <a:tailEnd/>
          </a:ln>
        </p:spPr>
        <p:txBody>
          <a:bodyPr wrap="square">
            <a:spAutoFit/>
          </a:bodyPr>
          <a:lstStyle/>
          <a:p>
            <a:pPr>
              <a:spcBef>
                <a:spcPct val="50000"/>
              </a:spcBef>
            </a:pPr>
            <a:r>
              <a:rPr lang="en-GB" sz="1600" b="1" dirty="0">
                <a:solidFill>
                  <a:schemeClr val="bg1"/>
                </a:solidFill>
                <a:latin typeface="Arial" charset="0"/>
              </a:rPr>
              <a:t>It is an assessment of the predicted visual impact of a forestry operation(s) in perspective view and is done from “significant  public viewpoints”.</a:t>
            </a:r>
            <a:endParaRPr lang="en-CA" sz="1600" dirty="0">
              <a:solidFill>
                <a:schemeClr val="bg1"/>
              </a:solidFill>
            </a:endParaRPr>
          </a:p>
        </p:txBody>
      </p:sp>
      <p:sp>
        <p:nvSpPr>
          <p:cNvPr id="8196" name="Text Box 81"/>
          <p:cNvSpPr txBox="1">
            <a:spLocks noChangeArrowheads="1"/>
          </p:cNvSpPr>
          <p:nvPr/>
        </p:nvSpPr>
        <p:spPr bwMode="auto">
          <a:xfrm>
            <a:off x="539750" y="1412875"/>
            <a:ext cx="7546975" cy="461963"/>
          </a:xfrm>
          <a:prstGeom prst="rect">
            <a:avLst/>
          </a:prstGeom>
          <a:noFill/>
          <a:ln w="9525">
            <a:noFill/>
            <a:miter lim="800000"/>
            <a:headEnd/>
            <a:tailEnd/>
          </a:ln>
        </p:spPr>
        <p:txBody>
          <a:bodyPr>
            <a:spAutoFit/>
          </a:bodyPr>
          <a:lstStyle/>
          <a:p>
            <a:pPr>
              <a:spcBef>
                <a:spcPct val="50000"/>
              </a:spcBef>
            </a:pPr>
            <a:r>
              <a:rPr lang="en-CA" sz="2400" b="1" dirty="0">
                <a:solidFill>
                  <a:srgbClr val="FFFF99"/>
                </a:solidFill>
                <a:latin typeface="Arial" charset="0"/>
              </a:rPr>
              <a:t>What is a Visual Impact Assessment (VIA)?</a:t>
            </a:r>
            <a:endParaRPr lang="en-CA" sz="2400" dirty="0">
              <a:solidFill>
                <a:srgbClr val="FFFF99"/>
              </a:solidFill>
              <a:latin typeface="Arial" charset="0"/>
            </a:endParaRPr>
          </a:p>
        </p:txBody>
      </p:sp>
      <p:pic>
        <p:nvPicPr>
          <p:cNvPr id="8197"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cxnSp>
        <p:nvCxnSpPr>
          <p:cNvPr id="82" name="Straight Connector 81"/>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8200" name="Picture 2" descr="H:\My Scans\RDI Image0001.jpg"/>
          <p:cNvPicPr>
            <a:picLocks noChangeAspect="1" noChangeArrowheads="1"/>
          </p:cNvPicPr>
          <p:nvPr/>
        </p:nvPicPr>
        <p:blipFill>
          <a:blip r:embed="rId3" cstate="print">
            <a:lum bright="-4000"/>
          </a:blip>
          <a:srcRect l="9254" t="5954" r="9764" b="2357"/>
          <a:stretch>
            <a:fillRect/>
          </a:stretch>
        </p:blipFill>
        <p:spPr bwMode="auto">
          <a:xfrm>
            <a:off x="3851275" y="2205038"/>
            <a:ext cx="4794250" cy="2797175"/>
          </a:xfrm>
          <a:prstGeom prst="rect">
            <a:avLst/>
          </a:prstGeom>
          <a:noFill/>
          <a:ln w="19050">
            <a:solidFill>
              <a:schemeClr val="tx1"/>
            </a:solidFill>
            <a:miter lim="800000"/>
            <a:headEnd/>
            <a:tailEnd/>
          </a:ln>
        </p:spPr>
      </p:pic>
      <p:sp>
        <p:nvSpPr>
          <p:cNvPr id="10" name="Rectangle 9"/>
          <p:cNvSpPr/>
          <p:nvPr/>
        </p:nvSpPr>
        <p:spPr>
          <a:xfrm>
            <a:off x="6764338" y="5030788"/>
            <a:ext cx="1944687" cy="215900"/>
          </a:xfrm>
          <a:prstGeom prst="rect">
            <a:avLst/>
          </a:prstGeom>
        </p:spPr>
        <p:txBody>
          <a:bodyPr>
            <a:spAutoFit/>
          </a:bodyPr>
          <a:lstStyle/>
          <a:p>
            <a:pPr>
              <a:defRPr/>
            </a:pPr>
            <a:r>
              <a:rPr lang="en-CA" sz="800" b="1" dirty="0">
                <a:latin typeface="+mn-lt"/>
              </a:rPr>
              <a:t>Ken Fairhurst</a:t>
            </a:r>
            <a:r>
              <a:rPr lang="en-CA" sz="800" dirty="0">
                <a:latin typeface="+mn-lt"/>
              </a:rPr>
              <a:t> , Resource Design Inc.</a:t>
            </a: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323" name="Rectangle 83"/>
          <p:cNvSpPr>
            <a:spLocks noChangeArrowheads="1"/>
          </p:cNvSpPr>
          <p:nvPr/>
        </p:nvSpPr>
        <p:spPr bwMode="auto">
          <a:xfrm>
            <a:off x="0" y="188913"/>
            <a:ext cx="9144000" cy="1701800"/>
          </a:xfrm>
          <a:prstGeom prst="rect">
            <a:avLst/>
          </a:prstGeom>
          <a:noFill/>
          <a:ln w="9525">
            <a:noFill/>
            <a:miter lim="800000"/>
            <a:headEnd/>
            <a:tailEnd/>
          </a:ln>
          <a:effectLst/>
        </p:spPr>
        <p:txBody>
          <a:bodyPr/>
          <a:lstStyle/>
          <a:p>
            <a:pPr algn="ctr">
              <a:defRPr/>
            </a:pPr>
            <a:r>
              <a:rPr lang="en-GB" sz="4000" b="1" dirty="0">
                <a:solidFill>
                  <a:srgbClr val="FFC000"/>
                </a:solidFill>
                <a:effectLst>
                  <a:outerShdw blurRad="38100" dist="38100" dir="2700000" algn="tl">
                    <a:srgbClr val="000000"/>
                  </a:outerShdw>
                </a:effectLst>
                <a:latin typeface="Times New Roman" pitchFamily="18" charset="0"/>
              </a:rPr>
              <a:t> Visual Impact Assessment </a:t>
            </a:r>
            <a:br>
              <a:rPr lang="en-GB" sz="4000" b="1" dirty="0">
                <a:solidFill>
                  <a:srgbClr val="FFC000"/>
                </a:solidFill>
                <a:effectLst>
                  <a:outerShdw blurRad="38100" dist="38100" dir="2700000" algn="tl">
                    <a:srgbClr val="000000"/>
                  </a:outerShdw>
                </a:effectLst>
                <a:latin typeface="Times New Roman" pitchFamily="18" charset="0"/>
              </a:rPr>
            </a:br>
            <a:endParaRPr lang="en-CA" sz="4000" b="1" dirty="0">
              <a:solidFill>
                <a:srgbClr val="FFC000"/>
              </a:solidFill>
              <a:effectLst>
                <a:outerShdw blurRad="38100" dist="38100" dir="2700000" algn="tl">
                  <a:srgbClr val="000000"/>
                </a:outerShdw>
              </a:effectLst>
              <a:latin typeface="Times New Roman" pitchFamily="18" charset="0"/>
            </a:endParaRPr>
          </a:p>
        </p:txBody>
      </p:sp>
      <p:sp>
        <p:nvSpPr>
          <p:cNvPr id="9219" name="Text Box 85"/>
          <p:cNvSpPr txBox="1">
            <a:spLocks noChangeArrowheads="1"/>
          </p:cNvSpPr>
          <p:nvPr/>
        </p:nvSpPr>
        <p:spPr bwMode="auto">
          <a:xfrm>
            <a:off x="684213" y="2003425"/>
            <a:ext cx="7704137" cy="4955203"/>
          </a:xfrm>
          <a:prstGeom prst="rect">
            <a:avLst/>
          </a:prstGeom>
          <a:noFill/>
          <a:ln w="9525">
            <a:noFill/>
            <a:miter lim="800000"/>
            <a:headEnd/>
            <a:tailEnd/>
          </a:ln>
        </p:spPr>
        <p:txBody>
          <a:bodyPr>
            <a:spAutoFit/>
          </a:bodyPr>
          <a:lstStyle/>
          <a:p>
            <a:pPr lvl="1">
              <a:spcBef>
                <a:spcPct val="50000"/>
              </a:spcBef>
            </a:pPr>
            <a:r>
              <a:rPr lang="en-GB" dirty="0">
                <a:solidFill>
                  <a:schemeClr val="bg1"/>
                </a:solidFill>
                <a:latin typeface="Arial" charset="0"/>
              </a:rPr>
              <a:t>Visual Impact Assessments were a legal requirement                                  under the </a:t>
            </a:r>
            <a:r>
              <a:rPr lang="en-GB" dirty="0" smtClean="0">
                <a:solidFill>
                  <a:schemeClr val="bg1"/>
                </a:solidFill>
                <a:latin typeface="Arial" charset="0"/>
              </a:rPr>
              <a:t>Forest Practices Code</a:t>
            </a:r>
            <a:r>
              <a:rPr lang="en-GB" dirty="0">
                <a:solidFill>
                  <a:schemeClr val="bg1"/>
                </a:solidFill>
                <a:latin typeface="Arial" charset="0"/>
              </a:rPr>
              <a:t>.</a:t>
            </a:r>
          </a:p>
          <a:p>
            <a:pPr lvl="1">
              <a:spcBef>
                <a:spcPct val="50000"/>
              </a:spcBef>
            </a:pPr>
            <a:r>
              <a:rPr lang="en-GB" dirty="0">
                <a:solidFill>
                  <a:schemeClr val="bg1"/>
                </a:solidFill>
                <a:latin typeface="Arial" charset="0"/>
              </a:rPr>
              <a:t>They are </a:t>
            </a:r>
            <a:r>
              <a:rPr lang="en-GB" u="sng" dirty="0">
                <a:solidFill>
                  <a:schemeClr val="bg1"/>
                </a:solidFill>
                <a:latin typeface="Arial" charset="0"/>
              </a:rPr>
              <a:t>not </a:t>
            </a:r>
            <a:r>
              <a:rPr lang="en-GB" dirty="0">
                <a:solidFill>
                  <a:schemeClr val="bg1"/>
                </a:solidFill>
                <a:latin typeface="Arial" charset="0"/>
              </a:rPr>
              <a:t>a legal requirement under FRPA.</a:t>
            </a:r>
          </a:p>
          <a:p>
            <a:pPr lvl="1">
              <a:spcBef>
                <a:spcPct val="50000"/>
              </a:spcBef>
            </a:pPr>
            <a:r>
              <a:rPr lang="en-GB" dirty="0">
                <a:solidFill>
                  <a:schemeClr val="bg1"/>
                </a:solidFill>
                <a:latin typeface="Arial" charset="0"/>
              </a:rPr>
              <a:t>However, due diligence suggests that some level of assessment is required in order for a professional to demonstrate that the results/strategies prescribed in the FSP will be consistent with the legally established VQO for an area. </a:t>
            </a:r>
          </a:p>
          <a:p>
            <a:pPr lvl="1">
              <a:spcBef>
                <a:spcPct val="50000"/>
              </a:spcBef>
            </a:pPr>
            <a:r>
              <a:rPr lang="en-GB" dirty="0">
                <a:solidFill>
                  <a:schemeClr val="bg1"/>
                </a:solidFill>
                <a:latin typeface="Arial" charset="0"/>
              </a:rPr>
              <a:t>The  ABCFP Standards of Professional Practice require RPFs and RFT’s to exercise due diligence in completing their work.  Completing a VIA to an appropriate standard would be evidence of this when managing for visual quality.</a:t>
            </a:r>
          </a:p>
          <a:p>
            <a:pPr>
              <a:spcBef>
                <a:spcPct val="50000"/>
              </a:spcBef>
            </a:pPr>
            <a:endParaRPr lang="en-GB" sz="2000" b="1" dirty="0">
              <a:latin typeface="Arial" charset="0"/>
            </a:endParaRPr>
          </a:p>
          <a:p>
            <a:pPr>
              <a:spcBef>
                <a:spcPct val="50000"/>
              </a:spcBef>
            </a:pPr>
            <a:endParaRPr lang="en-GB" sz="2400" b="1" dirty="0">
              <a:latin typeface="Arial" charset="0"/>
            </a:endParaRPr>
          </a:p>
        </p:txBody>
      </p:sp>
      <p:cxnSp>
        <p:nvCxnSpPr>
          <p:cNvPr id="78" name="Straight Connector 77"/>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9221"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
        <p:nvSpPr>
          <p:cNvPr id="9222" name="Text Box 81"/>
          <p:cNvSpPr txBox="1">
            <a:spLocks noChangeArrowheads="1"/>
          </p:cNvSpPr>
          <p:nvPr/>
        </p:nvSpPr>
        <p:spPr bwMode="auto">
          <a:xfrm>
            <a:off x="539750" y="1412875"/>
            <a:ext cx="7546975" cy="400110"/>
          </a:xfrm>
          <a:prstGeom prst="rect">
            <a:avLst/>
          </a:prstGeom>
          <a:noFill/>
          <a:ln w="9525">
            <a:noFill/>
            <a:miter lim="800000"/>
            <a:headEnd/>
            <a:tailEnd/>
          </a:ln>
        </p:spPr>
        <p:txBody>
          <a:bodyPr>
            <a:spAutoFit/>
          </a:bodyPr>
          <a:lstStyle/>
          <a:p>
            <a:pPr>
              <a:spcBef>
                <a:spcPct val="50000"/>
              </a:spcBef>
            </a:pPr>
            <a:r>
              <a:rPr lang="en-CA" b="1" dirty="0">
                <a:solidFill>
                  <a:srgbClr val="FFFF99"/>
                </a:solidFill>
                <a:latin typeface="Arial" charset="0"/>
              </a:rPr>
              <a:t>Why do we do </a:t>
            </a:r>
            <a:r>
              <a:rPr lang="en-CA" b="1" dirty="0" smtClean="0">
                <a:solidFill>
                  <a:srgbClr val="FFFF99"/>
                </a:solidFill>
                <a:latin typeface="Arial" charset="0"/>
              </a:rPr>
              <a:t>them</a:t>
            </a:r>
            <a:r>
              <a:rPr lang="en-CA" b="1" dirty="0">
                <a:solidFill>
                  <a:srgbClr val="FFFF99"/>
                </a:solidFill>
                <a:latin typeface="Arial" charset="0"/>
              </a:rPr>
              <a:t>?</a:t>
            </a:r>
            <a:endParaRPr lang="en-CA" dirty="0">
              <a:solidFill>
                <a:srgbClr val="FFFF99"/>
              </a:solidFill>
              <a:latin typeface="Arial" charset="0"/>
            </a:endParaRP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bwMode="auto">
          <a:xfrm>
            <a:off x="0" y="188913"/>
            <a:ext cx="9144000" cy="17018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4000" b="1" dirty="0" smtClean="0">
                <a:solidFill>
                  <a:srgbClr val="FFC000"/>
                </a:solidFill>
                <a:latin typeface="Times New Roman" pitchFamily="18" charset="0"/>
              </a:rPr>
              <a:t> Visual Impact Assessment </a:t>
            </a:r>
            <a:br>
              <a:rPr lang="en-GB" sz="4000" b="1" dirty="0" smtClean="0">
                <a:solidFill>
                  <a:srgbClr val="FFC000"/>
                </a:solidFill>
                <a:latin typeface="Times New Roman" pitchFamily="18" charset="0"/>
              </a:rPr>
            </a:br>
            <a:endParaRPr lang="en-CA" sz="4000" b="1" dirty="0" smtClean="0">
              <a:solidFill>
                <a:srgbClr val="FFC000"/>
              </a:solidFill>
              <a:latin typeface="Times New Roman" pitchFamily="18" charset="0"/>
            </a:endParaRPr>
          </a:p>
        </p:txBody>
      </p:sp>
      <p:sp>
        <p:nvSpPr>
          <p:cNvPr id="10243" name="Text Box 76"/>
          <p:cNvSpPr txBox="1">
            <a:spLocks noChangeArrowheads="1"/>
          </p:cNvSpPr>
          <p:nvPr/>
        </p:nvSpPr>
        <p:spPr bwMode="auto">
          <a:xfrm>
            <a:off x="900113" y="1341438"/>
            <a:ext cx="7343775" cy="4431983"/>
          </a:xfrm>
          <a:prstGeom prst="rect">
            <a:avLst/>
          </a:prstGeom>
          <a:noFill/>
          <a:ln w="9525">
            <a:noFill/>
            <a:miter lim="800000"/>
            <a:headEnd/>
            <a:tailEnd/>
          </a:ln>
        </p:spPr>
        <p:txBody>
          <a:bodyPr>
            <a:spAutoFit/>
          </a:bodyPr>
          <a:lstStyle/>
          <a:p>
            <a:pPr marL="342900" indent="-342900">
              <a:spcBef>
                <a:spcPct val="50000"/>
              </a:spcBef>
              <a:defRPr/>
            </a:pPr>
            <a:r>
              <a:rPr lang="en-GB" sz="2400" b="1" dirty="0">
                <a:solidFill>
                  <a:srgbClr val="FFFF00"/>
                </a:solidFill>
                <a:latin typeface="Century Schoolbook" pitchFamily="18" charset="0"/>
              </a:rPr>
              <a:t>A VIA is </a:t>
            </a:r>
            <a:r>
              <a:rPr lang="en-GB" sz="2400" b="1" dirty="0" smtClean="0">
                <a:solidFill>
                  <a:srgbClr val="FFFF00"/>
                </a:solidFill>
                <a:latin typeface="Century Schoolbook" pitchFamily="18" charset="0"/>
              </a:rPr>
              <a:t>more than just </a:t>
            </a:r>
            <a:r>
              <a:rPr lang="en-GB" sz="2400" b="1" dirty="0">
                <a:solidFill>
                  <a:srgbClr val="FFFF00"/>
                </a:solidFill>
                <a:latin typeface="Century Schoolbook" pitchFamily="18" charset="0"/>
              </a:rPr>
              <a:t>a visual simulation! </a:t>
            </a:r>
          </a:p>
          <a:p>
            <a:pPr marL="342900" indent="-342900">
              <a:spcBef>
                <a:spcPct val="50000"/>
              </a:spcBef>
              <a:buClr>
                <a:srgbClr val="FFC000"/>
              </a:buClr>
              <a:defRPr/>
            </a:pPr>
            <a:r>
              <a:rPr lang="en-GB" b="1" dirty="0">
                <a:solidFill>
                  <a:srgbClr val="FFFF99"/>
                </a:solidFill>
                <a:latin typeface="Arial" charset="0"/>
              </a:rPr>
              <a:t>It is an iterative process that involves:</a:t>
            </a:r>
          </a:p>
          <a:p>
            <a:pPr marL="342900" indent="-342900">
              <a:spcBef>
                <a:spcPct val="50000"/>
              </a:spcBef>
              <a:buClr>
                <a:srgbClr val="FFC000"/>
              </a:buClr>
              <a:buFontTx/>
              <a:buChar char="•"/>
              <a:defRPr/>
            </a:pPr>
            <a:r>
              <a:rPr lang="en-GB" sz="1800" b="1" dirty="0">
                <a:solidFill>
                  <a:schemeClr val="bg1"/>
                </a:solidFill>
                <a:latin typeface="Arial" charset="0"/>
              </a:rPr>
              <a:t>Selecting viewpoints</a:t>
            </a:r>
          </a:p>
          <a:p>
            <a:pPr marL="342900" indent="-342900">
              <a:spcBef>
                <a:spcPct val="50000"/>
              </a:spcBef>
              <a:buClr>
                <a:srgbClr val="FFC000"/>
              </a:buClr>
              <a:buFontTx/>
              <a:buChar char="•"/>
              <a:defRPr/>
            </a:pPr>
            <a:r>
              <a:rPr lang="en-GB" sz="1800" b="1" dirty="0">
                <a:solidFill>
                  <a:schemeClr val="bg1"/>
                </a:solidFill>
                <a:latin typeface="Arial" charset="0"/>
              </a:rPr>
              <a:t>Describing the landscape’s visual character</a:t>
            </a:r>
          </a:p>
          <a:p>
            <a:pPr marL="342900" indent="-342900">
              <a:spcBef>
                <a:spcPct val="50000"/>
              </a:spcBef>
              <a:buClr>
                <a:srgbClr val="FFC000"/>
              </a:buClr>
              <a:buFontTx/>
              <a:buChar char="•"/>
              <a:defRPr/>
            </a:pPr>
            <a:r>
              <a:rPr lang="en-GB" sz="1800" b="1" dirty="0">
                <a:solidFill>
                  <a:schemeClr val="bg1"/>
                </a:solidFill>
                <a:latin typeface="Arial" charset="0"/>
              </a:rPr>
              <a:t>Simulating views of proposals from the viewpoints</a:t>
            </a:r>
          </a:p>
          <a:p>
            <a:pPr marL="342900" indent="-342900">
              <a:spcBef>
                <a:spcPct val="50000"/>
              </a:spcBef>
              <a:buClr>
                <a:srgbClr val="FFC000"/>
              </a:buClr>
              <a:buFontTx/>
              <a:buChar char="•"/>
              <a:defRPr/>
            </a:pPr>
            <a:r>
              <a:rPr lang="en-GB" sz="1800" b="1" dirty="0">
                <a:solidFill>
                  <a:schemeClr val="bg1"/>
                </a:solidFill>
                <a:latin typeface="Arial" charset="0"/>
              </a:rPr>
              <a:t>Evaluating the simulations to determine if the VQO(s) would be achieved.</a:t>
            </a:r>
          </a:p>
          <a:p>
            <a:pPr marL="342900" indent="-342900">
              <a:spcBef>
                <a:spcPct val="50000"/>
              </a:spcBef>
              <a:buClr>
                <a:srgbClr val="FFC000"/>
              </a:buClr>
              <a:buFontTx/>
              <a:buChar char="•"/>
              <a:defRPr/>
            </a:pPr>
            <a:r>
              <a:rPr lang="en-GB" sz="1800" b="1" dirty="0">
                <a:solidFill>
                  <a:schemeClr val="bg1"/>
                </a:solidFill>
                <a:latin typeface="Arial" charset="0"/>
              </a:rPr>
              <a:t>Adjusting </a:t>
            </a:r>
            <a:r>
              <a:rPr lang="en-GB" sz="1800" b="1" dirty="0" smtClean="0">
                <a:solidFill>
                  <a:schemeClr val="bg1"/>
                </a:solidFill>
                <a:latin typeface="Arial" charset="0"/>
              </a:rPr>
              <a:t>block(s) </a:t>
            </a:r>
            <a:r>
              <a:rPr lang="en-GB" sz="1800" b="1" dirty="0">
                <a:solidFill>
                  <a:schemeClr val="bg1"/>
                </a:solidFill>
                <a:latin typeface="Arial" charset="0"/>
              </a:rPr>
              <a:t>pattern, </a:t>
            </a:r>
            <a:r>
              <a:rPr lang="en-GB" sz="1800" b="1" dirty="0" smtClean="0">
                <a:solidFill>
                  <a:schemeClr val="bg1"/>
                </a:solidFill>
                <a:latin typeface="Arial" charset="0"/>
              </a:rPr>
              <a:t> </a:t>
            </a:r>
            <a:r>
              <a:rPr lang="en-GB" sz="1800" b="1" dirty="0">
                <a:solidFill>
                  <a:schemeClr val="bg1"/>
                </a:solidFill>
                <a:latin typeface="Arial" charset="0"/>
              </a:rPr>
              <a:t>shape and road location as necessary</a:t>
            </a:r>
          </a:p>
          <a:p>
            <a:pPr marL="342900" indent="-342900">
              <a:spcBef>
                <a:spcPct val="50000"/>
              </a:spcBef>
              <a:buClr>
                <a:srgbClr val="FFC000"/>
              </a:buClr>
              <a:buFontTx/>
              <a:buChar char="•"/>
              <a:defRPr/>
            </a:pPr>
            <a:r>
              <a:rPr lang="en-GB" sz="1800" b="1" dirty="0" smtClean="0">
                <a:solidFill>
                  <a:schemeClr val="bg1"/>
                </a:solidFill>
                <a:latin typeface="Arial" charset="0"/>
              </a:rPr>
              <a:t>Photographic evidence and supporting documentation </a:t>
            </a:r>
            <a:endParaRPr lang="en-GB" sz="1800" b="1" dirty="0">
              <a:solidFill>
                <a:schemeClr val="bg1"/>
              </a:solidFill>
              <a:latin typeface="Arial" charset="0"/>
            </a:endParaRPr>
          </a:p>
          <a:p>
            <a:pPr marL="342900" indent="-342900">
              <a:spcBef>
                <a:spcPct val="50000"/>
              </a:spcBef>
              <a:defRPr/>
            </a:pPr>
            <a:endParaRPr lang="en-CA" dirty="0"/>
          </a:p>
        </p:txBody>
      </p:sp>
      <p:cxnSp>
        <p:nvCxnSpPr>
          <p:cNvPr id="78" name="Straight Connector 77"/>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0245"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532" name="Rectangle 76"/>
          <p:cNvSpPr>
            <a:spLocks noChangeArrowheads="1"/>
          </p:cNvSpPr>
          <p:nvPr/>
        </p:nvSpPr>
        <p:spPr bwMode="auto">
          <a:xfrm>
            <a:off x="0" y="214313"/>
            <a:ext cx="9144000" cy="1701800"/>
          </a:xfrm>
          <a:prstGeom prst="rect">
            <a:avLst/>
          </a:prstGeom>
          <a:noFill/>
          <a:ln w="9525">
            <a:noFill/>
            <a:miter lim="800000"/>
            <a:headEnd/>
            <a:tailEnd/>
          </a:ln>
          <a:effectLst/>
        </p:spPr>
        <p:txBody>
          <a:bodyPr/>
          <a:lstStyle/>
          <a:p>
            <a:pPr algn="ctr">
              <a:defRPr/>
            </a:pPr>
            <a:r>
              <a:rPr lang="en-GB" sz="4000" b="1" dirty="0">
                <a:solidFill>
                  <a:srgbClr val="FFC000"/>
                </a:solidFill>
                <a:effectLst>
                  <a:outerShdw blurRad="38100" dist="38100" dir="2700000" algn="tl">
                    <a:srgbClr val="000000"/>
                  </a:outerShdw>
                </a:effectLst>
                <a:latin typeface="Times New Roman" pitchFamily="18" charset="0"/>
              </a:rPr>
              <a:t> Visual Impact Assessment </a:t>
            </a:r>
            <a:br>
              <a:rPr lang="en-GB" sz="4000" b="1" dirty="0">
                <a:solidFill>
                  <a:srgbClr val="FFC000"/>
                </a:solidFill>
                <a:effectLst>
                  <a:outerShdw blurRad="38100" dist="38100" dir="2700000" algn="tl">
                    <a:srgbClr val="000000"/>
                  </a:outerShdw>
                </a:effectLst>
                <a:latin typeface="Times New Roman" pitchFamily="18" charset="0"/>
              </a:rPr>
            </a:br>
            <a:endParaRPr lang="en-CA" sz="4000" b="1" dirty="0">
              <a:solidFill>
                <a:srgbClr val="FFC000"/>
              </a:solidFill>
              <a:effectLst>
                <a:outerShdw blurRad="38100" dist="38100" dir="2700000" algn="tl">
                  <a:srgbClr val="000000"/>
                </a:outerShdw>
              </a:effectLst>
              <a:latin typeface="Times New Roman" pitchFamily="18" charset="0"/>
            </a:endParaRPr>
          </a:p>
        </p:txBody>
      </p:sp>
      <p:sp>
        <p:nvSpPr>
          <p:cNvPr id="11267" name="Text Box 77"/>
          <p:cNvSpPr txBox="1">
            <a:spLocks noChangeArrowheads="1"/>
          </p:cNvSpPr>
          <p:nvPr/>
        </p:nvSpPr>
        <p:spPr bwMode="auto">
          <a:xfrm>
            <a:off x="611188" y="1484313"/>
            <a:ext cx="3673475" cy="4278094"/>
          </a:xfrm>
          <a:prstGeom prst="rect">
            <a:avLst/>
          </a:prstGeom>
          <a:noFill/>
          <a:ln w="9525">
            <a:noFill/>
            <a:miter lim="800000"/>
            <a:headEnd/>
            <a:tailEnd/>
          </a:ln>
        </p:spPr>
        <p:txBody>
          <a:bodyPr>
            <a:spAutoFit/>
          </a:bodyPr>
          <a:lstStyle/>
          <a:p>
            <a:pPr>
              <a:spcBef>
                <a:spcPct val="50000"/>
              </a:spcBef>
            </a:pPr>
            <a:r>
              <a:rPr lang="en-GB" sz="1800" b="1" dirty="0">
                <a:solidFill>
                  <a:srgbClr val="FFFF66"/>
                </a:solidFill>
                <a:latin typeface="Arial" charset="0"/>
              </a:rPr>
              <a:t>The VIA Guidebook was released as part of the Forest Practices Code and still provides sound technical advice.</a:t>
            </a:r>
          </a:p>
          <a:p>
            <a:pPr>
              <a:spcBef>
                <a:spcPct val="50000"/>
              </a:spcBef>
            </a:pPr>
            <a:r>
              <a:rPr lang="en-GB" sz="1800" b="1" dirty="0">
                <a:solidFill>
                  <a:srgbClr val="FFFF66"/>
                </a:solidFill>
                <a:latin typeface="Arial" charset="0"/>
              </a:rPr>
              <a:t>It suggests that the level and detail of a VIA may vary depending on a number of factors e.g. VSC, numbers of people, level of public concern, range of viewing opportunities, and established VQO.</a:t>
            </a:r>
            <a:r>
              <a:rPr lang="en-GB" sz="2000" b="1" dirty="0">
                <a:solidFill>
                  <a:srgbClr val="FFFF66"/>
                </a:solidFill>
                <a:latin typeface="Arial" charset="0"/>
              </a:rPr>
              <a:t> </a:t>
            </a:r>
          </a:p>
          <a:p>
            <a:pPr>
              <a:spcBef>
                <a:spcPct val="50000"/>
              </a:spcBef>
            </a:pPr>
            <a:r>
              <a:rPr lang="en-GB" sz="1800" b="1" dirty="0">
                <a:solidFill>
                  <a:srgbClr val="FFC000"/>
                </a:solidFill>
                <a:latin typeface="Arial" charset="0"/>
              </a:rPr>
              <a:t>The VIA Guidebook </a:t>
            </a:r>
            <a:r>
              <a:rPr lang="en-GB" sz="1800" b="1" dirty="0" smtClean="0">
                <a:solidFill>
                  <a:srgbClr val="FFC000"/>
                </a:solidFill>
                <a:latin typeface="Arial" charset="0"/>
              </a:rPr>
              <a:t>is planned for update </a:t>
            </a:r>
            <a:r>
              <a:rPr lang="en-GB" sz="1800" b="1" dirty="0">
                <a:solidFill>
                  <a:srgbClr val="FFC000"/>
                </a:solidFill>
                <a:latin typeface="Arial" charset="0"/>
              </a:rPr>
              <a:t>in </a:t>
            </a:r>
            <a:r>
              <a:rPr lang="en-GB" sz="1800" b="1" dirty="0" smtClean="0">
                <a:solidFill>
                  <a:srgbClr val="FFC000"/>
                </a:solidFill>
                <a:latin typeface="Arial" charset="0"/>
              </a:rPr>
              <a:t>2013/14.</a:t>
            </a:r>
            <a:endParaRPr lang="en-CA" sz="1800" b="1" dirty="0">
              <a:solidFill>
                <a:srgbClr val="FFC000"/>
              </a:solidFill>
              <a:latin typeface="Arial" charset="0"/>
            </a:endParaRPr>
          </a:p>
        </p:txBody>
      </p:sp>
      <p:pic>
        <p:nvPicPr>
          <p:cNvPr id="11268" name="Picture 78" descr="Copy of scan"/>
          <p:cNvPicPr>
            <a:picLocks noChangeAspect="1" noChangeArrowheads="1"/>
          </p:cNvPicPr>
          <p:nvPr/>
        </p:nvPicPr>
        <p:blipFill>
          <a:blip r:embed="rId2" cstate="print"/>
          <a:srcRect/>
          <a:stretch>
            <a:fillRect/>
          </a:stretch>
        </p:blipFill>
        <p:spPr bwMode="auto">
          <a:xfrm>
            <a:off x="5040313" y="1484313"/>
            <a:ext cx="3097212" cy="4105275"/>
          </a:xfrm>
          <a:prstGeom prst="rect">
            <a:avLst/>
          </a:prstGeom>
          <a:noFill/>
          <a:ln w="9525">
            <a:solidFill>
              <a:schemeClr val="bg2"/>
            </a:solidFill>
            <a:miter lim="800000"/>
            <a:headEnd/>
            <a:tailEnd/>
          </a:ln>
        </p:spPr>
      </p:pic>
      <p:pic>
        <p:nvPicPr>
          <p:cNvPr id="11269"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cxnSp>
        <p:nvCxnSpPr>
          <p:cNvPr id="80" name="Straight Connector 79"/>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6" name="Rectangle 76"/>
          <p:cNvSpPr>
            <a:spLocks noChangeArrowheads="1"/>
          </p:cNvSpPr>
          <p:nvPr/>
        </p:nvSpPr>
        <p:spPr bwMode="auto">
          <a:xfrm>
            <a:off x="0" y="260350"/>
            <a:ext cx="9144000" cy="1701800"/>
          </a:xfrm>
          <a:prstGeom prst="rect">
            <a:avLst/>
          </a:prstGeom>
          <a:noFill/>
          <a:ln w="9525">
            <a:noFill/>
            <a:miter lim="800000"/>
            <a:headEnd/>
            <a:tailEnd/>
          </a:ln>
          <a:effectLst/>
        </p:spPr>
        <p:txBody>
          <a:bodyPr/>
          <a:lstStyle/>
          <a:p>
            <a:pPr algn="ctr">
              <a:defRPr/>
            </a:pPr>
            <a:r>
              <a:rPr lang="en-GB" sz="4000" b="1" dirty="0">
                <a:solidFill>
                  <a:srgbClr val="FFC000"/>
                </a:solidFill>
                <a:effectLst>
                  <a:outerShdw blurRad="38100" dist="38100" dir="2700000" algn="tl">
                    <a:srgbClr val="000000"/>
                  </a:outerShdw>
                </a:effectLst>
                <a:latin typeface="Times New Roman" pitchFamily="18" charset="0"/>
              </a:rPr>
              <a:t> Visual Impact Assessment </a:t>
            </a:r>
            <a:br>
              <a:rPr lang="en-GB" sz="4000" b="1" dirty="0">
                <a:solidFill>
                  <a:srgbClr val="FFC000"/>
                </a:solidFill>
                <a:effectLst>
                  <a:outerShdw blurRad="38100" dist="38100" dir="2700000" algn="tl">
                    <a:srgbClr val="000000"/>
                  </a:outerShdw>
                </a:effectLst>
                <a:latin typeface="Times New Roman" pitchFamily="18" charset="0"/>
              </a:rPr>
            </a:br>
            <a:endParaRPr lang="en-CA" sz="4000" b="1" dirty="0">
              <a:solidFill>
                <a:srgbClr val="FFC000"/>
              </a:solidFill>
              <a:effectLst>
                <a:outerShdw blurRad="38100" dist="38100" dir="2700000" algn="tl">
                  <a:srgbClr val="000000"/>
                </a:outerShdw>
              </a:effectLst>
              <a:latin typeface="Times New Roman" pitchFamily="18" charset="0"/>
            </a:endParaRPr>
          </a:p>
        </p:txBody>
      </p:sp>
      <p:sp>
        <p:nvSpPr>
          <p:cNvPr id="12291" name="Text Box 77"/>
          <p:cNvSpPr txBox="1">
            <a:spLocks noChangeArrowheads="1"/>
          </p:cNvSpPr>
          <p:nvPr/>
        </p:nvSpPr>
        <p:spPr bwMode="auto">
          <a:xfrm>
            <a:off x="900113" y="1535113"/>
            <a:ext cx="7416800" cy="4400550"/>
          </a:xfrm>
          <a:prstGeom prst="rect">
            <a:avLst/>
          </a:prstGeom>
          <a:noFill/>
          <a:ln w="9525">
            <a:noFill/>
            <a:miter lim="800000"/>
            <a:headEnd/>
            <a:tailEnd/>
          </a:ln>
        </p:spPr>
        <p:txBody>
          <a:bodyPr>
            <a:spAutoFit/>
          </a:bodyPr>
          <a:lstStyle/>
          <a:p>
            <a:pPr marL="342900" indent="-342900">
              <a:spcBef>
                <a:spcPct val="50000"/>
              </a:spcBef>
              <a:buClr>
                <a:srgbClr val="FFC000"/>
              </a:buClr>
              <a:buFontTx/>
              <a:buChar char="•"/>
            </a:pPr>
            <a:r>
              <a:rPr lang="en-US" sz="2000" b="1" dirty="0">
                <a:solidFill>
                  <a:schemeClr val="bg1"/>
                </a:solidFill>
                <a:latin typeface="Arial" charset="0"/>
              </a:rPr>
              <a:t>In situations </a:t>
            </a:r>
            <a:r>
              <a:rPr lang="en-CA" sz="2000" b="1" dirty="0">
                <a:solidFill>
                  <a:schemeClr val="bg1"/>
                </a:solidFill>
                <a:latin typeface="Arial" charset="0"/>
              </a:rPr>
              <a:t>with </a:t>
            </a:r>
            <a:r>
              <a:rPr lang="en-GB" sz="2000" b="1" dirty="0">
                <a:solidFill>
                  <a:schemeClr val="bg1"/>
                </a:solidFill>
                <a:latin typeface="Arial" charset="0"/>
              </a:rPr>
              <a:t>a</a:t>
            </a:r>
            <a:r>
              <a:rPr lang="en-US" sz="2000" b="1" dirty="0">
                <a:solidFill>
                  <a:schemeClr val="bg1"/>
                </a:solidFill>
                <a:latin typeface="Arial" charset="0"/>
              </a:rPr>
              <a:t> </a:t>
            </a:r>
            <a:r>
              <a:rPr lang="en-US" sz="2000" b="1" dirty="0">
                <a:solidFill>
                  <a:srgbClr val="FFC000"/>
                </a:solidFill>
                <a:latin typeface="Arial" charset="0"/>
              </a:rPr>
              <a:t>highly sensitive landscape </a:t>
            </a:r>
            <a:r>
              <a:rPr lang="en-US" sz="2000" b="1" dirty="0">
                <a:solidFill>
                  <a:schemeClr val="bg1"/>
                </a:solidFill>
                <a:latin typeface="Arial" charset="0"/>
              </a:rPr>
              <a:t>and/or large numbers of viewers and/or high number of viewpoints, an </a:t>
            </a:r>
            <a:r>
              <a:rPr lang="en-US" sz="2000" b="1" dirty="0" smtClean="0">
                <a:solidFill>
                  <a:schemeClr val="bg1"/>
                </a:solidFill>
                <a:latin typeface="Arial" charset="0"/>
              </a:rPr>
              <a:t>extensive </a:t>
            </a:r>
            <a:r>
              <a:rPr lang="en-US" sz="2000" b="1" dirty="0">
                <a:solidFill>
                  <a:schemeClr val="bg1"/>
                </a:solidFill>
                <a:latin typeface="Arial" charset="0"/>
              </a:rPr>
              <a:t>VIA may be required.</a:t>
            </a:r>
          </a:p>
          <a:p>
            <a:pPr marL="342900" indent="-342900">
              <a:spcBef>
                <a:spcPct val="50000"/>
              </a:spcBef>
              <a:buClr>
                <a:srgbClr val="FFC000"/>
              </a:buClr>
            </a:pPr>
            <a:endParaRPr lang="en-US" sz="1000" b="1" dirty="0">
              <a:latin typeface="Arial" charset="0"/>
            </a:endParaRPr>
          </a:p>
          <a:p>
            <a:pPr marL="342900" indent="-342900">
              <a:spcBef>
                <a:spcPct val="50000"/>
              </a:spcBef>
              <a:buClr>
                <a:srgbClr val="FFC000"/>
              </a:buClr>
              <a:buFontTx/>
              <a:buChar char="•"/>
            </a:pPr>
            <a:r>
              <a:rPr lang="en-US" sz="2000" b="1" dirty="0">
                <a:solidFill>
                  <a:schemeClr val="bg1"/>
                </a:solidFill>
                <a:latin typeface="Arial" charset="0"/>
              </a:rPr>
              <a:t>An </a:t>
            </a:r>
            <a:r>
              <a:rPr lang="en-US" sz="2000" b="1" dirty="0" smtClean="0">
                <a:solidFill>
                  <a:schemeClr val="bg1"/>
                </a:solidFill>
                <a:latin typeface="Arial" charset="0"/>
              </a:rPr>
              <a:t>extensive </a:t>
            </a:r>
            <a:r>
              <a:rPr lang="en-US" sz="2000" b="1" dirty="0">
                <a:solidFill>
                  <a:schemeClr val="bg1"/>
                </a:solidFill>
                <a:latin typeface="Arial" charset="0"/>
              </a:rPr>
              <a:t>VIA would include digital terrain modeling, photographic panoramas, VIA forms, and TRIM contour mapping with viewpoints identified. </a:t>
            </a:r>
          </a:p>
          <a:p>
            <a:pPr marL="342900" indent="-342900">
              <a:spcBef>
                <a:spcPct val="50000"/>
              </a:spcBef>
              <a:buClr>
                <a:srgbClr val="FFC000"/>
              </a:buClr>
            </a:pPr>
            <a:endParaRPr lang="en-US" sz="1000" b="1" dirty="0">
              <a:latin typeface="Arial" charset="0"/>
            </a:endParaRPr>
          </a:p>
          <a:p>
            <a:pPr marL="342900" indent="-342900">
              <a:spcBef>
                <a:spcPct val="50000"/>
              </a:spcBef>
              <a:buClr>
                <a:srgbClr val="FFC000"/>
              </a:buClr>
              <a:buFontTx/>
              <a:buChar char="•"/>
            </a:pPr>
            <a:r>
              <a:rPr lang="en-US" sz="2000" b="1" dirty="0">
                <a:solidFill>
                  <a:schemeClr val="bg1"/>
                </a:solidFill>
                <a:latin typeface="Arial" charset="0"/>
              </a:rPr>
              <a:t>In situations with a </a:t>
            </a:r>
            <a:r>
              <a:rPr lang="en-US" sz="2000" b="1" dirty="0">
                <a:solidFill>
                  <a:srgbClr val="FFC000"/>
                </a:solidFill>
                <a:latin typeface="Arial" charset="0"/>
              </a:rPr>
              <a:t>less sensitive landscape </a:t>
            </a:r>
            <a:r>
              <a:rPr lang="en-US" sz="2000" b="1" dirty="0">
                <a:solidFill>
                  <a:schemeClr val="bg1"/>
                </a:solidFill>
                <a:latin typeface="Arial" charset="0"/>
              </a:rPr>
              <a:t>a map, form,  and photograph of the area with an overlay showing relative block size, location and configuration may be appropriate.</a:t>
            </a:r>
          </a:p>
          <a:p>
            <a:pPr marL="342900" indent="-342900">
              <a:spcBef>
                <a:spcPct val="50000"/>
              </a:spcBef>
            </a:pPr>
            <a:r>
              <a:rPr lang="en-US" sz="2000" b="1" dirty="0">
                <a:latin typeface="Arial" charset="0"/>
              </a:rPr>
              <a:t> </a:t>
            </a:r>
            <a:endParaRPr lang="en-CA" sz="2000" b="1" dirty="0">
              <a:latin typeface="Arial" charset="0"/>
            </a:endParaRPr>
          </a:p>
        </p:txBody>
      </p:sp>
      <p:pic>
        <p:nvPicPr>
          <p:cNvPr id="12292"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cxnSp>
        <p:nvCxnSpPr>
          <p:cNvPr id="79" name="Straight Connector 7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3"/>
          <p:cNvGrpSpPr>
            <a:grpSpLocks/>
          </p:cNvGrpSpPr>
          <p:nvPr/>
        </p:nvGrpSpPr>
        <p:grpSpPr bwMode="auto">
          <a:xfrm>
            <a:off x="1763713" y="692150"/>
            <a:ext cx="5621337" cy="5329238"/>
            <a:chOff x="1954" y="663"/>
            <a:chExt cx="3541" cy="3112"/>
          </a:xfrm>
        </p:grpSpPr>
        <p:sp>
          <p:nvSpPr>
            <p:cNvPr id="13318" name="Rectangle 79"/>
            <p:cNvSpPr>
              <a:spLocks noChangeArrowheads="1"/>
            </p:cNvSpPr>
            <p:nvPr/>
          </p:nvSpPr>
          <p:spPr bwMode="auto">
            <a:xfrm>
              <a:off x="1964" y="663"/>
              <a:ext cx="1769" cy="489"/>
            </a:xfrm>
            <a:prstGeom prst="rect">
              <a:avLst/>
            </a:prstGeom>
            <a:solidFill>
              <a:srgbClr val="FFFF99"/>
            </a:solidFill>
            <a:ln w="9525">
              <a:solidFill>
                <a:srgbClr val="000000"/>
              </a:solidFill>
              <a:miter lim="800000"/>
              <a:headEnd/>
              <a:tailEnd/>
            </a:ln>
          </p:spPr>
          <p:txBody>
            <a:bodyPr lIns="0" tIns="30480" rIns="0" bIns="0"/>
            <a:lstStyle/>
            <a:p>
              <a:pPr algn="ctr"/>
              <a:r>
                <a:rPr lang="en-GB" sz="1400" b="1" dirty="0">
                  <a:solidFill>
                    <a:schemeClr val="tx1">
                      <a:lumMod val="65000"/>
                      <a:lumOff val="35000"/>
                    </a:schemeClr>
                  </a:solidFill>
                  <a:latin typeface="Arial" charset="0"/>
                </a:rPr>
                <a:t>Step 1</a:t>
              </a:r>
            </a:p>
            <a:p>
              <a:pPr algn="ctr"/>
              <a:r>
                <a:rPr lang="en-GB" sz="1400" dirty="0">
                  <a:solidFill>
                    <a:schemeClr val="tx1">
                      <a:lumMod val="65000"/>
                      <a:lumOff val="35000"/>
                    </a:schemeClr>
                  </a:solidFill>
                  <a:latin typeface="Arial" charset="0"/>
                </a:rPr>
                <a:t>Identify VQO and choose</a:t>
              </a:r>
            </a:p>
            <a:p>
              <a:pPr algn="ctr"/>
              <a:r>
                <a:rPr lang="en-GB" sz="1400" dirty="0">
                  <a:solidFill>
                    <a:schemeClr val="tx1">
                      <a:lumMod val="65000"/>
                      <a:lumOff val="35000"/>
                    </a:schemeClr>
                  </a:solidFill>
                  <a:latin typeface="Arial" charset="0"/>
                </a:rPr>
                <a:t> potential viewpoints</a:t>
              </a:r>
              <a:endParaRPr lang="en-CA" sz="1400" dirty="0">
                <a:solidFill>
                  <a:schemeClr val="tx1">
                    <a:lumMod val="65000"/>
                    <a:lumOff val="35000"/>
                  </a:schemeClr>
                </a:solidFill>
                <a:latin typeface="Arial" charset="0"/>
              </a:endParaRPr>
            </a:p>
          </p:txBody>
        </p:sp>
        <p:sp>
          <p:nvSpPr>
            <p:cNvPr id="13319" name="Rectangle 80"/>
            <p:cNvSpPr>
              <a:spLocks noChangeArrowheads="1"/>
            </p:cNvSpPr>
            <p:nvPr/>
          </p:nvSpPr>
          <p:spPr bwMode="auto">
            <a:xfrm>
              <a:off x="1963" y="1252"/>
              <a:ext cx="1769" cy="505"/>
            </a:xfrm>
            <a:prstGeom prst="rect">
              <a:avLst/>
            </a:prstGeom>
            <a:solidFill>
              <a:srgbClr val="FFFF99"/>
            </a:solidFill>
            <a:ln w="9525">
              <a:solidFill>
                <a:srgbClr val="000000"/>
              </a:solidFill>
              <a:miter lim="800000"/>
              <a:headEnd/>
              <a:tailEnd/>
            </a:ln>
          </p:spPr>
          <p:txBody>
            <a:bodyPr lIns="0" tIns="30480" rIns="0" bIns="0"/>
            <a:lstStyle/>
            <a:p>
              <a:pPr algn="ctr"/>
              <a:r>
                <a:rPr lang="en-GB" sz="1400" b="1" dirty="0">
                  <a:solidFill>
                    <a:schemeClr val="tx1">
                      <a:lumMod val="65000"/>
                      <a:lumOff val="35000"/>
                    </a:schemeClr>
                  </a:solidFill>
                  <a:latin typeface="Arial" charset="0"/>
                </a:rPr>
                <a:t>Step 2</a:t>
              </a:r>
            </a:p>
            <a:p>
              <a:pPr algn="ctr"/>
              <a:r>
                <a:rPr lang="en-GB" sz="1400" dirty="0">
                  <a:solidFill>
                    <a:schemeClr val="tx1">
                      <a:lumMod val="65000"/>
                      <a:lumOff val="35000"/>
                    </a:schemeClr>
                  </a:solidFill>
                  <a:latin typeface="Arial" charset="0"/>
                </a:rPr>
                <a:t>Visit &amp; viewpoints, take photos </a:t>
              </a:r>
            </a:p>
            <a:p>
              <a:pPr algn="ctr"/>
              <a:r>
                <a:rPr lang="en-GB" sz="1400" dirty="0">
                  <a:solidFill>
                    <a:schemeClr val="tx1">
                      <a:lumMod val="65000"/>
                      <a:lumOff val="35000"/>
                    </a:schemeClr>
                  </a:solidFill>
                  <a:latin typeface="Arial" charset="0"/>
                </a:rPr>
                <a:t>&amp; collect field information</a:t>
              </a:r>
              <a:endParaRPr lang="en-CA" sz="1400" dirty="0">
                <a:solidFill>
                  <a:schemeClr val="tx1">
                    <a:lumMod val="65000"/>
                    <a:lumOff val="35000"/>
                  </a:schemeClr>
                </a:solidFill>
                <a:latin typeface="Arial" charset="0"/>
              </a:endParaRPr>
            </a:p>
          </p:txBody>
        </p:sp>
        <p:sp>
          <p:nvSpPr>
            <p:cNvPr id="13320" name="Rectangle 81"/>
            <p:cNvSpPr>
              <a:spLocks noChangeArrowheads="1"/>
            </p:cNvSpPr>
            <p:nvPr/>
          </p:nvSpPr>
          <p:spPr bwMode="auto">
            <a:xfrm>
              <a:off x="1954" y="1925"/>
              <a:ext cx="1769" cy="585"/>
            </a:xfrm>
            <a:prstGeom prst="rect">
              <a:avLst/>
            </a:prstGeom>
            <a:solidFill>
              <a:srgbClr val="FFFF99"/>
            </a:solidFill>
            <a:ln w="9525">
              <a:solidFill>
                <a:srgbClr val="FFFF99"/>
              </a:solidFill>
              <a:miter lim="800000"/>
              <a:headEnd/>
              <a:tailEnd/>
            </a:ln>
          </p:spPr>
          <p:txBody>
            <a:bodyPr lIns="0" tIns="30480" rIns="0" bIns="0"/>
            <a:lstStyle/>
            <a:p>
              <a:pPr algn="ctr"/>
              <a:r>
                <a:rPr lang="en-GB" sz="1400" b="1" dirty="0">
                  <a:solidFill>
                    <a:schemeClr val="tx1">
                      <a:lumMod val="65000"/>
                      <a:lumOff val="35000"/>
                    </a:schemeClr>
                  </a:solidFill>
                  <a:latin typeface="Arial" charset="0"/>
                </a:rPr>
                <a:t>Step 3</a:t>
              </a:r>
            </a:p>
            <a:p>
              <a:pPr algn="ctr"/>
              <a:r>
                <a:rPr lang="en-GB" sz="1400" dirty="0">
                  <a:solidFill>
                    <a:schemeClr val="tx1">
                      <a:lumMod val="65000"/>
                      <a:lumOff val="35000"/>
                    </a:schemeClr>
                  </a:solidFill>
                  <a:latin typeface="Arial" charset="0"/>
                </a:rPr>
                <a:t>Develop design options and prepare visual simulations</a:t>
              </a:r>
              <a:endParaRPr lang="en-CA" sz="1400" dirty="0">
                <a:solidFill>
                  <a:schemeClr val="tx1">
                    <a:lumMod val="65000"/>
                    <a:lumOff val="35000"/>
                  </a:schemeClr>
                </a:solidFill>
                <a:latin typeface="Arial" charset="0"/>
              </a:endParaRPr>
            </a:p>
          </p:txBody>
        </p:sp>
        <p:sp>
          <p:nvSpPr>
            <p:cNvPr id="13321" name="Rectangle 82"/>
            <p:cNvSpPr>
              <a:spLocks noChangeArrowheads="1"/>
            </p:cNvSpPr>
            <p:nvPr/>
          </p:nvSpPr>
          <p:spPr bwMode="auto">
            <a:xfrm>
              <a:off x="1954" y="2631"/>
              <a:ext cx="1769" cy="491"/>
            </a:xfrm>
            <a:prstGeom prst="rect">
              <a:avLst/>
            </a:prstGeom>
            <a:solidFill>
              <a:srgbClr val="FFFF99"/>
            </a:solidFill>
            <a:ln w="9525">
              <a:solidFill>
                <a:srgbClr val="000000"/>
              </a:solidFill>
              <a:miter lim="800000"/>
              <a:headEnd/>
              <a:tailEnd/>
            </a:ln>
          </p:spPr>
          <p:txBody>
            <a:bodyPr lIns="0" tIns="30480" rIns="0" bIns="0"/>
            <a:lstStyle/>
            <a:p>
              <a:pPr algn="ctr"/>
              <a:r>
                <a:rPr lang="en-GB" sz="1400" b="1" dirty="0">
                  <a:solidFill>
                    <a:schemeClr val="tx1">
                      <a:lumMod val="65000"/>
                      <a:lumOff val="35000"/>
                    </a:schemeClr>
                  </a:solidFill>
                  <a:latin typeface="Arial" charset="0"/>
                </a:rPr>
                <a:t>Step 4</a:t>
              </a:r>
            </a:p>
            <a:p>
              <a:pPr algn="ctr"/>
              <a:r>
                <a:rPr lang="en-GB" sz="1400" dirty="0">
                  <a:solidFill>
                    <a:schemeClr val="tx1">
                      <a:lumMod val="65000"/>
                      <a:lumOff val="35000"/>
                    </a:schemeClr>
                  </a:solidFill>
                  <a:latin typeface="Arial" charset="0"/>
                </a:rPr>
                <a:t>Assess visual </a:t>
              </a:r>
              <a:br>
                <a:rPr lang="en-GB" sz="1400" dirty="0">
                  <a:solidFill>
                    <a:schemeClr val="tx1">
                      <a:lumMod val="65000"/>
                      <a:lumOff val="35000"/>
                    </a:schemeClr>
                  </a:solidFill>
                  <a:latin typeface="Arial" charset="0"/>
                </a:rPr>
              </a:br>
              <a:r>
                <a:rPr lang="en-GB" sz="1400" dirty="0">
                  <a:solidFill>
                    <a:schemeClr val="tx1">
                      <a:lumMod val="65000"/>
                      <a:lumOff val="35000"/>
                    </a:schemeClr>
                  </a:solidFill>
                  <a:latin typeface="Arial" charset="0"/>
                </a:rPr>
                <a:t>simulations relative to VQO</a:t>
              </a:r>
              <a:endParaRPr lang="en-CA" sz="1400" dirty="0">
                <a:solidFill>
                  <a:schemeClr val="tx1">
                    <a:lumMod val="65000"/>
                    <a:lumOff val="35000"/>
                  </a:schemeClr>
                </a:solidFill>
                <a:latin typeface="Arial" charset="0"/>
              </a:endParaRPr>
            </a:p>
          </p:txBody>
        </p:sp>
        <p:sp>
          <p:nvSpPr>
            <p:cNvPr id="13322" name="Rectangle 83"/>
            <p:cNvSpPr>
              <a:spLocks noChangeArrowheads="1"/>
            </p:cNvSpPr>
            <p:nvPr/>
          </p:nvSpPr>
          <p:spPr bwMode="auto">
            <a:xfrm>
              <a:off x="1963" y="3258"/>
              <a:ext cx="1769" cy="517"/>
            </a:xfrm>
            <a:prstGeom prst="rect">
              <a:avLst/>
            </a:prstGeom>
            <a:solidFill>
              <a:srgbClr val="FFFF99"/>
            </a:solidFill>
            <a:ln w="9525">
              <a:solidFill>
                <a:srgbClr val="000000"/>
              </a:solidFill>
              <a:miter lim="800000"/>
              <a:headEnd/>
              <a:tailEnd/>
            </a:ln>
          </p:spPr>
          <p:txBody>
            <a:bodyPr lIns="0" tIns="30480" rIns="0" bIns="0"/>
            <a:lstStyle/>
            <a:p>
              <a:pPr algn="ctr"/>
              <a:r>
                <a:rPr lang="en-GB" sz="1400" b="1" dirty="0">
                  <a:solidFill>
                    <a:schemeClr val="tx1">
                      <a:lumMod val="65000"/>
                      <a:lumOff val="35000"/>
                    </a:schemeClr>
                  </a:solidFill>
                  <a:latin typeface="Arial" charset="0"/>
                </a:rPr>
                <a:t>Step 5</a:t>
              </a:r>
            </a:p>
            <a:p>
              <a:pPr algn="ctr"/>
              <a:r>
                <a:rPr lang="en-GB" sz="1400" dirty="0">
                  <a:solidFill>
                    <a:schemeClr val="tx1">
                      <a:lumMod val="65000"/>
                      <a:lumOff val="35000"/>
                    </a:schemeClr>
                  </a:solidFill>
                  <a:latin typeface="Arial" charset="0"/>
                </a:rPr>
                <a:t>Prepare a visual impact assessment report</a:t>
              </a:r>
              <a:endParaRPr lang="en-CA" sz="1400" dirty="0">
                <a:solidFill>
                  <a:schemeClr val="tx1">
                    <a:lumMod val="65000"/>
                    <a:lumOff val="35000"/>
                  </a:schemeClr>
                </a:solidFill>
                <a:latin typeface="Arial" charset="0"/>
              </a:endParaRPr>
            </a:p>
          </p:txBody>
        </p:sp>
        <p:sp>
          <p:nvSpPr>
            <p:cNvPr id="13323" name="AutoShape 92"/>
            <p:cNvSpPr>
              <a:spLocks noChangeArrowheads="1"/>
            </p:cNvSpPr>
            <p:nvPr/>
          </p:nvSpPr>
          <p:spPr bwMode="auto">
            <a:xfrm>
              <a:off x="2789" y="1042"/>
              <a:ext cx="136" cy="227"/>
            </a:xfrm>
            <a:prstGeom prst="downArrow">
              <a:avLst>
                <a:gd name="adj1" fmla="val 50000"/>
                <a:gd name="adj2" fmla="val 41728"/>
              </a:avLst>
            </a:prstGeom>
            <a:solidFill>
              <a:srgbClr val="FF0000"/>
            </a:solidFill>
            <a:ln w="9525">
              <a:solidFill>
                <a:schemeClr val="tx1"/>
              </a:solidFill>
              <a:miter lim="800000"/>
              <a:headEnd/>
              <a:tailEnd/>
            </a:ln>
          </p:spPr>
          <p:txBody>
            <a:bodyPr wrap="none" anchor="ctr"/>
            <a:lstStyle/>
            <a:p>
              <a:endParaRPr lang="en-CA"/>
            </a:p>
          </p:txBody>
        </p:sp>
        <p:sp>
          <p:nvSpPr>
            <p:cNvPr id="13324" name="AutoShape 93"/>
            <p:cNvSpPr>
              <a:spLocks noChangeArrowheads="1"/>
            </p:cNvSpPr>
            <p:nvPr/>
          </p:nvSpPr>
          <p:spPr bwMode="auto">
            <a:xfrm>
              <a:off x="2770" y="1757"/>
              <a:ext cx="136" cy="227"/>
            </a:xfrm>
            <a:prstGeom prst="downArrow">
              <a:avLst>
                <a:gd name="adj1" fmla="val 50000"/>
                <a:gd name="adj2" fmla="val 41728"/>
              </a:avLst>
            </a:prstGeom>
            <a:solidFill>
              <a:srgbClr val="FF0000"/>
            </a:solidFill>
            <a:ln w="9525">
              <a:solidFill>
                <a:schemeClr val="tx1"/>
              </a:solidFill>
              <a:miter lim="800000"/>
              <a:headEnd/>
              <a:tailEnd/>
            </a:ln>
          </p:spPr>
          <p:txBody>
            <a:bodyPr wrap="none" anchor="ctr"/>
            <a:lstStyle/>
            <a:p>
              <a:endParaRPr lang="en-CA"/>
            </a:p>
          </p:txBody>
        </p:sp>
        <p:sp>
          <p:nvSpPr>
            <p:cNvPr id="13325" name="AutoShape 94"/>
            <p:cNvSpPr>
              <a:spLocks noChangeArrowheads="1"/>
            </p:cNvSpPr>
            <p:nvPr/>
          </p:nvSpPr>
          <p:spPr bwMode="auto">
            <a:xfrm>
              <a:off x="2788" y="3067"/>
              <a:ext cx="136" cy="227"/>
            </a:xfrm>
            <a:prstGeom prst="downArrow">
              <a:avLst>
                <a:gd name="adj1" fmla="val 50000"/>
                <a:gd name="adj2" fmla="val 41728"/>
              </a:avLst>
            </a:prstGeom>
            <a:solidFill>
              <a:srgbClr val="FF0000"/>
            </a:solidFill>
            <a:ln w="9525">
              <a:solidFill>
                <a:schemeClr val="tx1"/>
              </a:solidFill>
              <a:miter lim="800000"/>
              <a:headEnd/>
              <a:tailEnd/>
            </a:ln>
          </p:spPr>
          <p:txBody>
            <a:bodyPr wrap="none" anchor="ctr"/>
            <a:lstStyle/>
            <a:p>
              <a:endParaRPr lang="en-CA"/>
            </a:p>
          </p:txBody>
        </p:sp>
        <p:sp>
          <p:nvSpPr>
            <p:cNvPr id="13326" name="AutoShape 95"/>
            <p:cNvSpPr>
              <a:spLocks noChangeArrowheads="1"/>
            </p:cNvSpPr>
            <p:nvPr/>
          </p:nvSpPr>
          <p:spPr bwMode="auto">
            <a:xfrm>
              <a:off x="2788" y="2432"/>
              <a:ext cx="136" cy="227"/>
            </a:xfrm>
            <a:prstGeom prst="downArrow">
              <a:avLst>
                <a:gd name="adj1" fmla="val 50000"/>
                <a:gd name="adj2" fmla="val 41728"/>
              </a:avLst>
            </a:prstGeom>
            <a:solidFill>
              <a:srgbClr val="FF0000"/>
            </a:solidFill>
            <a:ln w="9525">
              <a:solidFill>
                <a:schemeClr val="tx1"/>
              </a:solidFill>
              <a:miter lim="800000"/>
              <a:headEnd/>
              <a:tailEnd/>
            </a:ln>
          </p:spPr>
          <p:txBody>
            <a:bodyPr wrap="none" anchor="ctr"/>
            <a:lstStyle/>
            <a:p>
              <a:endParaRPr lang="en-CA"/>
            </a:p>
          </p:txBody>
        </p:sp>
        <p:sp>
          <p:nvSpPr>
            <p:cNvPr id="13327" name="Line 98"/>
            <p:cNvSpPr>
              <a:spLocks noChangeShapeType="1"/>
            </p:cNvSpPr>
            <p:nvPr/>
          </p:nvSpPr>
          <p:spPr bwMode="auto">
            <a:xfrm>
              <a:off x="3696" y="2886"/>
              <a:ext cx="998" cy="0"/>
            </a:xfrm>
            <a:prstGeom prst="line">
              <a:avLst/>
            </a:prstGeom>
            <a:noFill/>
            <a:ln w="9525">
              <a:solidFill>
                <a:schemeClr val="tx1"/>
              </a:solidFill>
              <a:round/>
              <a:headEnd/>
              <a:tailEnd/>
            </a:ln>
          </p:spPr>
          <p:txBody>
            <a:bodyPr/>
            <a:lstStyle/>
            <a:p>
              <a:endParaRPr lang="en-CA"/>
            </a:p>
          </p:txBody>
        </p:sp>
        <p:sp>
          <p:nvSpPr>
            <p:cNvPr id="13328" name="Line 99"/>
            <p:cNvSpPr>
              <a:spLocks noChangeShapeType="1"/>
            </p:cNvSpPr>
            <p:nvPr/>
          </p:nvSpPr>
          <p:spPr bwMode="auto">
            <a:xfrm>
              <a:off x="4675" y="2160"/>
              <a:ext cx="19" cy="726"/>
            </a:xfrm>
            <a:prstGeom prst="line">
              <a:avLst/>
            </a:prstGeom>
            <a:noFill/>
            <a:ln w="9525">
              <a:solidFill>
                <a:schemeClr val="tx1"/>
              </a:solidFill>
              <a:round/>
              <a:headEnd/>
              <a:tailEnd/>
            </a:ln>
          </p:spPr>
          <p:txBody>
            <a:bodyPr/>
            <a:lstStyle/>
            <a:p>
              <a:endParaRPr lang="en-CA"/>
            </a:p>
          </p:txBody>
        </p:sp>
        <p:sp>
          <p:nvSpPr>
            <p:cNvPr id="13329" name="Line 101"/>
            <p:cNvSpPr>
              <a:spLocks noChangeShapeType="1"/>
            </p:cNvSpPr>
            <p:nvPr/>
          </p:nvSpPr>
          <p:spPr bwMode="auto">
            <a:xfrm flipV="1">
              <a:off x="3723" y="2160"/>
              <a:ext cx="952" cy="9"/>
            </a:xfrm>
            <a:prstGeom prst="line">
              <a:avLst/>
            </a:prstGeom>
            <a:noFill/>
            <a:ln w="9525">
              <a:solidFill>
                <a:schemeClr val="tx1"/>
              </a:solidFill>
              <a:round/>
              <a:headEnd/>
              <a:tailEnd/>
            </a:ln>
          </p:spPr>
          <p:txBody>
            <a:bodyPr/>
            <a:lstStyle/>
            <a:p>
              <a:endParaRPr lang="en-CA"/>
            </a:p>
          </p:txBody>
        </p:sp>
        <p:sp>
          <p:nvSpPr>
            <p:cNvPr id="13330" name="Rectangle 97"/>
            <p:cNvSpPr>
              <a:spLocks noChangeArrowheads="1"/>
            </p:cNvSpPr>
            <p:nvPr/>
          </p:nvSpPr>
          <p:spPr bwMode="auto">
            <a:xfrm>
              <a:off x="4086" y="2296"/>
              <a:ext cx="1409" cy="454"/>
            </a:xfrm>
            <a:prstGeom prst="rect">
              <a:avLst/>
            </a:prstGeom>
            <a:solidFill>
              <a:srgbClr val="FFFF99"/>
            </a:solidFill>
            <a:ln w="9525">
              <a:solidFill>
                <a:srgbClr val="FF0000"/>
              </a:solidFill>
              <a:miter lim="800000"/>
              <a:headEnd/>
              <a:tailEnd/>
            </a:ln>
          </p:spPr>
          <p:txBody>
            <a:bodyPr lIns="0" tIns="30480" rIns="0" bIns="0"/>
            <a:lstStyle/>
            <a:p>
              <a:pPr algn="ctr"/>
              <a:r>
                <a:rPr lang="en-GB" sz="1400" dirty="0">
                  <a:solidFill>
                    <a:srgbClr val="FF0000"/>
                  </a:solidFill>
                  <a:latin typeface="Arial" charset="0"/>
                </a:rPr>
                <a:t>Visual landscape </a:t>
              </a:r>
              <a:r>
                <a:rPr lang="en-GB" sz="1400" b="1" i="1" dirty="0">
                  <a:solidFill>
                    <a:srgbClr val="FF0000"/>
                  </a:solidFill>
                  <a:latin typeface="Arial" charset="0"/>
                </a:rPr>
                <a:t>design</a:t>
              </a:r>
              <a:r>
                <a:rPr lang="en-GB" sz="1400" dirty="0">
                  <a:solidFill>
                    <a:srgbClr val="FF0000"/>
                  </a:solidFill>
                  <a:latin typeface="Arial" charset="0"/>
                </a:rPr>
                <a:t> </a:t>
              </a:r>
              <a:br>
                <a:rPr lang="en-GB" sz="1400" dirty="0">
                  <a:solidFill>
                    <a:srgbClr val="FF0000"/>
                  </a:solidFill>
                  <a:latin typeface="Arial" charset="0"/>
                </a:rPr>
              </a:br>
              <a:r>
                <a:rPr lang="en-GB" sz="1400" dirty="0">
                  <a:solidFill>
                    <a:srgbClr val="FF0000"/>
                  </a:solidFill>
                  <a:latin typeface="Arial" charset="0"/>
                </a:rPr>
                <a:t>is the foundation of the entire process</a:t>
              </a:r>
              <a:endParaRPr lang="en-CA" sz="1400" dirty="0">
                <a:solidFill>
                  <a:srgbClr val="FF0000"/>
                </a:solidFill>
                <a:latin typeface="Arial" charset="0"/>
              </a:endParaRPr>
            </a:p>
          </p:txBody>
        </p:sp>
      </p:grpSp>
      <p:pic>
        <p:nvPicPr>
          <p:cNvPr id="13315"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
        <p:nvSpPr>
          <p:cNvPr id="92" name="Rectangle 91"/>
          <p:cNvSpPr/>
          <p:nvPr/>
        </p:nvSpPr>
        <p:spPr>
          <a:xfrm>
            <a:off x="5076825" y="620713"/>
            <a:ext cx="2663825" cy="1015663"/>
          </a:xfrm>
          <a:prstGeom prst="rect">
            <a:avLst/>
          </a:prstGeom>
        </p:spPr>
        <p:txBody>
          <a:bodyPr>
            <a:spAutoFit/>
          </a:bodyPr>
          <a:lstStyle/>
          <a:p>
            <a:pPr>
              <a:defRPr/>
            </a:pPr>
            <a:r>
              <a:rPr lang="en-CA" sz="2000" b="1" dirty="0">
                <a:solidFill>
                  <a:srgbClr val="FFC000"/>
                </a:solidFill>
                <a:effectLst>
                  <a:outerShdw blurRad="38100" dist="38100" dir="2700000" algn="tl">
                    <a:srgbClr val="000000"/>
                  </a:outerShdw>
                </a:effectLst>
                <a:latin typeface="+mn-lt"/>
                <a:ea typeface="Tahoma" pitchFamily="34" charset="0"/>
                <a:cs typeface="Tahoma" pitchFamily="34" charset="0"/>
              </a:rPr>
              <a:t>Flow chart showing</a:t>
            </a:r>
            <a:br>
              <a:rPr lang="en-CA" sz="2000" b="1" dirty="0">
                <a:solidFill>
                  <a:srgbClr val="FFC000"/>
                </a:solidFill>
                <a:effectLst>
                  <a:outerShdw blurRad="38100" dist="38100" dir="2700000" algn="tl">
                    <a:srgbClr val="000000"/>
                  </a:outerShdw>
                </a:effectLst>
                <a:latin typeface="+mn-lt"/>
                <a:ea typeface="Tahoma" pitchFamily="34" charset="0"/>
                <a:cs typeface="Tahoma" pitchFamily="34" charset="0"/>
              </a:rPr>
            </a:br>
            <a:r>
              <a:rPr lang="en-CA" sz="2000" b="1" dirty="0">
                <a:solidFill>
                  <a:srgbClr val="FFC000"/>
                </a:solidFill>
                <a:effectLst>
                  <a:outerShdw blurRad="38100" dist="38100" dir="2700000" algn="tl">
                    <a:srgbClr val="000000"/>
                  </a:outerShdw>
                </a:effectLst>
                <a:latin typeface="+mn-lt"/>
                <a:ea typeface="Tahoma" pitchFamily="34" charset="0"/>
                <a:cs typeface="Tahoma" pitchFamily="34" charset="0"/>
              </a:rPr>
              <a:t>steps involved in conducting a </a:t>
            </a:r>
            <a:r>
              <a:rPr lang="en-CA" sz="2000" b="1" dirty="0" smtClean="0">
                <a:solidFill>
                  <a:srgbClr val="FFC000"/>
                </a:solidFill>
                <a:effectLst>
                  <a:outerShdw blurRad="38100" dist="38100" dir="2700000" algn="tl">
                    <a:srgbClr val="000000"/>
                  </a:outerShdw>
                </a:effectLst>
                <a:latin typeface="+mn-lt"/>
                <a:ea typeface="Tahoma" pitchFamily="34" charset="0"/>
                <a:cs typeface="Tahoma" pitchFamily="34" charset="0"/>
              </a:rPr>
              <a:t>VIA</a:t>
            </a:r>
            <a:endParaRPr lang="en-CA" sz="2000" dirty="0">
              <a:solidFill>
                <a:srgbClr val="FFC000"/>
              </a:solidFill>
              <a:latin typeface="+mn-lt"/>
              <a:ea typeface="Tahoma" pitchFamily="34" charset="0"/>
              <a:cs typeface="Tahoma" pitchFamily="34" charset="0"/>
            </a:endParaRPr>
          </a:p>
        </p:txBody>
      </p:sp>
      <p:sp>
        <p:nvSpPr>
          <p:cNvPr id="13317" name="Text Box 77"/>
          <p:cNvSpPr txBox="1">
            <a:spLocks noChangeArrowheads="1"/>
          </p:cNvSpPr>
          <p:nvPr/>
        </p:nvSpPr>
        <p:spPr bwMode="auto">
          <a:xfrm>
            <a:off x="8763000" y="6400800"/>
            <a:ext cx="381000" cy="307975"/>
          </a:xfrm>
          <a:prstGeom prst="rect">
            <a:avLst/>
          </a:prstGeom>
          <a:noFill/>
          <a:ln w="9525">
            <a:noFill/>
            <a:miter lim="800000"/>
            <a:headEnd/>
            <a:tailEnd/>
          </a:ln>
        </p:spPr>
        <p:txBody>
          <a:bodyPr>
            <a:spAutoFit/>
          </a:bodyPr>
          <a:lstStyle/>
          <a:p>
            <a:pPr>
              <a:spcBef>
                <a:spcPct val="50000"/>
              </a:spcBef>
            </a:pPr>
            <a:r>
              <a:rPr lang="en-GB" sz="1400">
                <a:latin typeface="Arial" charset="0"/>
              </a:rPr>
              <a:t>8</a:t>
            </a:r>
            <a:endParaRPr lang="en-GB" sz="1400"/>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1259632" y="1196752"/>
            <a:ext cx="2880320" cy="791567"/>
          </a:xfrm>
        </p:spPr>
        <p:txBody>
          <a:bodyPr/>
          <a:lstStyle/>
          <a:p>
            <a:pPr algn="l" eaLnBrk="1" hangingPunct="1">
              <a:defRPr/>
            </a:pPr>
            <a:r>
              <a:rPr lang="en-CA" sz="2000" b="1" dirty="0" smtClean="0">
                <a:solidFill>
                  <a:srgbClr val="FFFF00"/>
                </a:solidFill>
                <a:latin typeface="+mn-lt"/>
              </a:rPr>
              <a:t>Selecting Viewpoints </a:t>
            </a:r>
          </a:p>
        </p:txBody>
      </p:sp>
      <p:sp>
        <p:nvSpPr>
          <p:cNvPr id="20483" name="Rectangle 3"/>
          <p:cNvSpPr>
            <a:spLocks noGrp="1" noChangeArrowheads="1"/>
          </p:cNvSpPr>
          <p:nvPr>
            <p:ph type="body" sz="half" idx="1"/>
          </p:nvPr>
        </p:nvSpPr>
        <p:spPr>
          <a:xfrm>
            <a:off x="755576" y="1875383"/>
            <a:ext cx="8077200" cy="3425825"/>
          </a:xfrm>
        </p:spPr>
        <p:txBody>
          <a:bodyPr/>
          <a:lstStyle/>
          <a:p>
            <a:pPr eaLnBrk="1" hangingPunct="1">
              <a:buFont typeface="Wingdings" pitchFamily="2" charset="2"/>
              <a:buNone/>
              <a:defRPr/>
            </a:pPr>
            <a:r>
              <a:rPr lang="en-CA" sz="1800" dirty="0" smtClean="0">
                <a:solidFill>
                  <a:srgbClr val="FFFFFF"/>
                </a:solidFill>
              </a:rPr>
              <a:t>Viewpoints that might be considered when doing an VIA: </a:t>
            </a:r>
          </a:p>
          <a:p>
            <a:pPr eaLnBrk="1" hangingPunct="1">
              <a:buClr>
                <a:srgbClr val="FFFF00"/>
              </a:buClr>
              <a:buSzPct val="100000"/>
              <a:buFont typeface="Arial" charset="0"/>
              <a:buChar char="•"/>
              <a:defRPr/>
            </a:pPr>
            <a:r>
              <a:rPr lang="en-CA" sz="1800" dirty="0" smtClean="0">
                <a:solidFill>
                  <a:srgbClr val="FFFFFF"/>
                </a:solidFill>
              </a:rPr>
              <a:t>a stretch of highway leading toward a harvest unit (i.e. focal view) </a:t>
            </a:r>
          </a:p>
          <a:p>
            <a:pPr eaLnBrk="1" hangingPunct="1">
              <a:buClr>
                <a:srgbClr val="FFFF00"/>
              </a:buClr>
              <a:buSzPct val="100000"/>
              <a:buFont typeface="Arial" charset="0"/>
              <a:buChar char="•"/>
              <a:defRPr/>
            </a:pPr>
            <a:r>
              <a:rPr lang="en-CA" sz="1800" dirty="0" smtClean="0">
                <a:solidFill>
                  <a:srgbClr val="FFFFFF"/>
                </a:solidFill>
              </a:rPr>
              <a:t>a rest stop, </a:t>
            </a:r>
          </a:p>
          <a:p>
            <a:pPr eaLnBrk="1" hangingPunct="1">
              <a:buClr>
                <a:srgbClr val="FFFF00"/>
              </a:buClr>
              <a:buSzPct val="100000"/>
              <a:buFont typeface="Arial" charset="0"/>
              <a:buChar char="•"/>
              <a:defRPr/>
            </a:pPr>
            <a:r>
              <a:rPr lang="en-CA" sz="1800" dirty="0" smtClean="0">
                <a:solidFill>
                  <a:srgbClr val="FFFFFF"/>
                </a:solidFill>
              </a:rPr>
              <a:t>a recreation site or park, </a:t>
            </a:r>
          </a:p>
          <a:p>
            <a:pPr eaLnBrk="1" hangingPunct="1">
              <a:buClr>
                <a:srgbClr val="FFFF00"/>
              </a:buClr>
              <a:buSzPct val="100000"/>
              <a:buFont typeface="Arial" charset="0"/>
              <a:buChar char="•"/>
              <a:defRPr/>
            </a:pPr>
            <a:r>
              <a:rPr lang="en-CA" sz="1800" dirty="0" smtClean="0">
                <a:solidFill>
                  <a:srgbClr val="FFFFFF"/>
                </a:solidFill>
              </a:rPr>
              <a:t>a group of homes, or settlement, or</a:t>
            </a:r>
          </a:p>
          <a:p>
            <a:pPr eaLnBrk="1" hangingPunct="1">
              <a:buClr>
                <a:srgbClr val="FFFF00"/>
              </a:buClr>
              <a:buSzPct val="100000"/>
              <a:buFont typeface="Arial" charset="0"/>
              <a:buChar char="•"/>
              <a:defRPr/>
            </a:pPr>
            <a:r>
              <a:rPr lang="en-CA" sz="1800" dirty="0" smtClean="0">
                <a:solidFill>
                  <a:srgbClr val="FFFFFF"/>
                </a:solidFill>
              </a:rPr>
              <a:t>a tourist-related commercial enterprise. </a:t>
            </a:r>
          </a:p>
          <a:p>
            <a:pPr marL="82550" indent="15875" eaLnBrk="1" hangingPunct="1">
              <a:buSzPct val="100000"/>
              <a:buFontTx/>
              <a:buNone/>
              <a:defRPr/>
            </a:pPr>
            <a:r>
              <a:rPr lang="en-CA" sz="1800" dirty="0" smtClean="0">
                <a:solidFill>
                  <a:srgbClr val="FFFFFF"/>
                </a:solidFill>
              </a:rPr>
              <a:t>It is important to review the location(s) offering the </a:t>
            </a:r>
            <a:r>
              <a:rPr lang="en-CA" sz="1800" b="1" i="1" dirty="0" smtClean="0">
                <a:solidFill>
                  <a:srgbClr val="FFFFFF"/>
                </a:solidFill>
              </a:rPr>
              <a:t>best</a:t>
            </a:r>
            <a:r>
              <a:rPr lang="en-CA" sz="1800" dirty="0" smtClean="0">
                <a:solidFill>
                  <a:srgbClr val="FFFFFF"/>
                </a:solidFill>
              </a:rPr>
              <a:t> or most direct view of the alteration.  This may not necessarily be a viewpoint that provides a stationary or stopping location.</a:t>
            </a:r>
          </a:p>
          <a:p>
            <a:pPr marL="82550" indent="15875" eaLnBrk="1" hangingPunct="1">
              <a:buSzPct val="100000"/>
              <a:buFontTx/>
              <a:buNone/>
              <a:defRPr/>
            </a:pPr>
            <a:r>
              <a:rPr lang="en-CA" sz="1800" dirty="0" smtClean="0">
                <a:solidFill>
                  <a:srgbClr val="FFFFFF"/>
                </a:solidFill>
              </a:rPr>
              <a:t>Same alteration may need to be assessed from multiple viewpoints.</a:t>
            </a:r>
          </a:p>
        </p:txBody>
      </p:sp>
      <p:sp>
        <p:nvSpPr>
          <p:cNvPr id="17412" name="Rectangle 4"/>
          <p:cNvSpPr>
            <a:spLocks noChangeArrowheads="1"/>
          </p:cNvSpPr>
          <p:nvPr/>
        </p:nvSpPr>
        <p:spPr bwMode="auto">
          <a:xfrm>
            <a:off x="827584" y="5373643"/>
            <a:ext cx="7129462" cy="830997"/>
          </a:xfrm>
          <a:prstGeom prst="rect">
            <a:avLst/>
          </a:prstGeom>
          <a:noFill/>
          <a:ln w="9525">
            <a:solidFill>
              <a:srgbClr val="FFC000"/>
            </a:solidFill>
            <a:miter lim="800000"/>
            <a:headEnd/>
            <a:tailEnd/>
          </a:ln>
        </p:spPr>
        <p:txBody>
          <a:bodyPr anchor="ctr">
            <a:spAutoFit/>
          </a:bodyPr>
          <a:lstStyle/>
          <a:p>
            <a:pPr eaLnBrk="0" hangingPunct="0"/>
            <a:r>
              <a:rPr lang="en-CA" sz="1400" u="sng" dirty="0">
                <a:solidFill>
                  <a:srgbClr val="FF66FF"/>
                </a:solidFill>
                <a:latin typeface="Arial" charset="0"/>
                <a:cs typeface="Times New Roman" pitchFamily="18" charset="0"/>
              </a:rPr>
              <a:t>Warning:</a:t>
            </a:r>
            <a:r>
              <a:rPr lang="en-CA" sz="1400" dirty="0">
                <a:solidFill>
                  <a:srgbClr val="FF66FF"/>
                </a:solidFill>
                <a:latin typeface="Arial" charset="0"/>
                <a:cs typeface="Times New Roman" pitchFamily="18" charset="0"/>
              </a:rPr>
              <a:t> </a:t>
            </a:r>
            <a:r>
              <a:rPr lang="en-CA" sz="1400" dirty="0">
                <a:solidFill>
                  <a:srgbClr val="FFFF00"/>
                </a:solidFill>
                <a:latin typeface="Arial" charset="0"/>
                <a:cs typeface="Times New Roman" pitchFamily="18" charset="0"/>
              </a:rPr>
              <a:t>Visual Landscape Inventory viewpoints are used to derive visual sensitivity unit boundaries and to rate the visual sensitivity of the landscape. </a:t>
            </a:r>
          </a:p>
          <a:p>
            <a:pPr eaLnBrk="0" hangingPunct="0"/>
            <a:r>
              <a:rPr lang="en-CA" sz="1400" dirty="0">
                <a:solidFill>
                  <a:srgbClr val="FFFF00"/>
                </a:solidFill>
                <a:latin typeface="Arial" charset="0"/>
                <a:cs typeface="Times New Roman" pitchFamily="18" charset="0"/>
              </a:rPr>
              <a:t>They are not derived specifically to assess VQO compliance</a:t>
            </a:r>
            <a:r>
              <a:rPr lang="en-CA" dirty="0">
                <a:latin typeface="Arial" charset="0"/>
                <a:cs typeface="Times New Roman" pitchFamily="18" charset="0"/>
              </a:rPr>
              <a:t>.</a:t>
            </a:r>
          </a:p>
        </p:txBody>
      </p:sp>
      <p:cxnSp>
        <p:nvCxnSpPr>
          <p:cNvPr id="8" name="Straight Connector 7"/>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7414" name="Rectangle 3"/>
          <p:cNvSpPr>
            <a:spLocks noChangeArrowheads="1"/>
          </p:cNvSpPr>
          <p:nvPr/>
        </p:nvSpPr>
        <p:spPr bwMode="auto">
          <a:xfrm>
            <a:off x="0" y="1158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1</a:t>
            </a:r>
          </a:p>
          <a:p>
            <a:pPr algn="ctr"/>
            <a:r>
              <a:rPr lang="en-GB" sz="2800" b="1">
                <a:solidFill>
                  <a:srgbClr val="FFC000"/>
                </a:solidFill>
                <a:latin typeface="Times New Roman" pitchFamily="18" charset="0"/>
                <a:cs typeface="Times New Roman" pitchFamily="18" charset="0"/>
              </a:rPr>
              <a:t>Identify VQO and Determine Potential Viewpoints</a:t>
            </a:r>
            <a:endParaRPr lang="en-CA" sz="2800" b="1">
              <a:solidFill>
                <a:srgbClr val="FFC000"/>
              </a:solidFill>
              <a:latin typeface="Times New Roman" pitchFamily="18" charset="0"/>
              <a:cs typeface="Times New Roman" pitchFamily="18" charset="0"/>
            </a:endParaRPr>
          </a:p>
        </p:txBody>
      </p:sp>
      <p:pic>
        <p:nvPicPr>
          <p:cNvPr id="17415" name="Picture 79"/>
          <p:cNvPicPr>
            <a:picLocks noChangeAspect="1" noChangeArrowheads="1"/>
          </p:cNvPicPr>
          <p:nvPr/>
        </p:nvPicPr>
        <p:blipFill>
          <a:blip r:embed="rId2" cstate="print"/>
          <a:srcRect/>
          <a:stretch>
            <a:fillRect/>
          </a:stretch>
        </p:blipFill>
        <p:spPr bwMode="auto">
          <a:xfrm>
            <a:off x="8301608" y="6164657"/>
            <a:ext cx="590872" cy="504703"/>
          </a:xfrm>
          <a:prstGeom prst="rect">
            <a:avLst/>
          </a:prstGeom>
          <a:noFill/>
          <a:ln w="9525">
            <a:noFill/>
            <a:miter lim="800000"/>
            <a:headEnd/>
            <a:tailEnd/>
          </a:ln>
        </p:spPr>
      </p:pic>
    </p:spTree>
  </p:cSld>
  <p:clrMapOvr>
    <a:masterClrMapping/>
  </p:clrMapOvr>
  <p:transition spd="med">
    <p:circle/>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0" y="1158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1</a:t>
            </a:r>
          </a:p>
          <a:p>
            <a:pPr algn="ctr"/>
            <a:r>
              <a:rPr lang="en-GB" sz="2800" b="1">
                <a:solidFill>
                  <a:srgbClr val="FFC000"/>
                </a:solidFill>
                <a:latin typeface="Times New Roman" pitchFamily="18" charset="0"/>
                <a:cs typeface="Times New Roman" pitchFamily="18" charset="0"/>
              </a:rPr>
              <a:t>Identify VQO and Determine Potential Viewpoints</a:t>
            </a:r>
            <a:endParaRPr lang="en-CA" sz="2800" b="1">
              <a:solidFill>
                <a:srgbClr val="FFC000"/>
              </a:solidFill>
              <a:latin typeface="Times New Roman" pitchFamily="18" charset="0"/>
              <a:cs typeface="Times New Roman" pitchFamily="18" charset="0"/>
            </a:endParaRPr>
          </a:p>
        </p:txBody>
      </p:sp>
      <p:pic>
        <p:nvPicPr>
          <p:cNvPr id="18435" name="Picture 79"/>
          <p:cNvPicPr>
            <a:picLocks noChangeAspect="1" noChangeArrowheads="1"/>
          </p:cNvPicPr>
          <p:nvPr/>
        </p:nvPicPr>
        <p:blipFill>
          <a:blip r:embed="rId2" cstate="print"/>
          <a:srcRect/>
          <a:stretch>
            <a:fillRect/>
          </a:stretch>
        </p:blipFill>
        <p:spPr bwMode="auto">
          <a:xfrm>
            <a:off x="8219098" y="6021287"/>
            <a:ext cx="745390" cy="636687"/>
          </a:xfrm>
          <a:prstGeom prst="rect">
            <a:avLst/>
          </a:prstGeom>
          <a:noFill/>
          <a:ln w="9525">
            <a:noFill/>
            <a:miter lim="800000"/>
            <a:headEnd/>
            <a:tailEnd/>
          </a:ln>
        </p:spPr>
      </p:pic>
      <p:cxnSp>
        <p:nvCxnSpPr>
          <p:cNvPr id="9" name="Straight Connector 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8437" name="Picture 32" descr="Lake Errock0001.jpg"/>
          <p:cNvPicPr>
            <a:picLocks noChangeAspect="1"/>
          </p:cNvPicPr>
          <p:nvPr/>
        </p:nvPicPr>
        <p:blipFill>
          <a:blip r:embed="rId3" cstate="print">
            <a:lum bright="14000"/>
          </a:blip>
          <a:srcRect r="1367"/>
          <a:stretch>
            <a:fillRect/>
          </a:stretch>
        </p:blipFill>
        <p:spPr bwMode="auto">
          <a:xfrm>
            <a:off x="1403350" y="1350963"/>
            <a:ext cx="6337300" cy="4525962"/>
          </a:xfrm>
          <a:prstGeom prst="rect">
            <a:avLst/>
          </a:prstGeom>
          <a:noFill/>
          <a:ln w="19050">
            <a:solidFill>
              <a:srgbClr val="FFC000"/>
            </a:solidFill>
            <a:miter lim="800000"/>
            <a:headEnd/>
            <a:tailEnd/>
          </a:ln>
        </p:spPr>
      </p:pic>
      <p:cxnSp>
        <p:nvCxnSpPr>
          <p:cNvPr id="36" name="Straight Arrow Connector 35"/>
          <p:cNvCxnSpPr/>
          <p:nvPr/>
        </p:nvCxnSpPr>
        <p:spPr>
          <a:xfrm flipH="1">
            <a:off x="2641600" y="2411413"/>
            <a:ext cx="2951163" cy="1444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2828925" y="2703513"/>
            <a:ext cx="4311650" cy="495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2455863" y="2928938"/>
            <a:ext cx="2736850" cy="50482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flipV="1">
            <a:off x="2362200" y="2987675"/>
            <a:ext cx="431800" cy="14398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692275" y="2276475"/>
            <a:ext cx="655638" cy="339725"/>
          </a:xfrm>
          <a:prstGeom prst="rect">
            <a:avLst/>
          </a:prstGeom>
          <a:solidFill>
            <a:srgbClr val="FFFFC5"/>
          </a:solidFill>
          <a:ln>
            <a:solidFill>
              <a:schemeClr val="bg2"/>
            </a:solidFill>
          </a:ln>
        </p:spPr>
        <p:txBody>
          <a:bodyPr wrap="none">
            <a:spAutoFit/>
          </a:bodyPr>
          <a:lstStyle/>
          <a:p>
            <a:pPr>
              <a:defRPr/>
            </a:pPr>
            <a:r>
              <a:rPr lang="en-CA" sz="800" dirty="0">
                <a:solidFill>
                  <a:schemeClr val="bg2"/>
                </a:solidFill>
                <a:latin typeface="+mn-lt"/>
              </a:rPr>
              <a:t>Proposed </a:t>
            </a:r>
          </a:p>
          <a:p>
            <a:pPr>
              <a:defRPr/>
            </a:pPr>
            <a:r>
              <a:rPr lang="en-CA" sz="800" dirty="0">
                <a:solidFill>
                  <a:schemeClr val="bg2"/>
                </a:solidFill>
                <a:latin typeface="+mn-lt"/>
              </a:rPr>
              <a:t>Opening</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0" y="1158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2</a:t>
            </a:r>
          </a:p>
          <a:p>
            <a:pPr algn="ctr"/>
            <a:r>
              <a:rPr lang="en-GB" sz="2800" b="1">
                <a:solidFill>
                  <a:srgbClr val="FFC000"/>
                </a:solidFill>
                <a:latin typeface="Times New Roman" pitchFamily="18" charset="0"/>
                <a:cs typeface="Times New Roman" pitchFamily="18" charset="0"/>
              </a:rPr>
              <a:t>Visit Viewpoints &amp; Take Photos</a:t>
            </a:r>
            <a:endParaRPr lang="en-CA" sz="2800" b="1">
              <a:solidFill>
                <a:srgbClr val="FFC000"/>
              </a:solidFill>
              <a:latin typeface="Times New Roman" pitchFamily="18" charset="0"/>
              <a:cs typeface="Times New Roman" pitchFamily="18" charset="0"/>
            </a:endParaRPr>
          </a:p>
        </p:txBody>
      </p:sp>
      <p:cxnSp>
        <p:nvCxnSpPr>
          <p:cNvPr id="9" name="Straight Connector 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67544" y="1527175"/>
            <a:ext cx="2664594" cy="1076325"/>
          </a:xfrm>
          <a:prstGeom prst="rect">
            <a:avLst/>
          </a:prstGeom>
          <a:noFill/>
        </p:spPr>
        <p:txBody>
          <a:bodyPr wrap="square">
            <a:spAutoFit/>
          </a:bodyPr>
          <a:lstStyle/>
          <a:p>
            <a:pPr>
              <a:defRPr/>
            </a:pPr>
            <a:r>
              <a:rPr lang="en-CA" sz="1600" b="1" dirty="0">
                <a:solidFill>
                  <a:srgbClr val="FFFF99"/>
                </a:solidFill>
                <a:latin typeface="+mn-lt"/>
              </a:rPr>
              <a:t>Visit Potential </a:t>
            </a:r>
            <a:r>
              <a:rPr lang="en-CA" sz="1600" b="1" dirty="0" smtClean="0">
                <a:solidFill>
                  <a:srgbClr val="FFFF99"/>
                </a:solidFill>
                <a:latin typeface="+mn-lt"/>
              </a:rPr>
              <a:t>viewpoints  </a:t>
            </a:r>
            <a:r>
              <a:rPr lang="en-CA" sz="1600" b="1" dirty="0">
                <a:solidFill>
                  <a:srgbClr val="FFFF99"/>
                </a:solidFill>
                <a:latin typeface="+mn-lt"/>
              </a:rPr>
              <a:t>using the travel mode that would be used by the public.</a:t>
            </a:r>
          </a:p>
        </p:txBody>
      </p:sp>
      <p:grpSp>
        <p:nvGrpSpPr>
          <p:cNvPr id="2" name="Group 16"/>
          <p:cNvGrpSpPr>
            <a:grpSpLocks/>
          </p:cNvGrpSpPr>
          <p:nvPr/>
        </p:nvGrpSpPr>
        <p:grpSpPr bwMode="auto">
          <a:xfrm>
            <a:off x="1979613" y="1196975"/>
            <a:ext cx="5183187" cy="5089525"/>
            <a:chOff x="1979613" y="1196975"/>
            <a:chExt cx="5183187" cy="5089525"/>
          </a:xfrm>
        </p:grpSpPr>
        <p:pic>
          <p:nvPicPr>
            <p:cNvPr id="20488" name="Picture 5"/>
            <p:cNvPicPr>
              <a:picLocks noChangeAspect="1" noChangeArrowheads="1"/>
            </p:cNvPicPr>
            <p:nvPr/>
          </p:nvPicPr>
          <p:blipFill>
            <a:blip r:embed="rId2" cstate="print"/>
            <a:srcRect l="22137" t="13791" r="13779" b="3026"/>
            <a:stretch>
              <a:fillRect/>
            </a:stretch>
          </p:blipFill>
          <p:spPr bwMode="auto">
            <a:xfrm rot="9720000">
              <a:off x="1979613" y="2593454"/>
              <a:ext cx="4496443" cy="3693046"/>
            </a:xfrm>
            <a:prstGeom prst="rect">
              <a:avLst/>
            </a:prstGeom>
            <a:noFill/>
            <a:ln w="9525">
              <a:noFill/>
              <a:miter lim="800000"/>
              <a:headEnd/>
              <a:tailEnd/>
            </a:ln>
          </p:spPr>
        </p:pic>
        <p:pic>
          <p:nvPicPr>
            <p:cNvPr id="20489" name="Picture 6"/>
            <p:cNvPicPr>
              <a:picLocks noChangeAspect="1" noChangeArrowheads="1"/>
            </p:cNvPicPr>
            <p:nvPr/>
          </p:nvPicPr>
          <p:blipFill>
            <a:blip r:embed="rId3" cstate="print"/>
            <a:srcRect l="2682" t="3282" r="1581" b="3282"/>
            <a:stretch>
              <a:fillRect/>
            </a:stretch>
          </p:blipFill>
          <p:spPr bwMode="auto">
            <a:xfrm>
              <a:off x="3319056" y="1196975"/>
              <a:ext cx="3843744" cy="1944132"/>
            </a:xfrm>
            <a:prstGeom prst="rect">
              <a:avLst/>
            </a:prstGeom>
            <a:noFill/>
            <a:ln w="9525">
              <a:noFill/>
              <a:miter lim="800000"/>
              <a:headEnd/>
              <a:tailEnd/>
            </a:ln>
          </p:spPr>
        </p:pic>
        <p:cxnSp>
          <p:nvCxnSpPr>
            <p:cNvPr id="23" name="Straight Arrow Connector 22"/>
            <p:cNvCxnSpPr/>
            <p:nvPr/>
          </p:nvCxnSpPr>
          <p:spPr bwMode="auto">
            <a:xfrm flipV="1">
              <a:off x="5178425" y="1917700"/>
              <a:ext cx="84138" cy="36131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530725" y="1341438"/>
              <a:ext cx="1063112" cy="261610"/>
            </a:xfrm>
            <a:prstGeom prst="rect">
              <a:avLst/>
            </a:prstGeom>
            <a:noFill/>
          </p:spPr>
          <p:txBody>
            <a:bodyPr wrap="none">
              <a:spAutoFit/>
            </a:bodyPr>
            <a:lstStyle/>
            <a:p>
              <a:pPr>
                <a:defRPr/>
              </a:pPr>
              <a:r>
                <a:rPr lang="en-CA" sz="1100" dirty="0">
                  <a:latin typeface="+mn-lt"/>
                </a:rPr>
                <a:t>Proposed Blk.</a:t>
              </a:r>
            </a:p>
          </p:txBody>
        </p:sp>
        <p:cxnSp>
          <p:nvCxnSpPr>
            <p:cNvPr id="12" name="Straight Arrow Connector 11"/>
            <p:cNvCxnSpPr>
              <a:stCxn id="29" idx="2"/>
            </p:cNvCxnSpPr>
            <p:nvPr/>
          </p:nvCxnSpPr>
          <p:spPr>
            <a:xfrm flipH="1">
              <a:off x="5003801" y="1603048"/>
              <a:ext cx="58480" cy="3130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867400" y="1700213"/>
              <a:ext cx="295275" cy="277812"/>
            </a:xfrm>
            <a:prstGeom prst="rect">
              <a:avLst/>
            </a:prstGeom>
            <a:noFill/>
          </p:spPr>
          <p:txBody>
            <a:bodyPr wrap="none">
              <a:spAutoFit/>
            </a:bodyPr>
            <a:lstStyle/>
            <a:p>
              <a:pPr>
                <a:defRPr/>
              </a:pPr>
              <a:r>
                <a:rPr lang="en-CA" sz="1200" b="1" dirty="0">
                  <a:latin typeface="+mn-lt"/>
                </a:rPr>
                <a:t>C</a:t>
              </a:r>
            </a:p>
          </p:txBody>
        </p:sp>
        <p:sp>
          <p:nvSpPr>
            <p:cNvPr id="14" name="TextBox 13"/>
            <p:cNvSpPr txBox="1"/>
            <p:nvPr/>
          </p:nvSpPr>
          <p:spPr>
            <a:xfrm>
              <a:off x="5489575" y="1589088"/>
              <a:ext cx="338138" cy="276225"/>
            </a:xfrm>
            <a:prstGeom prst="rect">
              <a:avLst/>
            </a:prstGeom>
            <a:noFill/>
          </p:spPr>
          <p:txBody>
            <a:bodyPr wrap="none">
              <a:spAutoFit/>
            </a:bodyPr>
            <a:lstStyle/>
            <a:p>
              <a:pPr>
                <a:defRPr/>
              </a:pPr>
              <a:r>
                <a:rPr lang="en-CA" sz="1200" b="1" dirty="0">
                  <a:latin typeface="+mn-lt"/>
                </a:rPr>
                <a:t>B </a:t>
              </a:r>
            </a:p>
          </p:txBody>
        </p:sp>
        <p:sp>
          <p:nvSpPr>
            <p:cNvPr id="15" name="TextBox 14"/>
            <p:cNvSpPr txBox="1"/>
            <p:nvPr/>
          </p:nvSpPr>
          <p:spPr>
            <a:xfrm>
              <a:off x="4572000" y="1597025"/>
              <a:ext cx="295275" cy="276225"/>
            </a:xfrm>
            <a:prstGeom prst="rect">
              <a:avLst/>
            </a:prstGeom>
            <a:noFill/>
          </p:spPr>
          <p:txBody>
            <a:bodyPr wrap="none">
              <a:spAutoFit/>
            </a:bodyPr>
            <a:lstStyle/>
            <a:p>
              <a:pPr>
                <a:defRPr/>
              </a:pPr>
              <a:r>
                <a:rPr lang="en-CA" sz="1200" b="1" dirty="0">
                  <a:latin typeface="+mn-lt"/>
                </a:rPr>
                <a:t>A</a:t>
              </a:r>
            </a:p>
          </p:txBody>
        </p:sp>
        <p:sp>
          <p:nvSpPr>
            <p:cNvPr id="16" name="TextBox 15"/>
            <p:cNvSpPr txBox="1"/>
            <p:nvPr/>
          </p:nvSpPr>
          <p:spPr>
            <a:xfrm>
              <a:off x="4187825" y="5834063"/>
              <a:ext cx="962025" cy="215900"/>
            </a:xfrm>
            <a:prstGeom prst="rect">
              <a:avLst/>
            </a:prstGeom>
            <a:noFill/>
          </p:spPr>
          <p:txBody>
            <a:bodyPr wrap="none">
              <a:spAutoFit/>
            </a:bodyPr>
            <a:lstStyle/>
            <a:p>
              <a:pPr>
                <a:defRPr/>
              </a:pPr>
              <a:r>
                <a:rPr lang="en-CA" sz="800" b="1" dirty="0">
                  <a:solidFill>
                    <a:schemeClr val="bg2"/>
                  </a:solidFill>
                  <a:latin typeface="+mn-lt"/>
                </a:rPr>
                <a:t>Lone Tree Point</a:t>
              </a:r>
            </a:p>
          </p:txBody>
        </p:sp>
      </p:grpSp>
      <p:pic>
        <p:nvPicPr>
          <p:cNvPr id="17" name="Picture 88" descr="P1010045"/>
          <p:cNvPicPr>
            <a:picLocks noChangeAspect="1" noChangeArrowheads="1"/>
          </p:cNvPicPr>
          <p:nvPr/>
        </p:nvPicPr>
        <p:blipFill>
          <a:blip r:embed="rId4" cstate="print"/>
          <a:srcRect/>
          <a:stretch>
            <a:fillRect/>
          </a:stretch>
        </p:blipFill>
        <p:spPr bwMode="auto">
          <a:xfrm>
            <a:off x="6444208" y="4509120"/>
            <a:ext cx="2239963" cy="1655763"/>
          </a:xfrm>
          <a:prstGeom prst="rect">
            <a:avLst/>
          </a:prstGeom>
          <a:noFill/>
          <a:ln w="9525">
            <a:solidFill>
              <a:schemeClr val="tx2"/>
            </a:solidFill>
            <a:miter lim="800000"/>
            <a:headEnd/>
            <a:tailEnd/>
          </a:ln>
        </p:spPr>
      </p:pic>
      <p:sp>
        <p:nvSpPr>
          <p:cNvPr id="18" name="Rectangle 17"/>
          <p:cNvSpPr/>
          <p:nvPr/>
        </p:nvSpPr>
        <p:spPr>
          <a:xfrm>
            <a:off x="6444208" y="6309320"/>
            <a:ext cx="2468946" cy="338554"/>
          </a:xfrm>
          <a:prstGeom prst="rect">
            <a:avLst/>
          </a:prstGeom>
        </p:spPr>
        <p:txBody>
          <a:bodyPr wrap="none">
            <a:spAutoFit/>
          </a:bodyPr>
          <a:lstStyle/>
          <a:p>
            <a:pPr>
              <a:defRPr/>
            </a:pPr>
            <a:r>
              <a:rPr lang="en-GB" sz="1600" b="1" dirty="0" smtClean="0">
                <a:solidFill>
                  <a:srgbClr val="FFFF99"/>
                </a:solidFill>
                <a:latin typeface="Arial" pitchFamily="34" charset="0"/>
                <a:cs typeface="Arial" pitchFamily="34" charset="0"/>
              </a:rPr>
              <a:t>Record  viewpoint data</a:t>
            </a:r>
            <a:endParaRPr lang="en-CA" sz="1600" dirty="0">
              <a:solidFill>
                <a:srgbClr val="FFFF99"/>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0" y="1158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2</a:t>
            </a:r>
          </a:p>
          <a:p>
            <a:pPr algn="ctr"/>
            <a:r>
              <a:rPr lang="en-GB" sz="2800" b="1">
                <a:solidFill>
                  <a:srgbClr val="FFC000"/>
                </a:solidFill>
                <a:latin typeface="Times New Roman" pitchFamily="18" charset="0"/>
                <a:cs typeface="Times New Roman" pitchFamily="18" charset="0"/>
              </a:rPr>
              <a:t>Record Viewpoint Data</a:t>
            </a:r>
            <a:endParaRPr lang="en-CA" sz="2800" b="1">
              <a:solidFill>
                <a:srgbClr val="FFC000"/>
              </a:solidFill>
              <a:latin typeface="Times New Roman" pitchFamily="18" charset="0"/>
              <a:cs typeface="Times New Roman" pitchFamily="18" charset="0"/>
            </a:endParaRPr>
          </a:p>
        </p:txBody>
      </p:sp>
      <p:pic>
        <p:nvPicPr>
          <p:cNvPr id="21507" name="Picture 79"/>
          <p:cNvPicPr>
            <a:picLocks noChangeAspect="1" noChangeArrowheads="1"/>
          </p:cNvPicPr>
          <p:nvPr/>
        </p:nvPicPr>
        <p:blipFill>
          <a:blip r:embed="rId2" cstate="print"/>
          <a:srcRect/>
          <a:stretch>
            <a:fillRect/>
          </a:stretch>
        </p:blipFill>
        <p:spPr bwMode="auto">
          <a:xfrm>
            <a:off x="8028383" y="5999301"/>
            <a:ext cx="771129" cy="658673"/>
          </a:xfrm>
          <a:prstGeom prst="rect">
            <a:avLst/>
          </a:prstGeom>
          <a:noFill/>
          <a:ln w="9525">
            <a:noFill/>
            <a:miter lim="800000"/>
            <a:headEnd/>
            <a:tailEnd/>
          </a:ln>
        </p:spPr>
      </p:pic>
      <p:cxnSp>
        <p:nvCxnSpPr>
          <p:cNvPr id="9" name="Straight Connector 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 name="Group 28"/>
          <p:cNvGrpSpPr>
            <a:grpSpLocks/>
          </p:cNvGrpSpPr>
          <p:nvPr/>
        </p:nvGrpSpPr>
        <p:grpSpPr bwMode="auto">
          <a:xfrm>
            <a:off x="1187450" y="3213100"/>
            <a:ext cx="6913563" cy="1800225"/>
            <a:chOff x="755576" y="2996952"/>
            <a:chExt cx="7416824" cy="2160240"/>
          </a:xfrm>
        </p:grpSpPr>
        <p:grpSp>
          <p:nvGrpSpPr>
            <p:cNvPr id="3" name="Group 77"/>
            <p:cNvGrpSpPr>
              <a:grpSpLocks/>
            </p:cNvGrpSpPr>
            <p:nvPr/>
          </p:nvGrpSpPr>
          <p:grpSpPr bwMode="auto">
            <a:xfrm>
              <a:off x="755576" y="2996952"/>
              <a:ext cx="7416824" cy="2160240"/>
              <a:chOff x="528" y="1152"/>
              <a:chExt cx="4080" cy="720"/>
            </a:xfrm>
          </p:grpSpPr>
          <p:pic>
            <p:nvPicPr>
              <p:cNvPr id="21527" name="Picture 75" descr="Evaluation Form"/>
              <p:cNvPicPr>
                <a:picLocks noChangeAspect="1" noChangeArrowheads="1"/>
              </p:cNvPicPr>
              <p:nvPr/>
            </p:nvPicPr>
            <p:blipFill>
              <a:blip r:embed="rId3" cstate="print">
                <a:lum contrast="6000"/>
              </a:blip>
              <a:srcRect l="6186" t="26329" r="6186" b="62077"/>
              <a:stretch>
                <a:fillRect/>
              </a:stretch>
            </p:blipFill>
            <p:spPr bwMode="auto">
              <a:xfrm>
                <a:off x="528" y="1152"/>
                <a:ext cx="4080" cy="720"/>
              </a:xfrm>
              <a:prstGeom prst="rect">
                <a:avLst/>
              </a:prstGeom>
              <a:noFill/>
              <a:ln w="9525">
                <a:solidFill>
                  <a:schemeClr val="tx1"/>
                </a:solidFill>
                <a:miter lim="800000"/>
                <a:headEnd/>
                <a:tailEnd/>
              </a:ln>
            </p:spPr>
          </p:pic>
          <p:sp>
            <p:nvSpPr>
              <p:cNvPr id="21528" name="Rectangle 76"/>
              <p:cNvSpPr>
                <a:spLocks noChangeArrowheads="1"/>
              </p:cNvSpPr>
              <p:nvPr/>
            </p:nvSpPr>
            <p:spPr bwMode="auto">
              <a:xfrm>
                <a:off x="528" y="1152"/>
                <a:ext cx="4080" cy="720"/>
              </a:xfrm>
              <a:prstGeom prst="rect">
                <a:avLst/>
              </a:prstGeom>
              <a:noFill/>
              <a:ln w="25400">
                <a:solidFill>
                  <a:schemeClr val="tx1"/>
                </a:solidFill>
                <a:miter lim="800000"/>
                <a:headEnd/>
                <a:tailEnd/>
              </a:ln>
            </p:spPr>
            <p:txBody>
              <a:bodyPr wrap="none" anchor="ctr"/>
              <a:lstStyle/>
              <a:p>
                <a:endParaRPr lang="en-US"/>
              </a:p>
            </p:txBody>
          </p:sp>
        </p:grpSp>
        <p:sp>
          <p:nvSpPr>
            <p:cNvPr id="21516" name="Text Box 87"/>
            <p:cNvSpPr txBox="1">
              <a:spLocks noChangeArrowheads="1"/>
            </p:cNvSpPr>
            <p:nvPr/>
          </p:nvSpPr>
          <p:spPr bwMode="auto">
            <a:xfrm>
              <a:off x="3920926" y="3405232"/>
              <a:ext cx="1640259" cy="288032"/>
            </a:xfrm>
            <a:prstGeom prst="rect">
              <a:avLst/>
            </a:prstGeom>
            <a:noFill/>
            <a:ln w="9525">
              <a:noFill/>
              <a:miter lim="800000"/>
              <a:headEnd/>
              <a:tailEnd/>
            </a:ln>
          </p:spPr>
          <p:txBody>
            <a:bodyPr>
              <a:spAutoFit/>
            </a:bodyPr>
            <a:lstStyle/>
            <a:p>
              <a:pPr algn="ctr">
                <a:spcBef>
                  <a:spcPct val="50000"/>
                </a:spcBef>
              </a:pPr>
              <a:r>
                <a:rPr lang="en-CA" sz="1200" b="1">
                  <a:solidFill>
                    <a:srgbClr val="E4391C"/>
                  </a:solidFill>
                  <a:latin typeface="Arial" charset="0"/>
                </a:rPr>
                <a:t>117</a:t>
              </a:r>
              <a:r>
                <a:rPr lang="en-CA" sz="1200" b="1" baseline="30000">
                  <a:solidFill>
                    <a:srgbClr val="E4391C"/>
                  </a:solidFill>
                  <a:latin typeface="Arial" charset="0"/>
                </a:rPr>
                <a:t>o</a:t>
              </a:r>
              <a:r>
                <a:rPr lang="en-CA" sz="1200" b="1">
                  <a:solidFill>
                    <a:srgbClr val="E4391C"/>
                  </a:solidFill>
                  <a:latin typeface="Arial" charset="0"/>
                </a:rPr>
                <a:t> 59’ 26.7</a:t>
              </a:r>
            </a:p>
          </p:txBody>
        </p:sp>
        <p:sp>
          <p:nvSpPr>
            <p:cNvPr id="21517" name="Text Box 85"/>
            <p:cNvSpPr txBox="1">
              <a:spLocks noChangeArrowheads="1"/>
            </p:cNvSpPr>
            <p:nvPr/>
          </p:nvSpPr>
          <p:spPr bwMode="auto">
            <a:xfrm>
              <a:off x="1661206" y="3701421"/>
              <a:ext cx="1316228" cy="276999"/>
            </a:xfrm>
            <a:prstGeom prst="rect">
              <a:avLst/>
            </a:prstGeom>
            <a:noFill/>
            <a:ln w="9525">
              <a:noFill/>
              <a:miter lim="800000"/>
              <a:headEnd/>
              <a:tailEnd/>
            </a:ln>
          </p:spPr>
          <p:txBody>
            <a:bodyPr>
              <a:spAutoFit/>
            </a:bodyPr>
            <a:lstStyle/>
            <a:p>
              <a:pPr algn="ctr">
                <a:spcBef>
                  <a:spcPct val="50000"/>
                </a:spcBef>
              </a:pPr>
              <a:r>
                <a:rPr lang="en-CA" sz="1200" b="1">
                  <a:solidFill>
                    <a:srgbClr val="E4391C"/>
                  </a:solidFill>
                  <a:latin typeface="Arial" charset="0"/>
                </a:rPr>
                <a:t>50</a:t>
              </a:r>
              <a:r>
                <a:rPr lang="en-CA" sz="1200" b="1" baseline="30000">
                  <a:solidFill>
                    <a:srgbClr val="E4391C"/>
                  </a:solidFill>
                  <a:latin typeface="Arial" charset="0"/>
                </a:rPr>
                <a:t>o</a:t>
              </a:r>
              <a:r>
                <a:rPr lang="en-CA" sz="1200" b="1">
                  <a:solidFill>
                    <a:srgbClr val="E4391C"/>
                  </a:solidFill>
                  <a:latin typeface="Arial" charset="0"/>
                </a:rPr>
                <a:t>  41’ 58.7</a:t>
              </a:r>
            </a:p>
          </p:txBody>
        </p:sp>
        <p:sp>
          <p:nvSpPr>
            <p:cNvPr id="21518" name="Text Box 88"/>
            <p:cNvSpPr txBox="1">
              <a:spLocks noChangeArrowheads="1"/>
            </p:cNvSpPr>
            <p:nvPr/>
          </p:nvSpPr>
          <p:spPr bwMode="auto">
            <a:xfrm>
              <a:off x="3822844" y="3701421"/>
              <a:ext cx="1782890" cy="288032"/>
            </a:xfrm>
            <a:prstGeom prst="rect">
              <a:avLst/>
            </a:prstGeom>
            <a:noFill/>
            <a:ln w="9525">
              <a:noFill/>
              <a:miter lim="800000"/>
              <a:headEnd/>
              <a:tailEnd/>
            </a:ln>
          </p:spPr>
          <p:txBody>
            <a:bodyPr>
              <a:spAutoFit/>
            </a:bodyPr>
            <a:lstStyle/>
            <a:p>
              <a:pPr algn="ctr">
                <a:spcBef>
                  <a:spcPct val="50000"/>
                </a:spcBef>
              </a:pPr>
              <a:r>
                <a:rPr lang="en-CA" sz="1200" b="1">
                  <a:solidFill>
                    <a:srgbClr val="E4391C"/>
                  </a:solidFill>
                  <a:latin typeface="Arial" charset="0"/>
                </a:rPr>
                <a:t>518 M</a:t>
              </a:r>
            </a:p>
          </p:txBody>
        </p:sp>
        <p:sp>
          <p:nvSpPr>
            <p:cNvPr id="21519" name="Text Box 89"/>
            <p:cNvSpPr txBox="1">
              <a:spLocks noChangeArrowheads="1"/>
            </p:cNvSpPr>
            <p:nvPr/>
          </p:nvSpPr>
          <p:spPr bwMode="auto">
            <a:xfrm>
              <a:off x="6751404" y="3397192"/>
              <a:ext cx="1283681" cy="288032"/>
            </a:xfrm>
            <a:prstGeom prst="rect">
              <a:avLst/>
            </a:prstGeom>
            <a:noFill/>
            <a:ln w="9525">
              <a:noFill/>
              <a:miter lim="800000"/>
              <a:headEnd/>
              <a:tailEnd/>
            </a:ln>
          </p:spPr>
          <p:txBody>
            <a:bodyPr>
              <a:spAutoFit/>
            </a:bodyPr>
            <a:lstStyle/>
            <a:p>
              <a:pPr algn="ctr">
                <a:spcBef>
                  <a:spcPct val="50000"/>
                </a:spcBef>
              </a:pPr>
              <a:r>
                <a:rPr lang="en-CA" sz="1200" b="1">
                  <a:solidFill>
                    <a:srgbClr val="E4391C"/>
                  </a:solidFill>
                  <a:latin typeface="Arial" charset="0"/>
                </a:rPr>
                <a:t>56</a:t>
              </a:r>
              <a:r>
                <a:rPr lang="en-CA" sz="1200" b="1" baseline="30000">
                  <a:solidFill>
                    <a:srgbClr val="E4391C"/>
                  </a:solidFill>
                  <a:latin typeface="Arial" charset="0"/>
                </a:rPr>
                <a:t>o</a:t>
              </a:r>
              <a:r>
                <a:rPr lang="en-CA" sz="1200" b="1">
                  <a:solidFill>
                    <a:srgbClr val="E4391C"/>
                  </a:solidFill>
                  <a:latin typeface="Arial" charset="0"/>
                </a:rPr>
                <a:t> </a:t>
              </a:r>
            </a:p>
          </p:txBody>
        </p:sp>
        <p:sp>
          <p:nvSpPr>
            <p:cNvPr id="21520" name="Text Box 90"/>
            <p:cNvSpPr txBox="1">
              <a:spLocks noChangeArrowheads="1"/>
            </p:cNvSpPr>
            <p:nvPr/>
          </p:nvSpPr>
          <p:spPr bwMode="auto">
            <a:xfrm>
              <a:off x="6707783" y="3701421"/>
              <a:ext cx="1283681" cy="288032"/>
            </a:xfrm>
            <a:prstGeom prst="rect">
              <a:avLst/>
            </a:prstGeom>
            <a:noFill/>
            <a:ln w="9525">
              <a:noFill/>
              <a:miter lim="800000"/>
              <a:headEnd/>
              <a:tailEnd/>
            </a:ln>
          </p:spPr>
          <p:txBody>
            <a:bodyPr>
              <a:spAutoFit/>
            </a:bodyPr>
            <a:lstStyle/>
            <a:p>
              <a:pPr algn="ctr">
                <a:spcBef>
                  <a:spcPct val="50000"/>
                </a:spcBef>
              </a:pPr>
              <a:r>
                <a:rPr lang="en-CA" sz="1200" b="1">
                  <a:solidFill>
                    <a:srgbClr val="E4391C"/>
                  </a:solidFill>
                  <a:latin typeface="Arial" charset="0"/>
                </a:rPr>
                <a:t>5 KM</a:t>
              </a:r>
            </a:p>
          </p:txBody>
        </p:sp>
        <p:sp>
          <p:nvSpPr>
            <p:cNvPr id="18" name="TextBox 17"/>
            <p:cNvSpPr txBox="1"/>
            <p:nvPr/>
          </p:nvSpPr>
          <p:spPr>
            <a:xfrm>
              <a:off x="1915360" y="4821917"/>
              <a:ext cx="1268779" cy="245742"/>
            </a:xfrm>
            <a:prstGeom prst="rect">
              <a:avLst/>
            </a:prstGeom>
            <a:noFill/>
          </p:spPr>
          <p:txBody>
            <a:bodyPr>
              <a:spAutoFit/>
            </a:bodyPr>
            <a:lstStyle/>
            <a:p>
              <a:pPr>
                <a:defRPr/>
              </a:pPr>
              <a:r>
                <a:rPr lang="en-CA" sz="1000" dirty="0">
                  <a:solidFill>
                    <a:srgbClr val="FF0000"/>
                  </a:solidFill>
                  <a:latin typeface="+mj-lt"/>
                </a:rPr>
                <a:t>NKN 024-027</a:t>
              </a:r>
            </a:p>
          </p:txBody>
        </p:sp>
        <p:sp>
          <p:nvSpPr>
            <p:cNvPr id="21522" name="Text Box 94"/>
            <p:cNvSpPr txBox="1">
              <a:spLocks noChangeArrowheads="1"/>
            </p:cNvSpPr>
            <p:nvPr/>
          </p:nvSpPr>
          <p:spPr bwMode="auto">
            <a:xfrm>
              <a:off x="4146875" y="4838172"/>
              <a:ext cx="1607271" cy="246221"/>
            </a:xfrm>
            <a:prstGeom prst="rect">
              <a:avLst/>
            </a:prstGeom>
            <a:noFill/>
            <a:ln w="9525">
              <a:noFill/>
              <a:miter lim="800000"/>
              <a:headEnd/>
              <a:tailEnd/>
            </a:ln>
          </p:spPr>
          <p:txBody>
            <a:bodyPr>
              <a:spAutoFit/>
            </a:bodyPr>
            <a:lstStyle/>
            <a:p>
              <a:pPr algn="ctr">
                <a:spcBef>
                  <a:spcPct val="50000"/>
                </a:spcBef>
              </a:pPr>
              <a:r>
                <a:rPr lang="en-CA" sz="1000" b="1">
                  <a:solidFill>
                    <a:srgbClr val="E4391C"/>
                  </a:solidFill>
                  <a:latin typeface="Arial" charset="0"/>
                </a:rPr>
                <a:t>Lone Tree Point</a:t>
              </a:r>
            </a:p>
          </p:txBody>
        </p:sp>
        <p:sp>
          <p:nvSpPr>
            <p:cNvPr id="20" name="Oval 19"/>
            <p:cNvSpPr/>
            <p:nvPr/>
          </p:nvSpPr>
          <p:spPr>
            <a:xfrm>
              <a:off x="4832700" y="4599035"/>
              <a:ext cx="154979" cy="2343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1524" name="Text Box 92"/>
            <p:cNvSpPr txBox="1">
              <a:spLocks noChangeArrowheads="1"/>
            </p:cNvSpPr>
            <p:nvPr/>
          </p:nvSpPr>
          <p:spPr bwMode="auto">
            <a:xfrm>
              <a:off x="7290542" y="4519042"/>
              <a:ext cx="741316" cy="276999"/>
            </a:xfrm>
            <a:prstGeom prst="rect">
              <a:avLst/>
            </a:prstGeom>
            <a:noFill/>
            <a:ln w="9525">
              <a:noFill/>
              <a:miter lim="800000"/>
              <a:headEnd/>
              <a:tailEnd/>
            </a:ln>
          </p:spPr>
          <p:txBody>
            <a:bodyPr>
              <a:spAutoFit/>
            </a:bodyPr>
            <a:lstStyle/>
            <a:p>
              <a:pPr algn="ctr">
                <a:spcBef>
                  <a:spcPct val="50000"/>
                </a:spcBef>
              </a:pPr>
              <a:r>
                <a:rPr lang="en-CA" sz="1200" b="1">
                  <a:solidFill>
                    <a:srgbClr val="E4391C"/>
                  </a:solidFill>
                  <a:latin typeface="Arial" charset="0"/>
                </a:rPr>
                <a:t>26</a:t>
              </a:r>
              <a:r>
                <a:rPr lang="en-CA" sz="1200" b="1" baseline="30000">
                  <a:solidFill>
                    <a:srgbClr val="E4391C"/>
                  </a:solidFill>
                  <a:latin typeface="Arial" charset="0"/>
                </a:rPr>
                <a:t>o</a:t>
              </a:r>
              <a:r>
                <a:rPr lang="en-CA" sz="1200" b="1">
                  <a:solidFill>
                    <a:srgbClr val="E4391C"/>
                  </a:solidFill>
                  <a:latin typeface="Arial" charset="0"/>
                </a:rPr>
                <a:t> </a:t>
              </a:r>
            </a:p>
          </p:txBody>
        </p:sp>
        <p:sp>
          <p:nvSpPr>
            <p:cNvPr id="21525" name="Text Box 93"/>
            <p:cNvSpPr txBox="1">
              <a:spLocks noChangeArrowheads="1"/>
            </p:cNvSpPr>
            <p:nvPr/>
          </p:nvSpPr>
          <p:spPr bwMode="auto">
            <a:xfrm>
              <a:off x="7357934" y="4818416"/>
              <a:ext cx="673923" cy="276999"/>
            </a:xfrm>
            <a:prstGeom prst="rect">
              <a:avLst/>
            </a:prstGeom>
            <a:noFill/>
            <a:ln w="9525">
              <a:noFill/>
              <a:miter lim="800000"/>
              <a:headEnd/>
              <a:tailEnd/>
            </a:ln>
          </p:spPr>
          <p:txBody>
            <a:bodyPr>
              <a:spAutoFit/>
            </a:bodyPr>
            <a:lstStyle/>
            <a:p>
              <a:pPr algn="ctr">
                <a:spcBef>
                  <a:spcPct val="50000"/>
                </a:spcBef>
              </a:pPr>
              <a:r>
                <a:rPr lang="en-CA" sz="1200" b="1">
                  <a:solidFill>
                    <a:srgbClr val="E4391C"/>
                  </a:solidFill>
                  <a:latin typeface="Arial" charset="0"/>
                </a:rPr>
                <a:t>10</a:t>
              </a:r>
              <a:r>
                <a:rPr lang="en-CA" sz="1200" b="1" baseline="30000">
                  <a:solidFill>
                    <a:srgbClr val="E4391C"/>
                  </a:solidFill>
                  <a:latin typeface="Arial" charset="0"/>
                </a:rPr>
                <a:t>o</a:t>
              </a:r>
              <a:r>
                <a:rPr lang="en-CA" sz="1200" b="1">
                  <a:solidFill>
                    <a:srgbClr val="E4391C"/>
                  </a:solidFill>
                  <a:latin typeface="Arial" charset="0"/>
                </a:rPr>
                <a:t> </a:t>
              </a:r>
            </a:p>
          </p:txBody>
        </p:sp>
        <p:sp>
          <p:nvSpPr>
            <p:cNvPr id="21526" name="Text Box 84"/>
            <p:cNvSpPr txBox="1">
              <a:spLocks noChangeArrowheads="1"/>
            </p:cNvSpPr>
            <p:nvPr/>
          </p:nvSpPr>
          <p:spPr bwMode="auto">
            <a:xfrm>
              <a:off x="1720751" y="3405232"/>
              <a:ext cx="1212365" cy="288032"/>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a:t>
              </a:r>
            </a:p>
          </p:txBody>
        </p:sp>
      </p:grpSp>
      <p:sp>
        <p:nvSpPr>
          <p:cNvPr id="25" name="Rectangle 24"/>
          <p:cNvSpPr/>
          <p:nvPr/>
        </p:nvSpPr>
        <p:spPr>
          <a:xfrm>
            <a:off x="684213" y="1268413"/>
            <a:ext cx="7991475" cy="2032000"/>
          </a:xfrm>
          <a:prstGeom prst="rect">
            <a:avLst/>
          </a:prstGeom>
        </p:spPr>
        <p:txBody>
          <a:bodyPr>
            <a:spAutoFit/>
          </a:bodyPr>
          <a:lstStyle/>
          <a:p>
            <a:pPr eaLnBrk="0" hangingPunct="0">
              <a:defRPr/>
            </a:pPr>
            <a:r>
              <a:rPr lang="en-CA" sz="1800" dirty="0">
                <a:solidFill>
                  <a:schemeClr val="bg1"/>
                </a:solidFill>
                <a:latin typeface="Arial" charset="0"/>
              </a:rPr>
              <a:t>In the field, visit your pre-selected viewpoint(s), add or delete from them depending on viewing conditions, take photos and record</a:t>
            </a:r>
            <a:r>
              <a:rPr lang="en-US" sz="1800" dirty="0">
                <a:solidFill>
                  <a:schemeClr val="bg1"/>
                </a:solidFill>
                <a:latin typeface="Arial" charset="0"/>
              </a:rPr>
              <a:t> particulars of each viewpoint and the view of the proposed opening.  This includes: </a:t>
            </a:r>
            <a:r>
              <a:rPr lang="en-US" sz="1800" dirty="0" smtClean="0">
                <a:solidFill>
                  <a:srgbClr val="FFFF66"/>
                </a:solidFill>
                <a:latin typeface="+mn-lt"/>
                <a:ea typeface="Times New Roman" pitchFamily="18" charset="0"/>
              </a:rPr>
              <a:t>GPS coordinates, elevation, viewing direction, and distance to the alteration. </a:t>
            </a:r>
            <a:r>
              <a:rPr lang="en-US" sz="1800" dirty="0" smtClean="0">
                <a:solidFill>
                  <a:srgbClr val="FFFF66"/>
                </a:solidFill>
                <a:latin typeface="+mn-lt"/>
              </a:rPr>
              <a:t>Record camera lens used in mm. </a:t>
            </a:r>
            <a:r>
              <a:rPr lang="en-US" sz="1800" dirty="0" smtClean="0">
                <a:solidFill>
                  <a:srgbClr val="FFFF99"/>
                </a:solidFill>
                <a:latin typeface="+mn-lt"/>
              </a:rPr>
              <a:t>This </a:t>
            </a:r>
            <a:r>
              <a:rPr lang="en-US" sz="1800" dirty="0">
                <a:solidFill>
                  <a:srgbClr val="FFFF99"/>
                </a:solidFill>
                <a:latin typeface="+mn-lt"/>
              </a:rPr>
              <a:t>data will be required to produce an accurate simulation of the landscape. </a:t>
            </a:r>
          </a:p>
          <a:p>
            <a:pPr>
              <a:defRPr/>
            </a:pPr>
            <a:endParaRPr lang="en-US" sz="1800" b="1" dirty="0">
              <a:solidFill>
                <a:srgbClr val="FFFFFF"/>
              </a:solidFill>
              <a:latin typeface="Arial" charset="0"/>
            </a:endParaRPr>
          </a:p>
        </p:txBody>
      </p:sp>
      <p:sp>
        <p:nvSpPr>
          <p:cNvPr id="26" name="Rectangle 25"/>
          <p:cNvSpPr/>
          <p:nvPr/>
        </p:nvSpPr>
        <p:spPr>
          <a:xfrm>
            <a:off x="1268413" y="3225800"/>
            <a:ext cx="207962" cy="1317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7" name="Rectangle 26"/>
          <p:cNvSpPr/>
          <p:nvPr/>
        </p:nvSpPr>
        <p:spPr>
          <a:xfrm>
            <a:off x="1254125" y="4149725"/>
            <a:ext cx="293688" cy="1428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8" name="TextBox 27"/>
          <p:cNvSpPr txBox="1"/>
          <p:nvPr/>
        </p:nvSpPr>
        <p:spPr>
          <a:xfrm>
            <a:off x="683568" y="5301208"/>
            <a:ext cx="7559675" cy="830997"/>
          </a:xfrm>
          <a:prstGeom prst="rect">
            <a:avLst/>
          </a:prstGeom>
          <a:noFill/>
        </p:spPr>
        <p:txBody>
          <a:bodyPr>
            <a:spAutoFit/>
          </a:bodyPr>
          <a:lstStyle/>
          <a:p>
            <a:pPr>
              <a:defRPr/>
            </a:pPr>
            <a:r>
              <a:rPr lang="en-CA" sz="1600" b="1" dirty="0">
                <a:solidFill>
                  <a:srgbClr val="FF66FF"/>
                </a:solidFill>
                <a:latin typeface="+mn-lt"/>
              </a:rPr>
              <a:t>Important Note: </a:t>
            </a:r>
          </a:p>
          <a:p>
            <a:pPr>
              <a:defRPr/>
            </a:pPr>
            <a:r>
              <a:rPr lang="en-CA" sz="1600" b="1" dirty="0" smtClean="0">
                <a:solidFill>
                  <a:srgbClr val="FFC000"/>
                </a:solidFill>
                <a:latin typeface="+mn-lt"/>
              </a:rPr>
              <a:t>It is important to ground </a:t>
            </a:r>
            <a:r>
              <a:rPr lang="en-CA" sz="1600" b="1" dirty="0">
                <a:solidFill>
                  <a:srgbClr val="FFC000"/>
                </a:solidFill>
                <a:latin typeface="+mn-lt"/>
              </a:rPr>
              <a:t>proof your </a:t>
            </a:r>
            <a:r>
              <a:rPr lang="en-CA" sz="1600" b="1" dirty="0" smtClean="0">
                <a:solidFill>
                  <a:srgbClr val="FFC000"/>
                </a:solidFill>
                <a:latin typeface="+mn-lt"/>
              </a:rPr>
              <a:t>viewpoint(s) </a:t>
            </a:r>
            <a:r>
              <a:rPr lang="en-CA" sz="1600" b="1" dirty="0">
                <a:solidFill>
                  <a:srgbClr val="FFC000"/>
                </a:solidFill>
                <a:latin typeface="+mn-lt"/>
              </a:rPr>
              <a:t>selection to ensure that all the possible view angles have been covered. </a:t>
            </a:r>
            <a:endParaRPr lang="en-CA" sz="1600" b="1" strike="sngStrike" dirty="0">
              <a:solidFill>
                <a:srgbClr val="FFC000"/>
              </a:solidFill>
              <a:latin typeface="+mn-lt"/>
            </a:endParaRP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6"/>
          <p:cNvSpPr txBox="1">
            <a:spLocks noChangeArrowheads="1"/>
          </p:cNvSpPr>
          <p:nvPr/>
        </p:nvSpPr>
        <p:spPr bwMode="auto">
          <a:xfrm>
            <a:off x="0" y="333375"/>
            <a:ext cx="9144000" cy="641350"/>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a:solidFill>
                  <a:srgbClr val="FFC000"/>
                </a:solidFill>
                <a:effectLst>
                  <a:outerShdw blurRad="38100" dist="38100" dir="2700000" algn="tl">
                    <a:srgbClr val="000000"/>
                  </a:outerShdw>
                </a:effectLst>
                <a:latin typeface="Times New Roman" pitchFamily="18" charset="0"/>
              </a:rPr>
              <a:t>   Taking Photographs </a:t>
            </a:r>
          </a:p>
        </p:txBody>
      </p:sp>
      <p:sp>
        <p:nvSpPr>
          <p:cNvPr id="22531" name="Rectangle 77"/>
          <p:cNvSpPr>
            <a:spLocks noChangeArrowheads="1"/>
          </p:cNvSpPr>
          <p:nvPr/>
        </p:nvSpPr>
        <p:spPr bwMode="auto">
          <a:xfrm>
            <a:off x="1135063" y="1969155"/>
            <a:ext cx="6821487" cy="3508653"/>
          </a:xfrm>
          <a:prstGeom prst="rect">
            <a:avLst/>
          </a:prstGeom>
          <a:noFill/>
          <a:ln w="9525">
            <a:noFill/>
            <a:miter lim="800000"/>
            <a:headEnd/>
            <a:tailEnd/>
          </a:ln>
        </p:spPr>
        <p:txBody>
          <a:bodyPr anchor="ctr">
            <a:spAutoFit/>
          </a:bodyPr>
          <a:lstStyle/>
          <a:p>
            <a:pPr>
              <a:buClr>
                <a:srgbClr val="FFC000"/>
              </a:buClr>
              <a:buSzPct val="110000"/>
              <a:buFontTx/>
              <a:buChar char="•"/>
            </a:pPr>
            <a:r>
              <a:rPr lang="en-US" sz="1800" dirty="0">
                <a:solidFill>
                  <a:srgbClr val="FFFFFF"/>
                </a:solidFill>
                <a:latin typeface="Arial" charset="0"/>
                <a:cs typeface="Arial" charset="0"/>
              </a:rPr>
              <a:t> </a:t>
            </a:r>
            <a:r>
              <a:rPr lang="en-US" sz="1800" b="1" dirty="0">
                <a:solidFill>
                  <a:srgbClr val="FFFF99"/>
                </a:solidFill>
                <a:latin typeface="Arial" charset="0"/>
                <a:cs typeface="Arial" charset="0"/>
              </a:rPr>
              <a:t>Weather should be clear </a:t>
            </a:r>
            <a:r>
              <a:rPr lang="en-US" sz="1800" b="1" dirty="0" smtClean="0">
                <a:solidFill>
                  <a:schemeClr val="bg1"/>
                </a:solidFill>
                <a:latin typeface="Arial" charset="0"/>
                <a:cs typeface="Arial" charset="0"/>
              </a:rPr>
              <a:t>(80-100</a:t>
            </a:r>
            <a:r>
              <a:rPr lang="en-US" sz="1800" b="1" dirty="0">
                <a:solidFill>
                  <a:schemeClr val="bg1"/>
                </a:solidFill>
                <a:latin typeface="Arial" charset="0"/>
                <a:cs typeface="Arial" charset="0"/>
              </a:rPr>
              <a:t>% cloud free is ideal)</a:t>
            </a:r>
          </a:p>
          <a:p>
            <a:pPr>
              <a:buClr>
                <a:srgbClr val="FFC000"/>
              </a:buClr>
              <a:buSzPct val="110000"/>
              <a:buFontTx/>
              <a:buChar char="•"/>
            </a:pPr>
            <a:endParaRPr lang="en-US" sz="800" b="1" dirty="0">
              <a:solidFill>
                <a:srgbClr val="FFFF99"/>
              </a:solidFill>
              <a:latin typeface="Arial" charset="0"/>
              <a:cs typeface="Arial" charset="0"/>
            </a:endParaRPr>
          </a:p>
          <a:p>
            <a:pPr>
              <a:buClr>
                <a:srgbClr val="FFC000"/>
              </a:buClr>
              <a:buSzPct val="110000"/>
              <a:buFontTx/>
              <a:buChar char="•"/>
            </a:pPr>
            <a:r>
              <a:rPr lang="en-US" sz="1800" b="1" dirty="0">
                <a:solidFill>
                  <a:srgbClr val="FFFF99"/>
                </a:solidFill>
                <a:latin typeface="Arial" charset="0"/>
                <a:cs typeface="Arial" charset="0"/>
              </a:rPr>
              <a:t> Illumination is strongest in the summer months</a:t>
            </a:r>
            <a:r>
              <a:rPr lang="en-US" sz="1800" b="1" dirty="0" smtClean="0">
                <a:solidFill>
                  <a:srgbClr val="FFFF99"/>
                </a:solidFill>
                <a:latin typeface="Arial" charset="0"/>
                <a:cs typeface="Arial" charset="0"/>
              </a:rPr>
              <a:t>.</a:t>
            </a:r>
            <a:endParaRPr lang="en-US" sz="800" b="1" dirty="0">
              <a:solidFill>
                <a:srgbClr val="FFFF99"/>
              </a:solidFill>
              <a:latin typeface="Arial" charset="0"/>
              <a:cs typeface="Arial" charset="0"/>
            </a:endParaRPr>
          </a:p>
          <a:p>
            <a:pPr>
              <a:buClr>
                <a:srgbClr val="FFC000"/>
              </a:buClr>
              <a:buSzPct val="110000"/>
              <a:buFontTx/>
              <a:buChar char="•"/>
            </a:pPr>
            <a:endParaRPr lang="en-US" sz="800" b="1" dirty="0">
              <a:solidFill>
                <a:srgbClr val="FFFF99"/>
              </a:solidFill>
              <a:latin typeface="Arial" charset="0"/>
              <a:cs typeface="Arial" charset="0"/>
            </a:endParaRPr>
          </a:p>
          <a:p>
            <a:pPr>
              <a:buClr>
                <a:srgbClr val="FFC000"/>
              </a:buClr>
              <a:buSzPct val="110000"/>
              <a:buFontTx/>
              <a:buChar char="•"/>
            </a:pPr>
            <a:r>
              <a:rPr lang="en-US" sz="1800" b="1" dirty="0">
                <a:solidFill>
                  <a:srgbClr val="FFFF99"/>
                </a:solidFill>
                <a:latin typeface="Arial" charset="0"/>
                <a:cs typeface="Arial" charset="0"/>
              </a:rPr>
              <a:t> Use a high-resolution </a:t>
            </a:r>
            <a:r>
              <a:rPr lang="en-US" sz="1800" b="1" dirty="0" err="1" smtClean="0">
                <a:solidFill>
                  <a:srgbClr val="FFFF99"/>
                </a:solidFill>
                <a:latin typeface="Arial" charset="0"/>
                <a:cs typeface="Arial" charset="0"/>
              </a:rPr>
              <a:t>dSLR</a:t>
            </a:r>
            <a:r>
              <a:rPr lang="en-US" sz="1800" b="1" dirty="0" smtClean="0">
                <a:solidFill>
                  <a:srgbClr val="FFFF99"/>
                </a:solidFill>
                <a:latin typeface="Arial" charset="0"/>
                <a:cs typeface="Arial" charset="0"/>
              </a:rPr>
              <a:t> </a:t>
            </a:r>
            <a:r>
              <a:rPr lang="en-US" sz="1800" b="1" dirty="0">
                <a:solidFill>
                  <a:srgbClr val="FFFF99"/>
                </a:solidFill>
                <a:latin typeface="Arial" charset="0"/>
                <a:cs typeface="Arial" charset="0"/>
              </a:rPr>
              <a:t>digital camera.   </a:t>
            </a:r>
          </a:p>
          <a:p>
            <a:pPr>
              <a:buClr>
                <a:srgbClr val="FFC000"/>
              </a:buClr>
              <a:buSzPct val="110000"/>
              <a:buFontTx/>
              <a:buChar char="•"/>
            </a:pPr>
            <a:endParaRPr lang="en-US" sz="800" b="1" dirty="0">
              <a:solidFill>
                <a:srgbClr val="FFFF99"/>
              </a:solidFill>
              <a:latin typeface="Arial" charset="0"/>
              <a:cs typeface="Arial" charset="0"/>
            </a:endParaRPr>
          </a:p>
          <a:p>
            <a:pPr>
              <a:buClr>
                <a:srgbClr val="FFC000"/>
              </a:buClr>
              <a:buSzPct val="110000"/>
              <a:buFontTx/>
              <a:buChar char="•"/>
            </a:pPr>
            <a:r>
              <a:rPr lang="en-US" sz="1800" b="1" dirty="0">
                <a:solidFill>
                  <a:srgbClr val="FFFF99"/>
                </a:solidFill>
                <a:latin typeface="Arial" charset="0"/>
                <a:cs typeface="Arial" charset="0"/>
              </a:rPr>
              <a:t> Take two sets of photos from each viewpoint: </a:t>
            </a:r>
          </a:p>
          <a:p>
            <a:pPr>
              <a:buClr>
                <a:srgbClr val="FFC000"/>
              </a:buClr>
              <a:buSzPct val="110000"/>
            </a:pPr>
            <a:r>
              <a:rPr lang="en-US" sz="1800" b="1" dirty="0">
                <a:solidFill>
                  <a:srgbClr val="FFFF99"/>
                </a:solidFill>
                <a:latin typeface="Arial" charset="0"/>
                <a:cs typeface="Arial" charset="0"/>
              </a:rPr>
              <a:t>   -  one set at 50-70 mm (human eye equivalency) </a:t>
            </a:r>
          </a:p>
          <a:p>
            <a:pPr>
              <a:buClr>
                <a:srgbClr val="FFC000"/>
              </a:buClr>
              <a:buSzPct val="110000"/>
            </a:pPr>
            <a:r>
              <a:rPr lang="en-US" sz="1800" b="1" dirty="0">
                <a:solidFill>
                  <a:srgbClr val="FFFF99"/>
                </a:solidFill>
                <a:latin typeface="Arial" charset="0"/>
                <a:cs typeface="Arial" charset="0"/>
              </a:rPr>
              <a:t>   -  the second set zoomed in to capture landform detail.</a:t>
            </a:r>
          </a:p>
          <a:p>
            <a:pPr>
              <a:buClr>
                <a:srgbClr val="FFC000"/>
              </a:buClr>
              <a:buSzPct val="110000"/>
            </a:pPr>
            <a:endParaRPr lang="en-US" sz="800" b="1" dirty="0">
              <a:solidFill>
                <a:srgbClr val="FFFF99"/>
              </a:solidFill>
              <a:latin typeface="Arial" charset="0"/>
              <a:cs typeface="Arial" charset="0"/>
            </a:endParaRPr>
          </a:p>
          <a:p>
            <a:pPr>
              <a:buClr>
                <a:srgbClr val="FFC000"/>
              </a:buClr>
              <a:buSzPct val="110000"/>
              <a:buFontTx/>
              <a:buChar char="•"/>
            </a:pPr>
            <a:r>
              <a:rPr lang="en-US" sz="1800" b="1" dirty="0">
                <a:solidFill>
                  <a:srgbClr val="FFFF99"/>
                </a:solidFill>
                <a:latin typeface="Arial" charset="0"/>
                <a:cs typeface="Arial" charset="0"/>
              </a:rPr>
              <a:t> Often a series of overlapping photographs (25% overlap   </a:t>
            </a:r>
          </a:p>
          <a:p>
            <a:pPr>
              <a:buClr>
                <a:srgbClr val="FFC000"/>
              </a:buClr>
              <a:buSzPct val="110000"/>
            </a:pPr>
            <a:r>
              <a:rPr lang="en-US" sz="1800" b="1" dirty="0">
                <a:solidFill>
                  <a:srgbClr val="FFFF99"/>
                </a:solidFill>
                <a:latin typeface="Arial" charset="0"/>
                <a:cs typeface="Arial" charset="0"/>
              </a:rPr>
              <a:t>  minimum) are required to capture the entire scene.</a:t>
            </a:r>
          </a:p>
          <a:p>
            <a:pPr>
              <a:buClr>
                <a:srgbClr val="FFC000"/>
              </a:buClr>
              <a:buSzPct val="110000"/>
            </a:pPr>
            <a:r>
              <a:rPr lang="en-US" sz="1800" b="1" dirty="0">
                <a:solidFill>
                  <a:srgbClr val="FFFF99"/>
                </a:solidFill>
                <a:latin typeface="Arial" charset="0"/>
                <a:cs typeface="Arial" charset="0"/>
              </a:rPr>
              <a:t>  Panoramas </a:t>
            </a:r>
            <a:r>
              <a:rPr lang="en-US" sz="1800" b="1" dirty="0" smtClean="0">
                <a:solidFill>
                  <a:srgbClr val="FFFF99"/>
                </a:solidFill>
                <a:latin typeface="Arial" charset="0"/>
                <a:cs typeface="Arial" charset="0"/>
              </a:rPr>
              <a:t>can benefit from tripod </a:t>
            </a:r>
            <a:r>
              <a:rPr lang="en-US" sz="1800" b="1" dirty="0" smtClean="0">
                <a:solidFill>
                  <a:schemeClr val="bg1"/>
                </a:solidFill>
                <a:latin typeface="Arial" charset="0"/>
                <a:cs typeface="Arial" charset="0"/>
              </a:rPr>
              <a:t>(but not on boat</a:t>
            </a:r>
            <a:r>
              <a:rPr lang="en-US" sz="1800" b="1" dirty="0" smtClean="0">
                <a:solidFill>
                  <a:srgbClr val="FFFF99"/>
                </a:solidFill>
                <a:latin typeface="Arial" charset="0"/>
                <a:cs typeface="Arial" charset="0"/>
              </a:rPr>
              <a:t>).</a:t>
            </a:r>
            <a:endParaRPr lang="en-US" sz="1800" b="1" dirty="0">
              <a:solidFill>
                <a:srgbClr val="FFFF99"/>
              </a:solidFill>
              <a:latin typeface="Arial" charset="0"/>
              <a:cs typeface="Arial" charset="0"/>
            </a:endParaRPr>
          </a:p>
          <a:p>
            <a:endParaRPr lang="en-US" sz="2000" b="1" dirty="0">
              <a:solidFill>
                <a:srgbClr val="FFFFFF"/>
              </a:solidFill>
              <a:latin typeface="Arial" charset="0"/>
              <a:cs typeface="Arial" charset="0"/>
            </a:endParaRPr>
          </a:p>
        </p:txBody>
      </p:sp>
      <p:pic>
        <p:nvPicPr>
          <p:cNvPr id="22532" name="Picture 79"/>
          <p:cNvPicPr>
            <a:picLocks noChangeAspect="1" noChangeArrowheads="1"/>
          </p:cNvPicPr>
          <p:nvPr/>
        </p:nvPicPr>
        <p:blipFill>
          <a:blip r:embed="rId2" cstate="print"/>
          <a:srcRect/>
          <a:stretch>
            <a:fillRect/>
          </a:stretch>
        </p:blipFill>
        <p:spPr bwMode="auto">
          <a:xfrm>
            <a:off x="8138425" y="6021288"/>
            <a:ext cx="661088" cy="564679"/>
          </a:xfrm>
          <a:prstGeom prst="rect">
            <a:avLst/>
          </a:prstGeom>
          <a:noFill/>
          <a:ln w="9525">
            <a:noFill/>
            <a:miter lim="800000"/>
            <a:headEnd/>
            <a:tailEnd/>
          </a:ln>
        </p:spPr>
      </p:pic>
      <p:cxnSp>
        <p:nvCxnSpPr>
          <p:cNvPr id="8" name="Straight Connector 7"/>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6"/>
          <p:cNvSpPr txBox="1">
            <a:spLocks noChangeArrowheads="1"/>
          </p:cNvSpPr>
          <p:nvPr/>
        </p:nvSpPr>
        <p:spPr bwMode="auto">
          <a:xfrm>
            <a:off x="0" y="333375"/>
            <a:ext cx="9144000" cy="641350"/>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a:solidFill>
                  <a:srgbClr val="FFC000"/>
                </a:solidFill>
                <a:effectLst>
                  <a:outerShdw blurRad="38100" dist="38100" dir="2700000" algn="tl">
                    <a:srgbClr val="000000"/>
                  </a:outerShdw>
                </a:effectLst>
                <a:latin typeface="Times New Roman" pitchFamily="18" charset="0"/>
              </a:rPr>
              <a:t>   Taking Photographs </a:t>
            </a:r>
          </a:p>
        </p:txBody>
      </p:sp>
      <p:sp>
        <p:nvSpPr>
          <p:cNvPr id="23555" name="Rectangle 77"/>
          <p:cNvSpPr>
            <a:spLocks noChangeArrowheads="1"/>
          </p:cNvSpPr>
          <p:nvPr/>
        </p:nvSpPr>
        <p:spPr bwMode="auto">
          <a:xfrm>
            <a:off x="539552" y="4138980"/>
            <a:ext cx="7993062" cy="2554545"/>
          </a:xfrm>
          <a:prstGeom prst="rect">
            <a:avLst/>
          </a:prstGeom>
          <a:noFill/>
          <a:ln w="9525">
            <a:noFill/>
            <a:miter lim="800000"/>
            <a:headEnd/>
            <a:tailEnd/>
          </a:ln>
        </p:spPr>
        <p:txBody>
          <a:bodyPr anchor="ctr">
            <a:spAutoFit/>
          </a:bodyPr>
          <a:lstStyle/>
          <a:p>
            <a:pPr>
              <a:buClr>
                <a:srgbClr val="FFC000"/>
              </a:buClr>
              <a:buFont typeface="Arial" pitchFamily="34" charset="0"/>
              <a:buChar char="•"/>
            </a:pPr>
            <a:r>
              <a:rPr lang="en-US" sz="2000" dirty="0" smtClean="0">
                <a:solidFill>
                  <a:srgbClr val="FFFFFF"/>
                </a:solidFill>
                <a:latin typeface="Arial" charset="0"/>
                <a:cs typeface="Arial" charset="0"/>
              </a:rPr>
              <a:t> East-facing </a:t>
            </a:r>
            <a:r>
              <a:rPr lang="en-US" sz="2000" dirty="0">
                <a:solidFill>
                  <a:srgbClr val="FFFFFF"/>
                </a:solidFill>
                <a:latin typeface="Arial" charset="0"/>
                <a:cs typeface="Arial" charset="0"/>
              </a:rPr>
              <a:t>units are best photographed in the morning, west-facing units are best photographed in the afternoon. </a:t>
            </a:r>
            <a:endParaRPr lang="en-US" sz="2000" dirty="0" smtClean="0">
              <a:solidFill>
                <a:srgbClr val="FFFFFF"/>
              </a:solidFill>
              <a:latin typeface="Arial" charset="0"/>
              <a:cs typeface="Arial" charset="0"/>
            </a:endParaRPr>
          </a:p>
          <a:p>
            <a:pPr>
              <a:buClr>
                <a:srgbClr val="FFC000"/>
              </a:buClr>
            </a:pPr>
            <a:r>
              <a:rPr lang="en-US" sz="2000" dirty="0" smtClean="0">
                <a:solidFill>
                  <a:srgbClr val="FFFFFF"/>
                </a:solidFill>
                <a:latin typeface="Arial" charset="0"/>
                <a:cs typeface="Arial" charset="0"/>
              </a:rPr>
              <a:t> </a:t>
            </a:r>
            <a:endParaRPr lang="en-US" sz="2000" dirty="0">
              <a:solidFill>
                <a:srgbClr val="FFFFFF"/>
              </a:solidFill>
              <a:latin typeface="Arial" charset="0"/>
              <a:cs typeface="Arial" charset="0"/>
            </a:endParaRPr>
          </a:p>
          <a:p>
            <a:pPr>
              <a:buClr>
                <a:srgbClr val="FFC000"/>
              </a:buClr>
              <a:buFont typeface="Arial" pitchFamily="34" charset="0"/>
              <a:buChar char="•"/>
            </a:pPr>
            <a:r>
              <a:rPr lang="en-US" sz="2000" dirty="0" smtClean="0">
                <a:solidFill>
                  <a:srgbClr val="FFFFFF"/>
                </a:solidFill>
                <a:latin typeface="Arial" charset="0"/>
                <a:cs typeface="Arial" charset="0"/>
              </a:rPr>
              <a:t> Plan </a:t>
            </a:r>
            <a:r>
              <a:rPr lang="en-US" sz="2000" dirty="0">
                <a:solidFill>
                  <a:srgbClr val="FFFFFF"/>
                </a:solidFill>
                <a:latin typeface="Arial" charset="0"/>
                <a:cs typeface="Arial" charset="0"/>
              </a:rPr>
              <a:t>your day accordingly. </a:t>
            </a:r>
          </a:p>
          <a:p>
            <a:pPr>
              <a:buClr>
                <a:srgbClr val="FFC000"/>
              </a:buClr>
              <a:buFont typeface="Arial" pitchFamily="34" charset="0"/>
              <a:buChar char="•"/>
            </a:pPr>
            <a:endParaRPr lang="en-US" sz="2000" dirty="0">
              <a:solidFill>
                <a:srgbClr val="FFFFFF"/>
              </a:solidFill>
              <a:latin typeface="Arial" charset="0"/>
              <a:cs typeface="Arial" charset="0"/>
            </a:endParaRPr>
          </a:p>
          <a:p>
            <a:pPr>
              <a:buClr>
                <a:srgbClr val="FFC000"/>
              </a:buClr>
              <a:buFont typeface="Arial" pitchFamily="34" charset="0"/>
              <a:buChar char="•"/>
            </a:pPr>
            <a:r>
              <a:rPr lang="en-US" sz="2000" dirty="0" smtClean="0">
                <a:solidFill>
                  <a:srgbClr val="FFFFFF"/>
                </a:solidFill>
                <a:latin typeface="Arial" charset="0"/>
                <a:cs typeface="Arial" charset="0"/>
              </a:rPr>
              <a:t> Side-lighting </a:t>
            </a:r>
            <a:r>
              <a:rPr lang="en-US" sz="2000" dirty="0">
                <a:solidFill>
                  <a:srgbClr val="FFFFFF"/>
                </a:solidFill>
                <a:latin typeface="Arial" charset="0"/>
                <a:cs typeface="Arial" charset="0"/>
              </a:rPr>
              <a:t>is beneficial for accentuating terrain detail.</a:t>
            </a:r>
          </a:p>
          <a:p>
            <a:pPr>
              <a:buFontTx/>
              <a:buChar char="•"/>
            </a:pPr>
            <a:endParaRPr lang="en-US" sz="2000" b="1" dirty="0">
              <a:solidFill>
                <a:srgbClr val="FFFFFF"/>
              </a:solidFill>
              <a:latin typeface="Arial" charset="0"/>
              <a:cs typeface="Arial" charset="0"/>
            </a:endParaRPr>
          </a:p>
          <a:p>
            <a:endParaRPr lang="en-US" sz="2000" b="1" dirty="0">
              <a:solidFill>
                <a:srgbClr val="FFFFFF"/>
              </a:solidFill>
              <a:latin typeface="Arial" charset="0"/>
              <a:cs typeface="Arial" charset="0"/>
            </a:endParaRPr>
          </a:p>
        </p:txBody>
      </p:sp>
      <p:pic>
        <p:nvPicPr>
          <p:cNvPr id="23556"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cxnSp>
        <p:nvCxnSpPr>
          <p:cNvPr id="8" name="Straight Connector 7"/>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3559" name="Picture 10"/>
          <p:cNvPicPr>
            <a:picLocks noChangeAspect="1" noChangeArrowheads="1"/>
          </p:cNvPicPr>
          <p:nvPr/>
        </p:nvPicPr>
        <p:blipFill>
          <a:blip r:embed="rId3" cstate="print"/>
          <a:srcRect/>
          <a:stretch>
            <a:fillRect/>
          </a:stretch>
        </p:blipFill>
        <p:spPr bwMode="auto">
          <a:xfrm>
            <a:off x="6118225" y="1412875"/>
            <a:ext cx="2882900" cy="1944688"/>
          </a:xfrm>
          <a:prstGeom prst="rect">
            <a:avLst/>
          </a:prstGeom>
          <a:noFill/>
          <a:ln w="12700">
            <a:solidFill>
              <a:schemeClr val="tx1"/>
            </a:solidFill>
            <a:miter lim="800000"/>
            <a:headEnd/>
            <a:tailEnd/>
          </a:ln>
        </p:spPr>
      </p:pic>
      <p:sp>
        <p:nvSpPr>
          <p:cNvPr id="11" name="TextBox 10"/>
          <p:cNvSpPr txBox="1"/>
          <p:nvPr/>
        </p:nvSpPr>
        <p:spPr>
          <a:xfrm>
            <a:off x="96838" y="3370263"/>
            <a:ext cx="2951162" cy="307777"/>
          </a:xfrm>
          <a:prstGeom prst="rect">
            <a:avLst/>
          </a:prstGeom>
          <a:noFill/>
        </p:spPr>
        <p:txBody>
          <a:bodyPr>
            <a:spAutoFit/>
          </a:bodyPr>
          <a:lstStyle/>
          <a:p>
            <a:pPr algn="ctr">
              <a:defRPr/>
            </a:pPr>
            <a:r>
              <a:rPr lang="en-CA" sz="1400" dirty="0">
                <a:solidFill>
                  <a:srgbClr val="FFFF99"/>
                </a:solidFill>
                <a:latin typeface="+mn-lt"/>
              </a:rPr>
              <a:t>Detail &amp; landform accentuated </a:t>
            </a:r>
          </a:p>
        </p:txBody>
      </p:sp>
      <p:sp>
        <p:nvSpPr>
          <p:cNvPr id="12" name="TextBox 11"/>
          <p:cNvSpPr txBox="1"/>
          <p:nvPr/>
        </p:nvSpPr>
        <p:spPr>
          <a:xfrm>
            <a:off x="3095625" y="3370263"/>
            <a:ext cx="2952750" cy="338137"/>
          </a:xfrm>
          <a:prstGeom prst="rect">
            <a:avLst/>
          </a:prstGeom>
          <a:noFill/>
        </p:spPr>
        <p:txBody>
          <a:bodyPr>
            <a:spAutoFit/>
          </a:bodyPr>
          <a:lstStyle/>
          <a:p>
            <a:pPr algn="ctr">
              <a:defRPr/>
            </a:pPr>
            <a:r>
              <a:rPr lang="en-CA" sz="1600" dirty="0">
                <a:solidFill>
                  <a:srgbClr val="FFFF99"/>
                </a:solidFill>
                <a:latin typeface="+mn-lt"/>
              </a:rPr>
              <a:t>Strong detail, colour &amp; texture </a:t>
            </a:r>
          </a:p>
        </p:txBody>
      </p:sp>
      <p:sp>
        <p:nvSpPr>
          <p:cNvPr id="13" name="TextBox 12"/>
          <p:cNvSpPr txBox="1"/>
          <p:nvPr/>
        </p:nvSpPr>
        <p:spPr>
          <a:xfrm>
            <a:off x="6039728" y="3346450"/>
            <a:ext cx="3068469" cy="338554"/>
          </a:xfrm>
          <a:prstGeom prst="rect">
            <a:avLst/>
          </a:prstGeom>
          <a:noFill/>
        </p:spPr>
        <p:txBody>
          <a:bodyPr wrap="none">
            <a:spAutoFit/>
          </a:bodyPr>
          <a:lstStyle/>
          <a:p>
            <a:pPr algn="ctr">
              <a:defRPr/>
            </a:pPr>
            <a:r>
              <a:rPr lang="en-CA" sz="1600" dirty="0">
                <a:solidFill>
                  <a:srgbClr val="FFFF99"/>
                </a:solidFill>
                <a:latin typeface="+mn-lt"/>
              </a:rPr>
              <a:t>No detail, eye drawn to skylines</a:t>
            </a:r>
          </a:p>
        </p:txBody>
      </p:sp>
      <p:sp>
        <p:nvSpPr>
          <p:cNvPr id="15" name="TextBox 14"/>
          <p:cNvSpPr txBox="1"/>
          <p:nvPr/>
        </p:nvSpPr>
        <p:spPr>
          <a:xfrm>
            <a:off x="6084888" y="1412875"/>
            <a:ext cx="1103312" cy="276225"/>
          </a:xfrm>
          <a:prstGeom prst="rect">
            <a:avLst/>
          </a:prstGeom>
          <a:noFill/>
        </p:spPr>
        <p:txBody>
          <a:bodyPr wrap="none">
            <a:spAutoFit/>
          </a:bodyPr>
          <a:lstStyle/>
          <a:p>
            <a:pPr>
              <a:defRPr/>
            </a:pPr>
            <a:r>
              <a:rPr lang="en-CA" sz="1200" dirty="0">
                <a:solidFill>
                  <a:srgbClr val="323B25"/>
                </a:solidFill>
                <a:latin typeface="+mj-lt"/>
              </a:rPr>
              <a:t>Back Lighting</a:t>
            </a:r>
          </a:p>
        </p:txBody>
      </p:sp>
      <p:pic>
        <p:nvPicPr>
          <p:cNvPr id="23564" name="Picture 11"/>
          <p:cNvPicPr>
            <a:picLocks noChangeAspect="1" noChangeArrowheads="1"/>
          </p:cNvPicPr>
          <p:nvPr/>
        </p:nvPicPr>
        <p:blipFill>
          <a:blip r:embed="rId4" cstate="print"/>
          <a:srcRect/>
          <a:stretch>
            <a:fillRect/>
          </a:stretch>
        </p:blipFill>
        <p:spPr bwMode="auto">
          <a:xfrm>
            <a:off x="3108325" y="1412875"/>
            <a:ext cx="2951163" cy="1944688"/>
          </a:xfrm>
          <a:prstGeom prst="rect">
            <a:avLst/>
          </a:prstGeom>
          <a:noFill/>
          <a:ln w="12700">
            <a:solidFill>
              <a:schemeClr val="tx1"/>
            </a:solidFill>
            <a:miter lim="800000"/>
            <a:headEnd/>
            <a:tailEnd/>
          </a:ln>
        </p:spPr>
      </p:pic>
      <p:sp>
        <p:nvSpPr>
          <p:cNvPr id="18" name="TextBox 17"/>
          <p:cNvSpPr txBox="1"/>
          <p:nvPr/>
        </p:nvSpPr>
        <p:spPr>
          <a:xfrm>
            <a:off x="3106738" y="1412875"/>
            <a:ext cx="1122362" cy="276225"/>
          </a:xfrm>
          <a:prstGeom prst="rect">
            <a:avLst/>
          </a:prstGeom>
          <a:noFill/>
        </p:spPr>
        <p:txBody>
          <a:bodyPr wrap="none">
            <a:spAutoFit/>
          </a:bodyPr>
          <a:lstStyle/>
          <a:p>
            <a:pPr>
              <a:defRPr/>
            </a:pPr>
            <a:r>
              <a:rPr lang="en-CA" sz="1200" dirty="0">
                <a:solidFill>
                  <a:srgbClr val="323B25"/>
                </a:solidFill>
                <a:latin typeface="+mj-lt"/>
              </a:rPr>
              <a:t>Front Lighting</a:t>
            </a:r>
          </a:p>
        </p:txBody>
      </p:sp>
      <p:pic>
        <p:nvPicPr>
          <p:cNvPr id="23566" name="Picture 13"/>
          <p:cNvPicPr>
            <a:picLocks noChangeAspect="1" noChangeArrowheads="1"/>
          </p:cNvPicPr>
          <p:nvPr/>
        </p:nvPicPr>
        <p:blipFill>
          <a:blip r:embed="rId5" cstate="print"/>
          <a:srcRect/>
          <a:stretch>
            <a:fillRect/>
          </a:stretch>
        </p:blipFill>
        <p:spPr bwMode="auto">
          <a:xfrm>
            <a:off x="82550" y="1412875"/>
            <a:ext cx="2976563" cy="1944688"/>
          </a:xfrm>
          <a:prstGeom prst="rect">
            <a:avLst/>
          </a:prstGeom>
          <a:noFill/>
          <a:ln w="12700">
            <a:solidFill>
              <a:schemeClr val="tx1"/>
            </a:solidFill>
            <a:miter lim="800000"/>
            <a:headEnd/>
            <a:tailEnd/>
          </a:ln>
        </p:spPr>
      </p:pic>
      <p:sp>
        <p:nvSpPr>
          <p:cNvPr id="20" name="TextBox 19"/>
          <p:cNvSpPr txBox="1"/>
          <p:nvPr/>
        </p:nvSpPr>
        <p:spPr>
          <a:xfrm>
            <a:off x="82550" y="1412875"/>
            <a:ext cx="1069975" cy="276225"/>
          </a:xfrm>
          <a:prstGeom prst="rect">
            <a:avLst/>
          </a:prstGeom>
          <a:noFill/>
        </p:spPr>
        <p:txBody>
          <a:bodyPr wrap="none">
            <a:spAutoFit/>
          </a:bodyPr>
          <a:lstStyle/>
          <a:p>
            <a:pPr>
              <a:defRPr/>
            </a:pPr>
            <a:r>
              <a:rPr lang="en-CA" sz="1200" dirty="0">
                <a:solidFill>
                  <a:srgbClr val="323B25"/>
                </a:solidFill>
                <a:latin typeface="+mj-lt"/>
              </a:rPr>
              <a:t>Side Lighting</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5"/>
          <p:cNvSpPr txBox="1">
            <a:spLocks noChangeArrowheads="1"/>
          </p:cNvSpPr>
          <p:nvPr/>
        </p:nvSpPr>
        <p:spPr bwMode="auto">
          <a:xfrm>
            <a:off x="0" y="260350"/>
            <a:ext cx="9144000" cy="641350"/>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a:solidFill>
                  <a:srgbClr val="FFC000"/>
                </a:solidFill>
                <a:effectLst>
                  <a:outerShdw blurRad="38100" dist="38100" dir="2700000" algn="tl">
                    <a:srgbClr val="000000"/>
                  </a:outerShdw>
                </a:effectLst>
                <a:latin typeface="Times New Roman" pitchFamily="18" charset="0"/>
              </a:rPr>
              <a:t>Splicing Panoramas </a:t>
            </a:r>
          </a:p>
        </p:txBody>
      </p:sp>
      <p:sp>
        <p:nvSpPr>
          <p:cNvPr id="24579" name="Rectangle 81"/>
          <p:cNvSpPr>
            <a:spLocks noChangeArrowheads="1"/>
          </p:cNvSpPr>
          <p:nvPr/>
        </p:nvSpPr>
        <p:spPr bwMode="auto">
          <a:xfrm>
            <a:off x="1115616" y="1628800"/>
            <a:ext cx="6858000" cy="2554545"/>
          </a:xfrm>
          <a:prstGeom prst="rect">
            <a:avLst/>
          </a:prstGeom>
          <a:noFill/>
          <a:ln w="9525">
            <a:noFill/>
            <a:miter lim="800000"/>
            <a:headEnd/>
            <a:tailEnd/>
          </a:ln>
        </p:spPr>
        <p:txBody>
          <a:bodyPr>
            <a:spAutoFit/>
          </a:bodyPr>
          <a:lstStyle/>
          <a:p>
            <a:r>
              <a:rPr lang="en-CA" sz="2000" b="1" dirty="0">
                <a:solidFill>
                  <a:srgbClr val="FFFF99"/>
                </a:solidFill>
                <a:latin typeface="Arial" charset="0"/>
              </a:rPr>
              <a:t>In those cases where you have taken multiple overlapping images they have to be stitched together.</a:t>
            </a:r>
          </a:p>
          <a:p>
            <a:endParaRPr lang="en-CA" sz="1000" b="1" dirty="0">
              <a:solidFill>
                <a:srgbClr val="FFFF99"/>
              </a:solidFill>
              <a:latin typeface="Arial" charset="0"/>
            </a:endParaRPr>
          </a:p>
          <a:p>
            <a:r>
              <a:rPr lang="en-CA" sz="2000" b="1" dirty="0">
                <a:solidFill>
                  <a:srgbClr val="FFFF99"/>
                </a:solidFill>
                <a:latin typeface="Arial" charset="0"/>
              </a:rPr>
              <a:t>Some digital cameras come with a panorama basic stitching software. </a:t>
            </a:r>
            <a:r>
              <a:rPr lang="en-CA" sz="2000" b="1" dirty="0" smtClean="0">
                <a:solidFill>
                  <a:srgbClr val="FFFF99"/>
                </a:solidFill>
                <a:latin typeface="Arial" charset="0"/>
              </a:rPr>
              <a:t>There is also </a:t>
            </a:r>
            <a:r>
              <a:rPr lang="en-CA" sz="2000" b="1" dirty="0">
                <a:solidFill>
                  <a:srgbClr val="FFFF99"/>
                </a:solidFill>
                <a:latin typeface="Arial" charset="0"/>
              </a:rPr>
              <a:t>other digital stitching products available on the open market. Some examples:</a:t>
            </a:r>
          </a:p>
          <a:p>
            <a:endParaRPr lang="en-CA" sz="2000" b="1" dirty="0">
              <a:solidFill>
                <a:schemeClr val="tx2"/>
              </a:solidFill>
              <a:latin typeface="Arial" charset="0"/>
            </a:endParaRPr>
          </a:p>
          <a:p>
            <a:endParaRPr lang="en-CA" sz="1000" b="1" dirty="0">
              <a:solidFill>
                <a:schemeClr val="tx2"/>
              </a:solidFill>
              <a:latin typeface="Arial" charset="0"/>
            </a:endParaRPr>
          </a:p>
        </p:txBody>
      </p:sp>
      <p:sp>
        <p:nvSpPr>
          <p:cNvPr id="24580" name="Rectangle 161"/>
          <p:cNvSpPr>
            <a:spLocks noChangeArrowheads="1"/>
          </p:cNvSpPr>
          <p:nvPr/>
        </p:nvSpPr>
        <p:spPr bwMode="auto">
          <a:xfrm>
            <a:off x="1043608" y="4221088"/>
            <a:ext cx="6934200" cy="1600200"/>
          </a:xfrm>
          <a:prstGeom prst="rect">
            <a:avLst/>
          </a:prstGeom>
          <a:noFill/>
          <a:ln w="9525">
            <a:noFill/>
            <a:miter lim="800000"/>
            <a:headEnd/>
            <a:tailEnd/>
          </a:ln>
        </p:spPr>
        <p:txBody>
          <a:bodyPr>
            <a:spAutoFit/>
          </a:bodyPr>
          <a:lstStyle/>
          <a:p>
            <a:r>
              <a:rPr lang="en-CA" sz="1400" b="1" u="sng" dirty="0">
                <a:solidFill>
                  <a:schemeClr val="accent1">
                    <a:lumMod val="75000"/>
                  </a:schemeClr>
                </a:solidFill>
                <a:latin typeface="Arial" charset="0"/>
              </a:rPr>
              <a:t>http://www.arcsoft.com  </a:t>
            </a:r>
            <a:r>
              <a:rPr lang="en-CA" sz="1400" b="1" dirty="0">
                <a:solidFill>
                  <a:schemeClr val="accent1">
                    <a:lumMod val="75000"/>
                  </a:schemeClr>
                </a:solidFill>
                <a:latin typeface="Arial" charset="0"/>
              </a:rPr>
              <a:t>   </a:t>
            </a:r>
            <a:r>
              <a:rPr lang="en-CA" sz="1400" b="1" dirty="0">
                <a:solidFill>
                  <a:schemeClr val="bg1"/>
                </a:solidFill>
                <a:latin typeface="Arial" charset="0"/>
              </a:rPr>
              <a:t>(</a:t>
            </a:r>
            <a:r>
              <a:rPr lang="en-CA" sz="1400" b="1" dirty="0" err="1">
                <a:solidFill>
                  <a:schemeClr val="bg1"/>
                </a:solidFill>
                <a:latin typeface="Arial" charset="0"/>
              </a:rPr>
              <a:t>Arcsoft</a:t>
            </a:r>
            <a:r>
              <a:rPr lang="en-CA" sz="1400" b="1" dirty="0">
                <a:solidFill>
                  <a:schemeClr val="bg1"/>
                </a:solidFill>
                <a:latin typeface="Arial" charset="0"/>
              </a:rPr>
              <a:t> Panorama Maker 6)</a:t>
            </a:r>
          </a:p>
          <a:p>
            <a:endParaRPr lang="en-CA" sz="1400" b="1" dirty="0">
              <a:solidFill>
                <a:schemeClr val="bg1"/>
              </a:solidFill>
              <a:latin typeface="Arial" charset="0"/>
            </a:endParaRPr>
          </a:p>
          <a:p>
            <a:r>
              <a:rPr lang="en-CA" sz="1400" b="1" dirty="0">
                <a:solidFill>
                  <a:schemeClr val="bg1"/>
                </a:solidFill>
                <a:latin typeface="Arial" charset="0"/>
                <a:hlinkClick r:id="rId2"/>
              </a:rPr>
              <a:t>http://www.panavue.com</a:t>
            </a:r>
            <a:r>
              <a:rPr lang="en-CA" sz="1400" b="1" dirty="0">
                <a:solidFill>
                  <a:schemeClr val="bg1"/>
                </a:solidFill>
                <a:latin typeface="Arial" charset="0"/>
              </a:rPr>
              <a:t>     (Image Assembler)</a:t>
            </a:r>
          </a:p>
          <a:p>
            <a:endParaRPr lang="en-CA" sz="1400" b="1" dirty="0">
              <a:solidFill>
                <a:schemeClr val="bg1"/>
              </a:solidFill>
              <a:latin typeface="Arial" charset="0"/>
            </a:endParaRPr>
          </a:p>
          <a:p>
            <a:r>
              <a:rPr lang="en-CA" sz="1400" b="1" dirty="0">
                <a:solidFill>
                  <a:schemeClr val="bg1"/>
                </a:solidFill>
                <a:latin typeface="Arial" charset="0"/>
                <a:hlinkClick r:id="rId3"/>
              </a:rPr>
              <a:t>http://www.cs.ubc.ca/~mbrown/autostitch/autostitch.html</a:t>
            </a:r>
            <a:endParaRPr lang="en-CA" sz="1400" b="1" dirty="0">
              <a:solidFill>
                <a:schemeClr val="bg1"/>
              </a:solidFill>
              <a:latin typeface="Arial" charset="0"/>
            </a:endParaRPr>
          </a:p>
          <a:p>
            <a:endParaRPr lang="en-CA" sz="1400" b="1" dirty="0">
              <a:solidFill>
                <a:schemeClr val="bg1"/>
              </a:solidFill>
              <a:latin typeface="Arial" charset="0"/>
            </a:endParaRPr>
          </a:p>
          <a:p>
            <a:r>
              <a:rPr lang="en-CA" sz="1400" b="1" dirty="0">
                <a:solidFill>
                  <a:schemeClr val="bg1"/>
                </a:solidFill>
                <a:latin typeface="Arial" charset="0"/>
                <a:hlinkClick r:id="rId4"/>
              </a:rPr>
              <a:t>http://www.panoguide.com</a:t>
            </a:r>
            <a:r>
              <a:rPr lang="en-CA" sz="1400" b="1" dirty="0">
                <a:solidFill>
                  <a:schemeClr val="bg1"/>
                </a:solidFill>
                <a:latin typeface="Arial" charset="0"/>
              </a:rPr>
              <a:t>   (How to Guide)</a:t>
            </a:r>
          </a:p>
        </p:txBody>
      </p:sp>
      <p:cxnSp>
        <p:nvCxnSpPr>
          <p:cNvPr id="9" name="Straight Connector 8"/>
          <p:cNvCxnSpPr/>
          <p:nvPr/>
        </p:nvCxnSpPr>
        <p:spPr>
          <a:xfrm>
            <a:off x="0" y="1196975"/>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4582"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0" y="1158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3</a:t>
            </a:r>
          </a:p>
          <a:p>
            <a:pPr algn="ctr"/>
            <a:r>
              <a:rPr lang="en-GB" sz="2800" b="1">
                <a:solidFill>
                  <a:srgbClr val="FFC000"/>
                </a:solidFill>
                <a:latin typeface="Times New Roman" pitchFamily="18" charset="0"/>
                <a:cs typeface="Times New Roman" pitchFamily="18" charset="0"/>
              </a:rPr>
              <a:t>Develop Design Options and Prepare Simulations</a:t>
            </a:r>
            <a:endParaRPr lang="en-CA" sz="2800" b="1">
              <a:solidFill>
                <a:srgbClr val="FFC000"/>
              </a:solidFill>
              <a:latin typeface="Times New Roman" pitchFamily="18" charset="0"/>
              <a:cs typeface="Times New Roman" pitchFamily="18" charset="0"/>
            </a:endParaRPr>
          </a:p>
        </p:txBody>
      </p:sp>
      <p:cxnSp>
        <p:nvCxnSpPr>
          <p:cNvPr id="9" name="Straight Connector 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 name="Group 18"/>
          <p:cNvGrpSpPr>
            <a:grpSpLocks/>
          </p:cNvGrpSpPr>
          <p:nvPr/>
        </p:nvGrpSpPr>
        <p:grpSpPr bwMode="auto">
          <a:xfrm>
            <a:off x="755650" y="1268413"/>
            <a:ext cx="7561263" cy="4752975"/>
            <a:chOff x="755576" y="1268760"/>
            <a:chExt cx="7560840" cy="4752528"/>
          </a:xfrm>
        </p:grpSpPr>
        <p:pic>
          <p:nvPicPr>
            <p:cNvPr id="25607" name="Picture 6" descr="H:\My Scans\Marvinas scan0001.jpg"/>
            <p:cNvPicPr>
              <a:picLocks noChangeAspect="1" noChangeArrowheads="1"/>
            </p:cNvPicPr>
            <p:nvPr/>
          </p:nvPicPr>
          <p:blipFill>
            <a:blip r:embed="rId2" cstate="print">
              <a:lum bright="-10000"/>
            </a:blip>
            <a:srcRect l="7191" t="21574" r="2911"/>
            <a:stretch>
              <a:fillRect/>
            </a:stretch>
          </p:blipFill>
          <p:spPr bwMode="auto">
            <a:xfrm>
              <a:off x="4932040" y="1268760"/>
              <a:ext cx="3384376" cy="1512168"/>
            </a:xfrm>
            <a:prstGeom prst="rect">
              <a:avLst/>
            </a:prstGeom>
            <a:noFill/>
            <a:ln w="12700">
              <a:solidFill>
                <a:schemeClr val="tx1"/>
              </a:solidFill>
              <a:miter lim="800000"/>
              <a:headEnd/>
              <a:tailEnd/>
            </a:ln>
          </p:spPr>
        </p:pic>
        <p:pic>
          <p:nvPicPr>
            <p:cNvPr id="25608" name="Picture 7" descr="H:\My Scans\Marvinas scan0002.jpg"/>
            <p:cNvPicPr>
              <a:picLocks noChangeAspect="1" noChangeArrowheads="1"/>
            </p:cNvPicPr>
            <p:nvPr/>
          </p:nvPicPr>
          <p:blipFill>
            <a:blip r:embed="rId3" cstate="print"/>
            <a:srcRect l="8047" t="28041" r="3435"/>
            <a:stretch>
              <a:fillRect/>
            </a:stretch>
          </p:blipFill>
          <p:spPr bwMode="auto">
            <a:xfrm>
              <a:off x="755576" y="4509120"/>
              <a:ext cx="3384302" cy="1512168"/>
            </a:xfrm>
            <a:prstGeom prst="rect">
              <a:avLst/>
            </a:prstGeom>
            <a:noFill/>
            <a:ln w="12700">
              <a:solidFill>
                <a:schemeClr val="tx1"/>
              </a:solidFill>
              <a:miter lim="800000"/>
              <a:headEnd/>
              <a:tailEnd/>
            </a:ln>
          </p:spPr>
        </p:pic>
        <p:pic>
          <p:nvPicPr>
            <p:cNvPr id="25609" name="Picture 9"/>
            <p:cNvPicPr>
              <a:picLocks noChangeAspect="1" noChangeArrowheads="1"/>
            </p:cNvPicPr>
            <p:nvPr/>
          </p:nvPicPr>
          <p:blipFill>
            <a:blip r:embed="rId4" cstate="print"/>
            <a:srcRect l="12717" t="13965" b="32967"/>
            <a:stretch>
              <a:fillRect/>
            </a:stretch>
          </p:blipFill>
          <p:spPr bwMode="auto">
            <a:xfrm>
              <a:off x="4931866" y="4509120"/>
              <a:ext cx="3384550" cy="1512168"/>
            </a:xfrm>
            <a:prstGeom prst="rect">
              <a:avLst/>
            </a:prstGeom>
            <a:noFill/>
            <a:ln w="12700">
              <a:solidFill>
                <a:schemeClr val="tx1"/>
              </a:solidFill>
              <a:miter lim="800000"/>
              <a:headEnd/>
              <a:tailEnd/>
            </a:ln>
          </p:spPr>
        </p:pic>
        <p:pic>
          <p:nvPicPr>
            <p:cNvPr id="26634" name="Picture 79" descr="MARVINASBAY"/>
            <p:cNvPicPr>
              <a:picLocks noChangeAspect="1" noChangeArrowheads="1"/>
            </p:cNvPicPr>
            <p:nvPr/>
          </p:nvPicPr>
          <p:blipFill>
            <a:blip r:embed="rId5" cstate="print">
              <a:lum bright="6000"/>
            </a:blip>
            <a:srcRect t="17300" b="13502"/>
            <a:stretch>
              <a:fillRect/>
            </a:stretch>
          </p:blipFill>
          <p:spPr bwMode="auto">
            <a:xfrm>
              <a:off x="4932055" y="2889445"/>
              <a:ext cx="3384361" cy="1512746"/>
            </a:xfrm>
            <a:prstGeom prst="rect">
              <a:avLst/>
            </a:prstGeom>
            <a:ln w="12700">
              <a:solidFill>
                <a:schemeClr val="tx1"/>
              </a:solidFill>
            </a:ln>
            <a:effectLst>
              <a:outerShdw blurRad="292100" dist="139700" dir="2700000" algn="tl" rotWithShape="0">
                <a:srgbClr val="333333">
                  <a:alpha val="65000"/>
                </a:srgbClr>
              </a:outerShdw>
            </a:effectLst>
          </p:spPr>
        </p:pic>
        <p:pic>
          <p:nvPicPr>
            <p:cNvPr id="25611" name="Picture 12"/>
            <p:cNvPicPr>
              <a:picLocks noChangeAspect="1" noChangeArrowheads="1"/>
            </p:cNvPicPr>
            <p:nvPr/>
          </p:nvPicPr>
          <p:blipFill>
            <a:blip r:embed="rId6" cstate="print"/>
            <a:srcRect t="14207" r="5937" b="11198"/>
            <a:stretch>
              <a:fillRect/>
            </a:stretch>
          </p:blipFill>
          <p:spPr bwMode="auto">
            <a:xfrm>
              <a:off x="755576" y="1269518"/>
              <a:ext cx="3384376" cy="1512168"/>
            </a:xfrm>
            <a:prstGeom prst="rect">
              <a:avLst/>
            </a:prstGeom>
            <a:noFill/>
            <a:ln w="12700">
              <a:solidFill>
                <a:schemeClr val="tx1"/>
              </a:solidFill>
              <a:miter lim="800000"/>
              <a:headEnd/>
              <a:tailEnd/>
            </a:ln>
          </p:spPr>
        </p:pic>
        <p:pic>
          <p:nvPicPr>
            <p:cNvPr id="25612" name="Picture 13"/>
            <p:cNvPicPr>
              <a:picLocks noChangeAspect="1" noChangeArrowheads="1"/>
            </p:cNvPicPr>
            <p:nvPr/>
          </p:nvPicPr>
          <p:blipFill>
            <a:blip r:embed="rId7" cstate="print"/>
            <a:srcRect t="8835" b="2811"/>
            <a:stretch>
              <a:fillRect/>
            </a:stretch>
          </p:blipFill>
          <p:spPr bwMode="auto">
            <a:xfrm>
              <a:off x="755576" y="2877444"/>
              <a:ext cx="3384376" cy="1512168"/>
            </a:xfrm>
            <a:prstGeom prst="rect">
              <a:avLst/>
            </a:prstGeom>
            <a:noFill/>
            <a:ln w="12700">
              <a:solidFill>
                <a:schemeClr val="tx1"/>
              </a:solidFill>
              <a:miter lim="800000"/>
              <a:headEnd/>
              <a:tailEnd/>
            </a:ln>
          </p:spPr>
        </p:pic>
        <p:sp>
          <p:nvSpPr>
            <p:cNvPr id="15" name="Down Arrow 14"/>
            <p:cNvSpPr/>
            <p:nvPr/>
          </p:nvSpPr>
          <p:spPr>
            <a:xfrm>
              <a:off x="2244568" y="2684677"/>
              <a:ext cx="431776" cy="288898"/>
            </a:xfrm>
            <a:prstGeom prst="downArrow">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6" name="Down Arrow 15"/>
            <p:cNvSpPr/>
            <p:nvPr/>
          </p:nvSpPr>
          <p:spPr>
            <a:xfrm>
              <a:off x="2231868" y="4305361"/>
              <a:ext cx="431776" cy="288898"/>
            </a:xfrm>
            <a:prstGeom prst="downArrow">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7" name="Down Arrow 16"/>
            <p:cNvSpPr/>
            <p:nvPr/>
          </p:nvSpPr>
          <p:spPr>
            <a:xfrm>
              <a:off x="6409935" y="2697376"/>
              <a:ext cx="431776" cy="287310"/>
            </a:xfrm>
            <a:prstGeom prst="downArrow">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8" name="Down Arrow 17"/>
            <p:cNvSpPr/>
            <p:nvPr/>
          </p:nvSpPr>
          <p:spPr>
            <a:xfrm>
              <a:off x="6421047" y="4305361"/>
              <a:ext cx="431776" cy="287311"/>
            </a:xfrm>
            <a:prstGeom prst="downArrow">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gr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4213" y="1166813"/>
            <a:ext cx="7775575" cy="8023225"/>
          </a:xfrm>
          <a:prstGeom prst="rect">
            <a:avLst/>
          </a:prstGeom>
        </p:spPr>
        <p:txBody>
          <a:bodyPr/>
          <a:lstStyle/>
          <a:p>
            <a:pPr marL="342900" indent="-342900" eaLnBrk="0" hangingPunct="0">
              <a:lnSpc>
                <a:spcPct val="80000"/>
              </a:lnSpc>
              <a:spcBef>
                <a:spcPct val="20000"/>
              </a:spcBef>
              <a:buClr>
                <a:srgbClr val="FFFF00"/>
              </a:buClr>
              <a:buSzPct val="50000"/>
              <a:buFont typeface="Monotype Sorts" pitchFamily="2" charset="2"/>
              <a:buChar char="l"/>
              <a:defRPr/>
            </a:pPr>
            <a:r>
              <a:rPr lang="en-GB" sz="1800" b="1" kern="0" dirty="0">
                <a:latin typeface="+mn-lt"/>
              </a:rPr>
              <a:t> </a:t>
            </a:r>
            <a:r>
              <a:rPr lang="en-GB" sz="1400" b="1" kern="0" dirty="0">
                <a:solidFill>
                  <a:schemeClr val="bg1"/>
                </a:solidFill>
                <a:latin typeface="+mn-lt"/>
              </a:rPr>
              <a:t>Use curvilinear lines over straight horizontal and vertical lines</a:t>
            </a:r>
            <a:r>
              <a:rPr lang="en-GB" sz="1400" b="1" kern="0" dirty="0" smtClean="0">
                <a:solidFill>
                  <a:schemeClr val="bg1"/>
                </a:solidFill>
                <a:latin typeface="+mn-lt"/>
              </a:rPr>
              <a:t>.</a:t>
            </a:r>
          </a:p>
          <a:p>
            <a:pPr marL="342900" indent="-342900" eaLnBrk="0" hangingPunct="0">
              <a:lnSpc>
                <a:spcPct val="80000"/>
              </a:lnSpc>
              <a:spcBef>
                <a:spcPct val="20000"/>
              </a:spcBef>
              <a:buClr>
                <a:srgbClr val="FFFF00"/>
              </a:buClr>
              <a:buSzPct val="50000"/>
              <a:buFont typeface="Monotype Sorts" pitchFamily="2" charset="2"/>
              <a:buChar char="l"/>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Start low on the landscape and work upwards</a:t>
            </a:r>
            <a:r>
              <a:rPr lang="en-GB" sz="1400" b="1" kern="0" dirty="0" smtClean="0">
                <a:solidFill>
                  <a:schemeClr val="bg1"/>
                </a:solidFill>
                <a:latin typeface="+mn-lt"/>
              </a:rPr>
              <a:t>.</a:t>
            </a:r>
          </a:p>
          <a:p>
            <a:pPr marL="342900" indent="-342900" eaLnBrk="0" hangingPunct="0">
              <a:lnSpc>
                <a:spcPct val="80000"/>
              </a:lnSpc>
              <a:spcBef>
                <a:spcPct val="20000"/>
              </a:spcBef>
              <a:buClr>
                <a:srgbClr val="FFFF00"/>
              </a:buClr>
              <a:buSzPct val="50000"/>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Shape </a:t>
            </a:r>
            <a:r>
              <a:rPr lang="en-GB" sz="1400" b="1" kern="0" dirty="0" smtClean="0">
                <a:solidFill>
                  <a:schemeClr val="bg1"/>
                </a:solidFill>
                <a:latin typeface="+mn-lt"/>
              </a:rPr>
              <a:t>is more </a:t>
            </a:r>
            <a:r>
              <a:rPr lang="en-GB" sz="1400" b="1" kern="0" dirty="0">
                <a:solidFill>
                  <a:schemeClr val="bg1"/>
                </a:solidFill>
                <a:latin typeface="+mn-lt"/>
              </a:rPr>
              <a:t>important than scale where public concern is </a:t>
            </a:r>
            <a:r>
              <a:rPr lang="en-GB" sz="1400" b="1" kern="0" dirty="0" smtClean="0">
                <a:solidFill>
                  <a:schemeClr val="bg1"/>
                </a:solidFill>
                <a:latin typeface="+mn-lt"/>
              </a:rPr>
              <a:t>an </a:t>
            </a:r>
            <a:r>
              <a:rPr lang="en-GB" sz="1400" b="1" kern="0" dirty="0">
                <a:solidFill>
                  <a:schemeClr val="bg1"/>
                </a:solidFill>
                <a:latin typeface="+mn-lt"/>
              </a:rPr>
              <a:t>issue.</a:t>
            </a:r>
          </a:p>
          <a:p>
            <a:pPr marL="342900" indent="-342900" eaLnBrk="0" hangingPunct="0">
              <a:lnSpc>
                <a:spcPct val="80000"/>
              </a:lnSpc>
              <a:spcBef>
                <a:spcPct val="20000"/>
              </a:spcBef>
              <a:buClr>
                <a:srgbClr val="FFFF00"/>
              </a:buClr>
              <a:buSzPct val="50000"/>
              <a:buFont typeface="Monotype Sorts" pitchFamily="2" charset="2"/>
              <a:buChar char="l"/>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Use soft rounded shapes in rolling topography and use </a:t>
            </a:r>
            <a:r>
              <a:rPr lang="en-GB" sz="1400" b="1" kern="0" dirty="0" smtClean="0">
                <a:solidFill>
                  <a:schemeClr val="bg1"/>
                </a:solidFill>
                <a:latin typeface="+mn-lt"/>
              </a:rPr>
              <a:t>more spiky </a:t>
            </a:r>
            <a:r>
              <a:rPr lang="en-GB" sz="1400" b="1" kern="0" dirty="0">
                <a:solidFill>
                  <a:schemeClr val="bg1"/>
                </a:solidFill>
                <a:latin typeface="+mn-lt"/>
              </a:rPr>
              <a:t>shapes in steep </a:t>
            </a:r>
            <a:r>
              <a:rPr lang="en-GB" sz="1400" b="1" kern="0" dirty="0" smtClean="0">
                <a:solidFill>
                  <a:schemeClr val="bg1"/>
                </a:solidFill>
                <a:latin typeface="+mn-lt"/>
              </a:rPr>
              <a:t>angular terrain.</a:t>
            </a: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Do not leave consistent intervals between blocks.</a:t>
            </a:r>
          </a:p>
          <a:p>
            <a:pPr marL="342900" indent="-342900" eaLnBrk="0" hangingPunct="0">
              <a:lnSpc>
                <a:spcPct val="80000"/>
              </a:lnSpc>
              <a:spcBef>
                <a:spcPct val="20000"/>
              </a:spcBef>
              <a:buClr>
                <a:srgbClr val="FFFF00"/>
              </a:buClr>
              <a:buSzPct val="50000"/>
              <a:buFont typeface="Monotype Sorts" pitchFamily="2" charset="2"/>
              <a:buChar char="l"/>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Vary texture by introducing small blocks or through partial cutting.</a:t>
            </a:r>
          </a:p>
          <a:p>
            <a:pPr marL="342900" indent="-342900" eaLnBrk="0" hangingPunct="0">
              <a:lnSpc>
                <a:spcPct val="80000"/>
              </a:lnSpc>
              <a:spcBef>
                <a:spcPct val="20000"/>
              </a:spcBef>
              <a:buClr>
                <a:srgbClr val="FFFF00"/>
              </a:buClr>
              <a:buSzPct val="50000"/>
              <a:buFont typeface="Monotype Sorts" pitchFamily="2" charset="2"/>
              <a:buChar char="l"/>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Use mapped lines of force to generate block shape(s). </a:t>
            </a:r>
          </a:p>
          <a:p>
            <a:pPr marL="342900" indent="-342900" eaLnBrk="0" hangingPunct="0">
              <a:lnSpc>
                <a:spcPct val="80000"/>
              </a:lnSpc>
              <a:spcBef>
                <a:spcPct val="20000"/>
              </a:spcBef>
              <a:buClr>
                <a:srgbClr val="FFFF00"/>
              </a:buClr>
              <a:buSzPct val="50000"/>
              <a:buFont typeface="Monotype Sorts" pitchFamily="2" charset="2"/>
              <a:buChar char="l"/>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Make use of interlocking shapes to improve fit</a:t>
            </a:r>
            <a:r>
              <a:rPr lang="en-GB" sz="1400" b="1" kern="0" dirty="0" smtClean="0">
                <a:solidFill>
                  <a:schemeClr val="bg1"/>
                </a:solidFill>
                <a:latin typeface="+mn-lt"/>
              </a:rPr>
              <a:t>.</a:t>
            </a:r>
          </a:p>
          <a:p>
            <a:pPr marL="342900" indent="-342900" eaLnBrk="0" hangingPunct="0">
              <a:lnSpc>
                <a:spcPct val="80000"/>
              </a:lnSpc>
              <a:spcBef>
                <a:spcPct val="20000"/>
              </a:spcBef>
              <a:buClr>
                <a:srgbClr val="FFFF00"/>
              </a:buClr>
              <a:buSzPct val="50000"/>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Avoid </a:t>
            </a:r>
            <a:r>
              <a:rPr lang="en-GB" sz="1400" b="1" kern="0" dirty="0" smtClean="0">
                <a:solidFill>
                  <a:schemeClr val="bg1"/>
                </a:solidFill>
                <a:latin typeface="+mn-lt"/>
              </a:rPr>
              <a:t>sharp contrasts </a:t>
            </a:r>
            <a:r>
              <a:rPr lang="en-GB" sz="1400" b="1" kern="0" dirty="0">
                <a:solidFill>
                  <a:schemeClr val="bg1"/>
                </a:solidFill>
                <a:latin typeface="+mn-lt"/>
              </a:rPr>
              <a:t>in colour and </a:t>
            </a:r>
            <a:r>
              <a:rPr lang="en-GB" sz="1400" b="1" kern="0" dirty="0" smtClean="0">
                <a:solidFill>
                  <a:schemeClr val="bg1"/>
                </a:solidFill>
                <a:latin typeface="+mn-lt"/>
              </a:rPr>
              <a:t>shape.</a:t>
            </a: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endParaRPr lang="en-GB" sz="1400" b="1" kern="0" dirty="0">
              <a:solidFill>
                <a:schemeClr val="bg1"/>
              </a:solidFill>
              <a:latin typeface="+mn-lt"/>
            </a:endParaRPr>
          </a:p>
          <a:p>
            <a:pPr marL="342900" indent="-342900" eaLnBrk="0" hangingPunct="0">
              <a:lnSpc>
                <a:spcPct val="80000"/>
              </a:lnSpc>
              <a:spcBef>
                <a:spcPct val="20000"/>
              </a:spcBef>
              <a:buClr>
                <a:srgbClr val="FFFF00"/>
              </a:buClr>
              <a:buSzPct val="50000"/>
              <a:buFont typeface="Monotype Sorts" pitchFamily="2" charset="2"/>
              <a:buChar char="l"/>
              <a:defRPr/>
            </a:pPr>
            <a:r>
              <a:rPr lang="en-GB" sz="1400" b="1" kern="0" dirty="0">
                <a:solidFill>
                  <a:schemeClr val="bg1"/>
                </a:solidFill>
                <a:latin typeface="+mn-lt"/>
              </a:rPr>
              <a:t> Asymmetric balance more comfortable than symmetry.</a:t>
            </a:r>
            <a:endParaRPr lang="en-CA" sz="1400" b="1" kern="0" dirty="0">
              <a:solidFill>
                <a:schemeClr val="bg1"/>
              </a:solidFill>
              <a:latin typeface="+mn-lt"/>
            </a:endParaRPr>
          </a:p>
        </p:txBody>
      </p:sp>
      <p:sp>
        <p:nvSpPr>
          <p:cNvPr id="5" name="Text Box 76"/>
          <p:cNvSpPr txBox="1">
            <a:spLocks noChangeArrowheads="1"/>
          </p:cNvSpPr>
          <p:nvPr/>
        </p:nvSpPr>
        <p:spPr bwMode="auto">
          <a:xfrm>
            <a:off x="0" y="115888"/>
            <a:ext cx="9144000" cy="641350"/>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a:solidFill>
                  <a:srgbClr val="FFC000"/>
                </a:solidFill>
                <a:effectLst>
                  <a:outerShdw blurRad="38100" dist="38100" dir="2700000" algn="tl">
                    <a:srgbClr val="000000"/>
                  </a:outerShdw>
                </a:effectLst>
                <a:latin typeface="Times New Roman" pitchFamily="18" charset="0"/>
              </a:rPr>
              <a:t>   Golden Rules of Design </a:t>
            </a:r>
          </a:p>
        </p:txBody>
      </p:sp>
      <p:cxnSp>
        <p:nvCxnSpPr>
          <p:cNvPr id="6" name="Straight Connector 5"/>
          <p:cNvCxnSpPr/>
          <p:nvPr/>
        </p:nvCxnSpPr>
        <p:spPr>
          <a:xfrm>
            <a:off x="0" y="908050"/>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11188" y="1125538"/>
            <a:ext cx="8281987" cy="7950200"/>
          </a:xfrm>
          <a:prstGeom prst="rect">
            <a:avLst/>
          </a:prstGeom>
        </p:spPr>
        <p:txBody>
          <a:bodyPr/>
          <a:lstStyle/>
          <a:p>
            <a:pPr marL="342900" indent="-342900" eaLnBrk="0" hangingPunct="0">
              <a:lnSpc>
                <a:spcPct val="80000"/>
              </a:lnSpc>
              <a:spcBef>
                <a:spcPct val="20000"/>
              </a:spcBef>
              <a:buClr>
                <a:schemeClr val="tx1"/>
              </a:buClr>
              <a:buSzPct val="50000"/>
              <a:defRPr/>
            </a:pPr>
            <a:r>
              <a:rPr lang="en-GB" sz="1800" b="1" kern="0" dirty="0">
                <a:solidFill>
                  <a:srgbClr val="FFFF66"/>
                </a:solidFill>
                <a:latin typeface="+mn-lt"/>
              </a:rPr>
              <a:t>Example:</a:t>
            </a:r>
          </a:p>
          <a:p>
            <a:pPr marL="342900" indent="-342900" eaLnBrk="0" hangingPunct="0">
              <a:lnSpc>
                <a:spcPct val="80000"/>
              </a:lnSpc>
              <a:spcBef>
                <a:spcPct val="20000"/>
              </a:spcBef>
              <a:buClr>
                <a:schemeClr val="tx1"/>
              </a:buClr>
              <a:buSzPct val="50000"/>
              <a:buFont typeface="Monotype Sorts" pitchFamily="2" charset="2"/>
              <a:buChar char="l"/>
              <a:defRPr/>
            </a:pPr>
            <a:endParaRPr lang="en-GB" sz="800" b="1" kern="0" dirty="0">
              <a:latin typeface="+mn-lt"/>
            </a:endParaRPr>
          </a:p>
          <a:p>
            <a:pPr marL="342900" indent="-342900" eaLnBrk="0" hangingPunct="0">
              <a:lnSpc>
                <a:spcPct val="80000"/>
              </a:lnSpc>
              <a:spcBef>
                <a:spcPct val="20000"/>
              </a:spcBef>
              <a:buClr>
                <a:schemeClr val="tx1"/>
              </a:buClr>
              <a:buSzPct val="50000"/>
              <a:defRPr/>
            </a:pPr>
            <a:r>
              <a:rPr lang="en-GB" sz="1800" b="1" kern="0" dirty="0">
                <a:solidFill>
                  <a:schemeClr val="bg1"/>
                </a:solidFill>
                <a:latin typeface="+mn-lt"/>
              </a:rPr>
              <a:t>Use soft rounded shapes in rolling topography and use more vertical</a:t>
            </a:r>
          </a:p>
          <a:p>
            <a:pPr marL="342900" indent="-342900" eaLnBrk="0" hangingPunct="0">
              <a:lnSpc>
                <a:spcPct val="80000"/>
              </a:lnSpc>
              <a:spcBef>
                <a:spcPct val="20000"/>
              </a:spcBef>
              <a:buClr>
                <a:schemeClr val="tx1"/>
              </a:buClr>
              <a:buSzPct val="50000"/>
              <a:defRPr/>
            </a:pPr>
            <a:r>
              <a:rPr lang="en-GB" sz="1800" b="1" kern="0" dirty="0">
                <a:solidFill>
                  <a:schemeClr val="bg1"/>
                </a:solidFill>
                <a:latin typeface="+mn-lt"/>
              </a:rPr>
              <a:t>shapes in steep </a:t>
            </a:r>
            <a:r>
              <a:rPr lang="en-GB" sz="1800" b="1" kern="0" dirty="0" smtClean="0">
                <a:solidFill>
                  <a:schemeClr val="bg1"/>
                </a:solidFill>
                <a:latin typeface="+mn-lt"/>
              </a:rPr>
              <a:t>&amp; angular terrain.</a:t>
            </a:r>
            <a:endParaRPr lang="en-GB" sz="800" b="1" kern="0" dirty="0">
              <a:solidFill>
                <a:schemeClr val="bg1"/>
              </a:solidFill>
              <a:latin typeface="+mn-lt"/>
            </a:endParaRPr>
          </a:p>
        </p:txBody>
      </p:sp>
      <p:sp>
        <p:nvSpPr>
          <p:cNvPr id="5" name="Text Box 76"/>
          <p:cNvSpPr txBox="1">
            <a:spLocks noChangeArrowheads="1"/>
          </p:cNvSpPr>
          <p:nvPr/>
        </p:nvSpPr>
        <p:spPr bwMode="auto">
          <a:xfrm>
            <a:off x="0" y="115888"/>
            <a:ext cx="9144000" cy="641350"/>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a:solidFill>
                  <a:srgbClr val="FFC000"/>
                </a:solidFill>
                <a:effectLst>
                  <a:outerShdw blurRad="38100" dist="38100" dir="2700000" algn="tl">
                    <a:srgbClr val="000000"/>
                  </a:outerShdw>
                </a:effectLst>
                <a:latin typeface="Times New Roman" pitchFamily="18" charset="0"/>
              </a:rPr>
              <a:t>   Golden Rules of Design </a:t>
            </a:r>
          </a:p>
        </p:txBody>
      </p:sp>
      <p:cxnSp>
        <p:nvCxnSpPr>
          <p:cNvPr id="6" name="Straight Connector 5"/>
          <p:cNvCxnSpPr/>
          <p:nvPr/>
        </p:nvCxnSpPr>
        <p:spPr>
          <a:xfrm>
            <a:off x="0" y="908050"/>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7653" name="Picture 79"/>
          <p:cNvPicPr>
            <a:picLocks noChangeAspect="1" noChangeArrowheads="1"/>
          </p:cNvPicPr>
          <p:nvPr/>
        </p:nvPicPr>
        <p:blipFill>
          <a:blip r:embed="rId2" cstate="print"/>
          <a:srcRect/>
          <a:stretch>
            <a:fillRect/>
          </a:stretch>
        </p:blipFill>
        <p:spPr bwMode="auto">
          <a:xfrm>
            <a:off x="8028383" y="5999301"/>
            <a:ext cx="771129" cy="658673"/>
          </a:xfrm>
          <a:prstGeom prst="rect">
            <a:avLst/>
          </a:prstGeom>
          <a:noFill/>
          <a:ln w="9525">
            <a:noFill/>
            <a:miter lim="800000"/>
            <a:headEnd/>
            <a:tailEnd/>
          </a:ln>
        </p:spPr>
      </p:pic>
      <p:pic>
        <p:nvPicPr>
          <p:cNvPr id="27655" name="Picture 7"/>
          <p:cNvPicPr>
            <a:picLocks noChangeAspect="1" noChangeArrowheads="1"/>
          </p:cNvPicPr>
          <p:nvPr/>
        </p:nvPicPr>
        <p:blipFill>
          <a:blip r:embed="rId3" cstate="print">
            <a:lum bright="-6000" contrast="2000"/>
          </a:blip>
          <a:srcRect/>
          <a:stretch>
            <a:fillRect/>
          </a:stretch>
        </p:blipFill>
        <p:spPr bwMode="auto">
          <a:xfrm>
            <a:off x="611188" y="2565400"/>
            <a:ext cx="3770312" cy="2592388"/>
          </a:xfrm>
          <a:prstGeom prst="rect">
            <a:avLst/>
          </a:prstGeom>
          <a:noFill/>
          <a:ln w="12700">
            <a:solidFill>
              <a:schemeClr val="tx1"/>
            </a:solidFill>
            <a:miter lim="800000"/>
            <a:headEnd/>
            <a:tailEnd/>
          </a:ln>
        </p:spPr>
      </p:pic>
      <p:pic>
        <p:nvPicPr>
          <p:cNvPr id="27656" name="Picture 8"/>
          <p:cNvPicPr>
            <a:picLocks noChangeAspect="1" noChangeArrowheads="1"/>
          </p:cNvPicPr>
          <p:nvPr/>
        </p:nvPicPr>
        <p:blipFill>
          <a:blip r:embed="rId4" cstate="print"/>
          <a:srcRect/>
          <a:stretch>
            <a:fillRect/>
          </a:stretch>
        </p:blipFill>
        <p:spPr bwMode="auto">
          <a:xfrm>
            <a:off x="4843463" y="2565400"/>
            <a:ext cx="3760787" cy="2592388"/>
          </a:xfrm>
          <a:prstGeom prst="rect">
            <a:avLst/>
          </a:prstGeom>
          <a:noFill/>
          <a:ln w="12700">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ChangeArrowheads="1"/>
          </p:cNvSpPr>
          <p:nvPr/>
        </p:nvSpPr>
        <p:spPr bwMode="auto">
          <a:xfrm>
            <a:off x="0" y="1158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3</a:t>
            </a:r>
          </a:p>
          <a:p>
            <a:pPr algn="ctr"/>
            <a:r>
              <a:rPr lang="en-GB" sz="2800" b="1">
                <a:solidFill>
                  <a:srgbClr val="FFC000"/>
                </a:solidFill>
                <a:latin typeface="Times New Roman" pitchFamily="18" charset="0"/>
                <a:cs typeface="Times New Roman" pitchFamily="18" charset="0"/>
              </a:rPr>
              <a:t>Develop Design Options and Prepare Simulations</a:t>
            </a:r>
            <a:endParaRPr lang="en-CA" sz="2800" b="1">
              <a:solidFill>
                <a:srgbClr val="FFC000"/>
              </a:solidFill>
              <a:latin typeface="Times New Roman" pitchFamily="18" charset="0"/>
              <a:cs typeface="Times New Roman" pitchFamily="18" charset="0"/>
            </a:endParaRPr>
          </a:p>
        </p:txBody>
      </p:sp>
      <p:pic>
        <p:nvPicPr>
          <p:cNvPr id="28675" name="Picture 79"/>
          <p:cNvPicPr>
            <a:picLocks noChangeAspect="1" noChangeArrowheads="1"/>
          </p:cNvPicPr>
          <p:nvPr/>
        </p:nvPicPr>
        <p:blipFill>
          <a:blip r:embed="rId2" cstate="print"/>
          <a:srcRect/>
          <a:stretch>
            <a:fillRect/>
          </a:stretch>
        </p:blipFill>
        <p:spPr bwMode="auto">
          <a:xfrm>
            <a:off x="8100391" y="6060809"/>
            <a:ext cx="699121" cy="597166"/>
          </a:xfrm>
          <a:prstGeom prst="rect">
            <a:avLst/>
          </a:prstGeom>
          <a:noFill/>
          <a:ln w="9525">
            <a:noFill/>
            <a:miter lim="800000"/>
            <a:headEnd/>
            <a:tailEnd/>
          </a:ln>
        </p:spPr>
      </p:pic>
      <p:cxnSp>
        <p:nvCxnSpPr>
          <p:cNvPr id="9" name="Straight Connector 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84213" y="1412875"/>
            <a:ext cx="4248150" cy="4246563"/>
          </a:xfrm>
          <a:prstGeom prst="rect">
            <a:avLst/>
          </a:prstGeom>
          <a:noFill/>
        </p:spPr>
        <p:txBody>
          <a:bodyPr>
            <a:spAutoFit/>
          </a:bodyPr>
          <a:lstStyle/>
          <a:p>
            <a:pPr>
              <a:defRPr/>
            </a:pPr>
            <a:r>
              <a:rPr lang="en-CA" sz="1800" dirty="0">
                <a:solidFill>
                  <a:schemeClr val="bg1"/>
                </a:solidFill>
                <a:latin typeface="+mn-lt"/>
              </a:rPr>
              <a:t>Prepare a simulation from each viewpoint visited in the field </a:t>
            </a:r>
          </a:p>
          <a:p>
            <a:pPr>
              <a:defRPr/>
            </a:pPr>
            <a:r>
              <a:rPr lang="en-CA" sz="1800" dirty="0">
                <a:solidFill>
                  <a:schemeClr val="bg1"/>
                </a:solidFill>
                <a:latin typeface="+mn-lt"/>
              </a:rPr>
              <a:t>to determine how a proposed opening/road would look like on the landscape.</a:t>
            </a:r>
          </a:p>
          <a:p>
            <a:pPr>
              <a:defRPr/>
            </a:pPr>
            <a:endParaRPr lang="en-CA" sz="1800" dirty="0">
              <a:latin typeface="+mn-lt"/>
            </a:endParaRPr>
          </a:p>
          <a:p>
            <a:pPr>
              <a:defRPr/>
            </a:pPr>
            <a:r>
              <a:rPr lang="en-CA" sz="1800" dirty="0">
                <a:solidFill>
                  <a:schemeClr val="bg1"/>
                </a:solidFill>
                <a:latin typeface="+mn-lt"/>
              </a:rPr>
              <a:t>Each simulation should be created using GPS Coordinates for the photo location, use the same camera lens (angle) , make use of  tree heights consistent with the forest cover file or measured in the field and view the  landscape along the same bearing as seen in the field.</a:t>
            </a:r>
          </a:p>
          <a:p>
            <a:pPr>
              <a:defRPr/>
            </a:pPr>
            <a:endParaRPr lang="en-CA" sz="1800" dirty="0">
              <a:latin typeface="+mn-lt"/>
            </a:endParaRPr>
          </a:p>
        </p:txBody>
      </p:sp>
      <p:pic>
        <p:nvPicPr>
          <p:cNvPr id="28678" name="Picture 15" descr="D:\Software_Review\Software_binder\viewscape3d.jpg"/>
          <p:cNvPicPr>
            <a:picLocks noChangeAspect="1" noChangeArrowheads="1"/>
          </p:cNvPicPr>
          <p:nvPr/>
        </p:nvPicPr>
        <p:blipFill>
          <a:blip r:embed="rId3" cstate="print"/>
          <a:srcRect/>
          <a:stretch>
            <a:fillRect/>
          </a:stretch>
        </p:blipFill>
        <p:spPr bwMode="auto">
          <a:xfrm>
            <a:off x="5148263" y="1989138"/>
            <a:ext cx="3495675" cy="2751137"/>
          </a:xfrm>
          <a:prstGeom prst="rect">
            <a:avLst/>
          </a:prstGeom>
          <a:noFill/>
          <a:ln w="9525">
            <a:solidFill>
              <a:schemeClr val="tx1"/>
            </a:solidFill>
            <a:miter lim="800000"/>
            <a:headEnd/>
            <a:tailEnd/>
          </a:ln>
        </p:spPr>
      </p:pic>
      <p:pic>
        <p:nvPicPr>
          <p:cNvPr id="28679" name="Picture 15" descr="D:\Software_Review\Software_binder\viewscape3d.jpg"/>
          <p:cNvPicPr>
            <a:picLocks noChangeAspect="1" noChangeArrowheads="1"/>
          </p:cNvPicPr>
          <p:nvPr/>
        </p:nvPicPr>
        <p:blipFill>
          <a:blip r:embed="rId3" cstate="print"/>
          <a:srcRect t="86069" b="8696"/>
          <a:stretch>
            <a:fillRect/>
          </a:stretch>
        </p:blipFill>
        <p:spPr bwMode="auto">
          <a:xfrm>
            <a:off x="5148263" y="4508500"/>
            <a:ext cx="3495675" cy="215900"/>
          </a:xfrm>
          <a:prstGeom prst="rect">
            <a:avLst/>
          </a:prstGeom>
          <a:noFill/>
          <a:ln w="9525">
            <a:noFill/>
            <a:miter lim="800000"/>
            <a:headEnd/>
            <a:tailEnd/>
          </a:ln>
        </p:spPr>
      </p:pic>
      <p:sp>
        <p:nvSpPr>
          <p:cNvPr id="12" name="Rectangle 11"/>
          <p:cNvSpPr/>
          <p:nvPr/>
        </p:nvSpPr>
        <p:spPr>
          <a:xfrm>
            <a:off x="611560" y="5517232"/>
            <a:ext cx="7993062" cy="646331"/>
          </a:xfrm>
          <a:prstGeom prst="rect">
            <a:avLst/>
          </a:prstGeom>
        </p:spPr>
        <p:txBody>
          <a:bodyPr>
            <a:spAutoFit/>
          </a:bodyPr>
          <a:lstStyle/>
          <a:p>
            <a:pPr>
              <a:defRPr/>
            </a:pPr>
            <a:r>
              <a:rPr lang="en-CA" sz="1800" i="1" dirty="0">
                <a:solidFill>
                  <a:srgbClr val="FFFF99"/>
                </a:solidFill>
                <a:latin typeface="+mn-lt"/>
              </a:rPr>
              <a:t>When  done correctly a simulation will drape over the original photo and the features should match </a:t>
            </a:r>
            <a:r>
              <a:rPr lang="en-CA" sz="1800" i="1" dirty="0" smtClean="0">
                <a:solidFill>
                  <a:srgbClr val="FFFF99"/>
                </a:solidFill>
                <a:latin typeface="+mn-lt"/>
              </a:rPr>
              <a:t>closely.</a:t>
            </a:r>
            <a:endParaRPr lang="en-CA" sz="1800" i="1" dirty="0">
              <a:solidFill>
                <a:srgbClr val="FFFF99"/>
              </a:solidFill>
              <a:latin typeface="+mn-lt"/>
            </a:endParaRPr>
          </a:p>
        </p:txBody>
      </p:sp>
      <p:sp>
        <p:nvSpPr>
          <p:cNvPr id="11" name="TextBox 10"/>
          <p:cNvSpPr txBox="1"/>
          <p:nvPr/>
        </p:nvSpPr>
        <p:spPr>
          <a:xfrm>
            <a:off x="6948264" y="4725144"/>
            <a:ext cx="1683474" cy="246221"/>
          </a:xfrm>
          <a:prstGeom prst="rect">
            <a:avLst/>
          </a:prstGeom>
          <a:noFill/>
        </p:spPr>
        <p:txBody>
          <a:bodyPr wrap="none">
            <a:spAutoFit/>
          </a:bodyPr>
          <a:lstStyle/>
          <a:p>
            <a:pPr>
              <a:defRPr/>
            </a:pPr>
            <a:r>
              <a:rPr lang="en-CA" sz="1000" dirty="0">
                <a:solidFill>
                  <a:schemeClr val="bg1"/>
                </a:solidFill>
                <a:latin typeface="+mn-lt"/>
              </a:rPr>
              <a:t>Blair Allen-</a:t>
            </a:r>
            <a:r>
              <a:rPr lang="en-CA" sz="1000" dirty="0" err="1">
                <a:solidFill>
                  <a:schemeClr val="bg1"/>
                </a:solidFill>
                <a:latin typeface="+mn-lt"/>
              </a:rPr>
              <a:t>Viewscapes</a:t>
            </a:r>
            <a:r>
              <a:rPr lang="en-CA" sz="1000" dirty="0">
                <a:solidFill>
                  <a:schemeClr val="bg1"/>
                </a:solidFill>
                <a:latin typeface="+mn-lt"/>
              </a:rPr>
              <a:t> 3D</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ChangeArrowheads="1"/>
          </p:cNvSpPr>
          <p:nvPr/>
        </p:nvSpPr>
        <p:spPr bwMode="auto">
          <a:xfrm>
            <a:off x="0" y="1158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3</a:t>
            </a:r>
          </a:p>
          <a:p>
            <a:pPr algn="ctr"/>
            <a:r>
              <a:rPr lang="en-GB" sz="2800" b="1">
                <a:solidFill>
                  <a:srgbClr val="FFC000"/>
                </a:solidFill>
                <a:latin typeface="Times New Roman" pitchFamily="18" charset="0"/>
                <a:cs typeface="Times New Roman" pitchFamily="18" charset="0"/>
              </a:rPr>
              <a:t>Confirm Accuracy of Simulation</a:t>
            </a:r>
            <a:endParaRPr lang="en-CA" sz="2800" b="1">
              <a:solidFill>
                <a:srgbClr val="FFC000"/>
              </a:solidFill>
              <a:latin typeface="Times New Roman" pitchFamily="18" charset="0"/>
              <a:cs typeface="Times New Roman" pitchFamily="18" charset="0"/>
            </a:endParaRPr>
          </a:p>
        </p:txBody>
      </p:sp>
      <p:pic>
        <p:nvPicPr>
          <p:cNvPr id="29699"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cxnSp>
        <p:nvCxnSpPr>
          <p:cNvPr id="9" name="Straight Connector 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0961" name="Rectangle 1"/>
          <p:cNvSpPr>
            <a:spLocks noChangeArrowheads="1"/>
          </p:cNvSpPr>
          <p:nvPr/>
        </p:nvSpPr>
        <p:spPr bwMode="auto">
          <a:xfrm>
            <a:off x="1619250" y="1619250"/>
            <a:ext cx="7129463" cy="3970338"/>
          </a:xfrm>
          <a:prstGeom prst="rect">
            <a:avLst/>
          </a:prstGeom>
          <a:noFill/>
          <a:ln w="9525">
            <a:noFill/>
            <a:miter lim="800000"/>
            <a:headEnd/>
            <a:tailEnd/>
          </a:ln>
          <a:effectLst/>
        </p:spPr>
        <p:txBody>
          <a:bodyPr anchor="ctr">
            <a:spAutoFit/>
          </a:bodyPr>
          <a:lstStyle/>
          <a:p>
            <a:pPr indent="457200" eaLnBrk="0" hangingPunct="0">
              <a:defRPr/>
            </a:pPr>
            <a:r>
              <a:rPr lang="en-CA" sz="2000" dirty="0">
                <a:solidFill>
                  <a:schemeClr val="bg1"/>
                </a:solidFill>
                <a:latin typeface="+mn-lt"/>
                <a:ea typeface="Calibri" pitchFamily="34" charset="0"/>
                <a:cs typeface="Times New Roman" pitchFamily="18" charset="0"/>
              </a:rPr>
              <a:t>Viewpoint correct</a:t>
            </a:r>
          </a:p>
          <a:p>
            <a:pPr indent="457200" eaLnBrk="0" hangingPunct="0">
              <a:defRPr/>
            </a:pPr>
            <a:endParaRPr lang="en-CA" sz="1200" dirty="0">
              <a:solidFill>
                <a:schemeClr val="bg1"/>
              </a:solidFill>
              <a:latin typeface="+mn-lt"/>
              <a:ea typeface="Calibri" pitchFamily="34" charset="0"/>
              <a:cs typeface="Times New Roman" pitchFamily="18" charset="0"/>
            </a:endParaRPr>
          </a:p>
          <a:p>
            <a:pPr indent="457200" eaLnBrk="0" hangingPunct="0">
              <a:defRPr/>
            </a:pPr>
            <a:r>
              <a:rPr lang="en-CA" sz="2000" dirty="0">
                <a:solidFill>
                  <a:schemeClr val="bg1"/>
                </a:solidFill>
                <a:latin typeface="+mn-lt"/>
                <a:ea typeface="Calibri" pitchFamily="34" charset="0"/>
                <a:cs typeface="Times New Roman" pitchFamily="18" charset="0"/>
              </a:rPr>
              <a:t>View angle and direction are correct</a:t>
            </a:r>
          </a:p>
          <a:p>
            <a:pPr indent="457200" eaLnBrk="0" hangingPunct="0">
              <a:defRPr/>
            </a:pPr>
            <a:endParaRPr lang="en-CA" sz="1200" dirty="0">
              <a:solidFill>
                <a:schemeClr val="bg1"/>
              </a:solidFill>
              <a:latin typeface="+mn-lt"/>
              <a:ea typeface="Calibri" pitchFamily="34" charset="0"/>
              <a:cs typeface="Times New Roman" pitchFamily="18" charset="0"/>
            </a:endParaRPr>
          </a:p>
          <a:p>
            <a:pPr indent="457200" eaLnBrk="0" hangingPunct="0">
              <a:defRPr/>
            </a:pPr>
            <a:r>
              <a:rPr lang="en-CA" sz="2000" dirty="0">
                <a:solidFill>
                  <a:schemeClr val="bg1"/>
                </a:solidFill>
                <a:latin typeface="+mn-lt"/>
                <a:ea typeface="Calibri" pitchFamily="34" charset="0"/>
                <a:cs typeface="Times New Roman" pitchFamily="18" charset="0"/>
              </a:rPr>
              <a:t>Lens size matches camera lens used</a:t>
            </a:r>
          </a:p>
          <a:p>
            <a:pPr indent="457200" eaLnBrk="0" hangingPunct="0">
              <a:defRPr/>
            </a:pPr>
            <a:endParaRPr lang="en-CA" sz="1200" dirty="0">
              <a:solidFill>
                <a:schemeClr val="bg1"/>
              </a:solidFill>
              <a:latin typeface="+mn-lt"/>
              <a:ea typeface="Calibri" pitchFamily="34" charset="0"/>
              <a:cs typeface="Times New Roman" pitchFamily="18" charset="0"/>
            </a:endParaRPr>
          </a:p>
          <a:p>
            <a:pPr indent="457200" eaLnBrk="0" hangingPunct="0">
              <a:defRPr/>
            </a:pPr>
            <a:r>
              <a:rPr lang="en-CA" sz="2000" dirty="0">
                <a:solidFill>
                  <a:schemeClr val="bg1"/>
                </a:solidFill>
                <a:latin typeface="+mn-lt"/>
                <a:ea typeface="Calibri" pitchFamily="34" charset="0"/>
                <a:cs typeface="Times New Roman" pitchFamily="18" charset="0"/>
              </a:rPr>
              <a:t>Tree ht in foreground and at edge of block</a:t>
            </a:r>
          </a:p>
          <a:p>
            <a:pPr indent="457200" eaLnBrk="0" hangingPunct="0">
              <a:defRPr/>
            </a:pPr>
            <a:r>
              <a:rPr lang="en-CA" sz="2000" dirty="0">
                <a:solidFill>
                  <a:schemeClr val="bg1"/>
                </a:solidFill>
                <a:latin typeface="+mn-lt"/>
                <a:ea typeface="Calibri" pitchFamily="34" charset="0"/>
                <a:cs typeface="Times New Roman" pitchFamily="18" charset="0"/>
              </a:rPr>
              <a:t> correspond with Inv tree </a:t>
            </a:r>
            <a:r>
              <a:rPr lang="en-CA" sz="2000" dirty="0" err="1">
                <a:solidFill>
                  <a:schemeClr val="bg1"/>
                </a:solidFill>
                <a:latin typeface="+mn-lt"/>
                <a:ea typeface="Calibri" pitchFamily="34" charset="0"/>
                <a:cs typeface="Times New Roman" pitchFamily="18" charset="0"/>
              </a:rPr>
              <a:t>hts</a:t>
            </a:r>
            <a:r>
              <a:rPr lang="en-CA" sz="2000" dirty="0">
                <a:solidFill>
                  <a:schemeClr val="bg1"/>
                </a:solidFill>
                <a:latin typeface="+mn-lt"/>
                <a:ea typeface="Calibri" pitchFamily="34" charset="0"/>
                <a:cs typeface="Times New Roman" pitchFamily="18" charset="0"/>
              </a:rPr>
              <a:t>. or as measured in the field.</a:t>
            </a:r>
          </a:p>
          <a:p>
            <a:pPr indent="457200" eaLnBrk="0" hangingPunct="0">
              <a:defRPr/>
            </a:pPr>
            <a:endParaRPr lang="en-CA" sz="1200" dirty="0">
              <a:solidFill>
                <a:schemeClr val="bg1"/>
              </a:solidFill>
              <a:latin typeface="+mn-lt"/>
              <a:ea typeface="Calibri" pitchFamily="34" charset="0"/>
              <a:cs typeface="Times New Roman" pitchFamily="18" charset="0"/>
            </a:endParaRPr>
          </a:p>
          <a:p>
            <a:pPr indent="457200" eaLnBrk="0" hangingPunct="0">
              <a:defRPr/>
            </a:pPr>
            <a:r>
              <a:rPr lang="en-CA" sz="2000" dirty="0">
                <a:solidFill>
                  <a:schemeClr val="bg1"/>
                </a:solidFill>
                <a:latin typeface="+mn-lt"/>
                <a:ea typeface="Calibri" pitchFamily="34" charset="0"/>
                <a:cs typeface="Times New Roman" pitchFamily="18" charset="0"/>
              </a:rPr>
              <a:t>Leave areas are correctly positioned</a:t>
            </a:r>
          </a:p>
          <a:p>
            <a:pPr indent="457200" eaLnBrk="0" hangingPunct="0">
              <a:defRPr/>
            </a:pPr>
            <a:endParaRPr lang="en-CA" sz="1200" dirty="0">
              <a:solidFill>
                <a:schemeClr val="bg1"/>
              </a:solidFill>
              <a:latin typeface="+mn-lt"/>
              <a:ea typeface="Calibri" pitchFamily="34" charset="0"/>
              <a:cs typeface="Times New Roman" pitchFamily="18" charset="0"/>
            </a:endParaRPr>
          </a:p>
          <a:p>
            <a:pPr indent="457200" eaLnBrk="0" hangingPunct="0">
              <a:defRPr/>
            </a:pPr>
            <a:r>
              <a:rPr lang="en-CA" sz="2000" dirty="0">
                <a:solidFill>
                  <a:schemeClr val="bg1"/>
                </a:solidFill>
                <a:latin typeface="+mn-lt"/>
                <a:ea typeface="Calibri" pitchFamily="34" charset="0"/>
                <a:cs typeface="Times New Roman" pitchFamily="18" charset="0"/>
              </a:rPr>
              <a:t>No vertical or horizontal exaggeration</a:t>
            </a:r>
          </a:p>
          <a:p>
            <a:pPr indent="457200" eaLnBrk="0" hangingPunct="0">
              <a:defRPr/>
            </a:pPr>
            <a:endParaRPr lang="en-CA" sz="1200" dirty="0">
              <a:solidFill>
                <a:schemeClr val="bg1"/>
              </a:solidFill>
              <a:latin typeface="+mn-lt"/>
              <a:ea typeface="Calibri" pitchFamily="34" charset="0"/>
              <a:cs typeface="Times New Roman" pitchFamily="18" charset="0"/>
            </a:endParaRPr>
          </a:p>
          <a:p>
            <a:pPr indent="457200" eaLnBrk="0" hangingPunct="0">
              <a:defRPr/>
            </a:pPr>
            <a:r>
              <a:rPr lang="en-CA" sz="2000" dirty="0">
                <a:solidFill>
                  <a:schemeClr val="bg1"/>
                </a:solidFill>
                <a:latin typeface="+mn-lt"/>
                <a:ea typeface="Calibri" pitchFamily="34" charset="0"/>
                <a:cs typeface="Times New Roman" pitchFamily="18" charset="0"/>
              </a:rPr>
              <a:t>No apparent anomalies in simulation.</a:t>
            </a:r>
          </a:p>
          <a:p>
            <a:pPr indent="457200" eaLnBrk="0" hangingPunct="0">
              <a:defRPr/>
            </a:pPr>
            <a:endParaRPr lang="en-CA" sz="2000" dirty="0">
              <a:latin typeface="+mn-lt"/>
            </a:endParaRPr>
          </a:p>
        </p:txBody>
      </p:sp>
      <p:pic>
        <p:nvPicPr>
          <p:cNvPr id="29702" name="Object 83"/>
          <p:cNvPicPr>
            <a:picLocks noChangeAspect="1" noChangeArrowheads="1"/>
          </p:cNvPicPr>
          <p:nvPr/>
        </p:nvPicPr>
        <p:blipFill>
          <a:blip r:embed="rId3" cstate="print"/>
          <a:srcRect/>
          <a:stretch>
            <a:fillRect/>
          </a:stretch>
        </p:blipFill>
        <p:spPr bwMode="auto">
          <a:xfrm>
            <a:off x="1708150" y="1484313"/>
            <a:ext cx="342900" cy="504825"/>
          </a:xfrm>
          <a:prstGeom prst="rect">
            <a:avLst/>
          </a:prstGeom>
          <a:noFill/>
          <a:ln w="9525">
            <a:noFill/>
            <a:miter lim="800000"/>
            <a:headEnd/>
            <a:tailEnd/>
          </a:ln>
        </p:spPr>
      </p:pic>
      <p:pic>
        <p:nvPicPr>
          <p:cNvPr id="29703" name="Object 83"/>
          <p:cNvPicPr>
            <a:picLocks noChangeAspect="1" noChangeArrowheads="1"/>
          </p:cNvPicPr>
          <p:nvPr/>
        </p:nvPicPr>
        <p:blipFill>
          <a:blip r:embed="rId3" cstate="print"/>
          <a:srcRect/>
          <a:stretch>
            <a:fillRect/>
          </a:stretch>
        </p:blipFill>
        <p:spPr bwMode="auto">
          <a:xfrm>
            <a:off x="1712913" y="1987550"/>
            <a:ext cx="342900" cy="504825"/>
          </a:xfrm>
          <a:prstGeom prst="rect">
            <a:avLst/>
          </a:prstGeom>
          <a:noFill/>
          <a:ln w="9525">
            <a:noFill/>
            <a:miter lim="800000"/>
            <a:headEnd/>
            <a:tailEnd/>
          </a:ln>
        </p:spPr>
      </p:pic>
      <p:pic>
        <p:nvPicPr>
          <p:cNvPr id="29704" name="Object 83"/>
          <p:cNvPicPr>
            <a:picLocks noChangeAspect="1" noChangeArrowheads="1"/>
          </p:cNvPicPr>
          <p:nvPr/>
        </p:nvPicPr>
        <p:blipFill>
          <a:blip r:embed="rId3" cstate="print"/>
          <a:srcRect/>
          <a:stretch>
            <a:fillRect/>
          </a:stretch>
        </p:blipFill>
        <p:spPr bwMode="auto">
          <a:xfrm>
            <a:off x="1709738" y="2492375"/>
            <a:ext cx="342900" cy="504825"/>
          </a:xfrm>
          <a:prstGeom prst="rect">
            <a:avLst/>
          </a:prstGeom>
          <a:noFill/>
          <a:ln w="9525">
            <a:noFill/>
            <a:miter lim="800000"/>
            <a:headEnd/>
            <a:tailEnd/>
          </a:ln>
        </p:spPr>
      </p:pic>
      <p:pic>
        <p:nvPicPr>
          <p:cNvPr id="29705" name="Object 83"/>
          <p:cNvPicPr>
            <a:picLocks noChangeAspect="1" noChangeArrowheads="1"/>
          </p:cNvPicPr>
          <p:nvPr/>
        </p:nvPicPr>
        <p:blipFill>
          <a:blip r:embed="rId3" cstate="print"/>
          <a:srcRect/>
          <a:stretch>
            <a:fillRect/>
          </a:stretch>
        </p:blipFill>
        <p:spPr bwMode="auto">
          <a:xfrm>
            <a:off x="1711325" y="3141663"/>
            <a:ext cx="342900" cy="504825"/>
          </a:xfrm>
          <a:prstGeom prst="rect">
            <a:avLst/>
          </a:prstGeom>
          <a:noFill/>
          <a:ln w="9525">
            <a:noFill/>
            <a:miter lim="800000"/>
            <a:headEnd/>
            <a:tailEnd/>
          </a:ln>
        </p:spPr>
      </p:pic>
      <p:pic>
        <p:nvPicPr>
          <p:cNvPr id="29706" name="Object 83"/>
          <p:cNvPicPr>
            <a:picLocks noChangeAspect="1" noChangeArrowheads="1"/>
          </p:cNvPicPr>
          <p:nvPr/>
        </p:nvPicPr>
        <p:blipFill>
          <a:blip r:embed="rId3" cstate="print"/>
          <a:srcRect/>
          <a:stretch>
            <a:fillRect/>
          </a:stretch>
        </p:blipFill>
        <p:spPr bwMode="auto">
          <a:xfrm>
            <a:off x="1708150" y="3716338"/>
            <a:ext cx="342900" cy="504825"/>
          </a:xfrm>
          <a:prstGeom prst="rect">
            <a:avLst/>
          </a:prstGeom>
          <a:noFill/>
          <a:ln w="9525">
            <a:noFill/>
            <a:miter lim="800000"/>
            <a:headEnd/>
            <a:tailEnd/>
          </a:ln>
        </p:spPr>
      </p:pic>
      <p:pic>
        <p:nvPicPr>
          <p:cNvPr id="29707" name="Object 83"/>
          <p:cNvPicPr>
            <a:picLocks noChangeAspect="1" noChangeArrowheads="1"/>
          </p:cNvPicPr>
          <p:nvPr/>
        </p:nvPicPr>
        <p:blipFill>
          <a:blip r:embed="rId3" cstate="print"/>
          <a:srcRect/>
          <a:stretch>
            <a:fillRect/>
          </a:stretch>
        </p:blipFill>
        <p:spPr bwMode="auto">
          <a:xfrm>
            <a:off x="1708150" y="4221163"/>
            <a:ext cx="342900" cy="504825"/>
          </a:xfrm>
          <a:prstGeom prst="rect">
            <a:avLst/>
          </a:prstGeom>
          <a:noFill/>
          <a:ln w="9525">
            <a:noFill/>
            <a:miter lim="800000"/>
            <a:headEnd/>
            <a:tailEnd/>
          </a:ln>
        </p:spPr>
      </p:pic>
      <p:pic>
        <p:nvPicPr>
          <p:cNvPr id="29708" name="Object 83"/>
          <p:cNvPicPr>
            <a:picLocks noChangeAspect="1" noChangeArrowheads="1"/>
          </p:cNvPicPr>
          <p:nvPr/>
        </p:nvPicPr>
        <p:blipFill>
          <a:blip r:embed="rId3" cstate="print"/>
          <a:srcRect/>
          <a:stretch>
            <a:fillRect/>
          </a:stretch>
        </p:blipFill>
        <p:spPr bwMode="auto">
          <a:xfrm>
            <a:off x="1692275" y="4724400"/>
            <a:ext cx="342900" cy="5048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6"/>
          <p:cNvPicPr>
            <a:picLocks noChangeAspect="1" noChangeArrowheads="1"/>
          </p:cNvPicPr>
          <p:nvPr/>
        </p:nvPicPr>
        <p:blipFill>
          <a:blip r:embed="rId2" cstate="print">
            <a:lum bright="-2000" contrast="10000"/>
          </a:blip>
          <a:srcRect t="14967" b="21503"/>
          <a:stretch>
            <a:fillRect/>
          </a:stretch>
        </p:blipFill>
        <p:spPr bwMode="auto">
          <a:xfrm>
            <a:off x="1979837" y="332656"/>
            <a:ext cx="5832523" cy="2855916"/>
          </a:xfrm>
          <a:prstGeom prst="rect">
            <a:avLst/>
          </a:prstGeom>
          <a:noFill/>
          <a:ln w="9525">
            <a:noFill/>
            <a:miter lim="800000"/>
            <a:headEnd/>
            <a:tailEnd/>
          </a:ln>
        </p:spPr>
      </p:pic>
      <p:pic>
        <p:nvPicPr>
          <p:cNvPr id="30725" name="Picture 7"/>
          <p:cNvPicPr>
            <a:picLocks noChangeAspect="1" noChangeArrowheads="1"/>
          </p:cNvPicPr>
          <p:nvPr/>
        </p:nvPicPr>
        <p:blipFill>
          <a:blip r:embed="rId3" cstate="print">
            <a:lum bright="4000" contrast="2000"/>
          </a:blip>
          <a:srcRect l="7692" t="6111" r="6148" b="19029"/>
          <a:stretch>
            <a:fillRect/>
          </a:stretch>
        </p:blipFill>
        <p:spPr bwMode="auto">
          <a:xfrm>
            <a:off x="1979712" y="3501008"/>
            <a:ext cx="5760640" cy="2879025"/>
          </a:xfrm>
          <a:prstGeom prst="rect">
            <a:avLst/>
          </a:prstGeom>
          <a:noFill/>
          <a:ln w="9525">
            <a:noFill/>
            <a:miter lim="800000"/>
            <a:headEnd/>
            <a:tailEnd/>
          </a:ln>
        </p:spPr>
      </p:pic>
      <p:cxnSp>
        <p:nvCxnSpPr>
          <p:cNvPr id="11" name="Straight Connector 10"/>
          <p:cNvCxnSpPr/>
          <p:nvPr/>
        </p:nvCxnSpPr>
        <p:spPr>
          <a:xfrm>
            <a:off x="1042988" y="3357563"/>
            <a:ext cx="7058025"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916238" y="1341438"/>
            <a:ext cx="0" cy="35877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843213" y="4797425"/>
            <a:ext cx="0" cy="36036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508625" y="836613"/>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435600" y="4221163"/>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048375" y="4052888"/>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084888" y="692150"/>
            <a:ext cx="0" cy="36036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056438" y="4029075"/>
            <a:ext cx="0" cy="36036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080250" y="668338"/>
            <a:ext cx="0" cy="3603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Right Brace 23"/>
          <p:cNvSpPr/>
          <p:nvPr/>
        </p:nvSpPr>
        <p:spPr>
          <a:xfrm>
            <a:off x="7956376" y="1340768"/>
            <a:ext cx="287337" cy="1008112"/>
          </a:xfrm>
          <a:prstGeom prst="rightBrace">
            <a:avLst>
              <a:gd name="adj1" fmla="val 98696"/>
              <a:gd name="adj2" fmla="val 50000"/>
            </a:avLst>
          </a:prstGeom>
          <a:ln w="19050">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dirty="0"/>
          </a:p>
        </p:txBody>
      </p:sp>
      <p:sp>
        <p:nvSpPr>
          <p:cNvPr id="25" name="Right Brace 24"/>
          <p:cNvSpPr/>
          <p:nvPr/>
        </p:nvSpPr>
        <p:spPr>
          <a:xfrm>
            <a:off x="7956376" y="4509120"/>
            <a:ext cx="360040" cy="936104"/>
          </a:xfrm>
          <a:prstGeom prst="rightBrace">
            <a:avLst>
              <a:gd name="adj1" fmla="val 0"/>
              <a:gd name="adj2" fmla="val 52543"/>
            </a:avLst>
          </a:prstGeom>
          <a:ln w="19050">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dirty="0"/>
          </a:p>
        </p:txBody>
      </p:sp>
      <p:sp>
        <p:nvSpPr>
          <p:cNvPr id="29" name="TextBox 28"/>
          <p:cNvSpPr txBox="1"/>
          <p:nvPr/>
        </p:nvSpPr>
        <p:spPr>
          <a:xfrm>
            <a:off x="1331640" y="6021288"/>
            <a:ext cx="7058025" cy="276999"/>
          </a:xfrm>
          <a:prstGeom prst="rect">
            <a:avLst/>
          </a:prstGeom>
          <a:noFill/>
        </p:spPr>
        <p:txBody>
          <a:bodyPr>
            <a:spAutoFit/>
          </a:bodyPr>
          <a:lstStyle/>
          <a:p>
            <a:pPr algn="ctr">
              <a:defRPr/>
            </a:pPr>
            <a:r>
              <a:rPr lang="en-CA" sz="1200" b="1" dirty="0">
                <a:solidFill>
                  <a:schemeClr val="bg1"/>
                </a:solidFill>
                <a:latin typeface="+mn-lt"/>
              </a:rPr>
              <a:t>Why do you think actual opening appears larger in real life vs. simulation? </a:t>
            </a:r>
          </a:p>
        </p:txBody>
      </p:sp>
      <p:sp>
        <p:nvSpPr>
          <p:cNvPr id="30722" name="Rectangle 3"/>
          <p:cNvSpPr>
            <a:spLocks noChangeArrowheads="1"/>
          </p:cNvSpPr>
          <p:nvPr/>
        </p:nvSpPr>
        <p:spPr bwMode="auto">
          <a:xfrm>
            <a:off x="683568" y="115888"/>
            <a:ext cx="8064896" cy="892552"/>
          </a:xfrm>
          <a:prstGeom prst="rect">
            <a:avLst/>
          </a:prstGeom>
          <a:noFill/>
          <a:ln w="9525">
            <a:noFill/>
            <a:miter lim="800000"/>
            <a:headEnd/>
            <a:tailEnd/>
          </a:ln>
        </p:spPr>
        <p:txBody>
          <a:bodyPr wrap="square">
            <a:spAutoFit/>
          </a:bodyPr>
          <a:lstStyle/>
          <a:p>
            <a:pPr algn="ctr"/>
            <a:r>
              <a:rPr lang="en-GB" sz="2800" b="1" dirty="0">
                <a:solidFill>
                  <a:schemeClr val="bg1"/>
                </a:solidFill>
                <a:latin typeface="Times New Roman" pitchFamily="18" charset="0"/>
                <a:cs typeface="Times New Roman" pitchFamily="18" charset="0"/>
              </a:rPr>
              <a:t>Step 3</a:t>
            </a:r>
          </a:p>
          <a:p>
            <a:pPr algn="ctr"/>
            <a:r>
              <a:rPr lang="en-GB" sz="2400" b="1" dirty="0">
                <a:solidFill>
                  <a:srgbClr val="FFC000"/>
                </a:solidFill>
                <a:latin typeface="Times New Roman" pitchFamily="18" charset="0"/>
                <a:cs typeface="Times New Roman" pitchFamily="18" charset="0"/>
              </a:rPr>
              <a:t>Confirm Accuracy of Simulation</a:t>
            </a:r>
            <a:endParaRPr lang="en-CA" sz="2400" b="1" dirty="0">
              <a:solidFill>
                <a:srgbClr val="FFC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76"/>
          <p:cNvSpPr txBox="1">
            <a:spLocks noChangeArrowheads="1"/>
          </p:cNvSpPr>
          <p:nvPr/>
        </p:nvSpPr>
        <p:spPr bwMode="auto">
          <a:xfrm>
            <a:off x="755650" y="1412875"/>
            <a:ext cx="7991475" cy="4308872"/>
          </a:xfrm>
          <a:prstGeom prst="rect">
            <a:avLst/>
          </a:prstGeom>
          <a:noFill/>
          <a:ln w="9525">
            <a:noFill/>
            <a:miter lim="800000"/>
            <a:headEnd/>
            <a:tailEnd/>
          </a:ln>
        </p:spPr>
        <p:txBody>
          <a:bodyPr>
            <a:spAutoFit/>
          </a:bodyPr>
          <a:lstStyle/>
          <a:p>
            <a:pPr>
              <a:defRPr/>
            </a:pPr>
            <a:r>
              <a:rPr lang="en-GB" sz="1800" b="1" dirty="0">
                <a:solidFill>
                  <a:srgbClr val="FFC000"/>
                </a:solidFill>
                <a:latin typeface="+mj-lt"/>
                <a:cs typeface="Times New Roman" pitchFamily="18" charset="0"/>
              </a:rPr>
              <a:t>DEFINITION:</a:t>
            </a:r>
            <a:r>
              <a:rPr lang="en-GB" sz="1800" dirty="0">
                <a:solidFill>
                  <a:srgbClr val="FFC000"/>
                </a:solidFill>
                <a:latin typeface="+mj-lt"/>
              </a:rPr>
              <a:t>  </a:t>
            </a:r>
          </a:p>
          <a:p>
            <a:pPr>
              <a:defRPr/>
            </a:pPr>
            <a:r>
              <a:rPr lang="en-GB" sz="1800" dirty="0">
                <a:solidFill>
                  <a:schemeClr val="bg1"/>
                </a:solidFill>
                <a:latin typeface="Arial" charset="0"/>
              </a:rPr>
              <a:t>All existing and proposed operations must be consistent with the definition for the specified VQO from each viewpoint. This is an ocular assessment which examines size, shape and design of the alterations relative to the landform being assessed.</a:t>
            </a:r>
          </a:p>
          <a:p>
            <a:pPr>
              <a:defRPr/>
            </a:pPr>
            <a:endParaRPr lang="en-GB" sz="1000" dirty="0">
              <a:latin typeface="Arial" charset="0"/>
            </a:endParaRPr>
          </a:p>
          <a:p>
            <a:pPr>
              <a:defRPr/>
            </a:pPr>
            <a:r>
              <a:rPr lang="en-GB" sz="1800" b="1" dirty="0">
                <a:solidFill>
                  <a:srgbClr val="FFC000"/>
                </a:solidFill>
                <a:latin typeface="Arial" charset="0"/>
              </a:rPr>
              <a:t>DESIGN: </a:t>
            </a:r>
            <a:r>
              <a:rPr lang="en-GB" sz="1800" dirty="0">
                <a:solidFill>
                  <a:srgbClr val="FFC000"/>
                </a:solidFill>
                <a:latin typeface="Arial" charset="0"/>
              </a:rPr>
              <a:t> </a:t>
            </a:r>
          </a:p>
          <a:p>
            <a:pPr>
              <a:defRPr/>
            </a:pPr>
            <a:r>
              <a:rPr lang="en-GB" sz="1800" dirty="0">
                <a:solidFill>
                  <a:schemeClr val="bg1"/>
                </a:solidFill>
                <a:latin typeface="Arial" charset="0"/>
              </a:rPr>
              <a:t>Visual design of proposals is critical to achieving VQOs.  Alterations that borrow from natural characteristics will more easily achieve VQOs and receive public support.  </a:t>
            </a:r>
          </a:p>
          <a:p>
            <a:pPr>
              <a:defRPr/>
            </a:pPr>
            <a:endParaRPr lang="en-CA" sz="1000" dirty="0">
              <a:latin typeface="Arial" charset="0"/>
            </a:endParaRPr>
          </a:p>
          <a:p>
            <a:pPr>
              <a:defRPr/>
            </a:pPr>
            <a:r>
              <a:rPr lang="en-GB" sz="2000" b="1" dirty="0">
                <a:solidFill>
                  <a:srgbClr val="FFC000"/>
                </a:solidFill>
                <a:latin typeface="Arial" charset="0"/>
              </a:rPr>
              <a:t>Numerical Assessment:  </a:t>
            </a:r>
          </a:p>
          <a:p>
            <a:pPr>
              <a:defRPr/>
            </a:pPr>
            <a:r>
              <a:rPr lang="en-GB" sz="1800" dirty="0">
                <a:solidFill>
                  <a:schemeClr val="bg1"/>
                </a:solidFill>
                <a:latin typeface="Arial" charset="0"/>
              </a:rPr>
              <a:t>Based on research, we have learned that some numerical data such as % landform alteration for clear cutting and stems/volume removed for partial cutting can be good predictors of VQOs. </a:t>
            </a:r>
            <a:endParaRPr lang="en-GB" sz="1800" dirty="0">
              <a:solidFill>
                <a:schemeClr val="bg1"/>
              </a:solidFill>
              <a:latin typeface="+mn-lt"/>
            </a:endParaRPr>
          </a:p>
          <a:p>
            <a:pPr>
              <a:defRPr/>
            </a:pPr>
            <a:endParaRPr lang="en-GB" sz="1800" dirty="0">
              <a:latin typeface="Arial" charset="0"/>
            </a:endParaRPr>
          </a:p>
        </p:txBody>
      </p:sp>
      <p:pic>
        <p:nvPicPr>
          <p:cNvPr id="32771"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
        <p:nvSpPr>
          <p:cNvPr id="32772" name="Rectangle 3"/>
          <p:cNvSpPr>
            <a:spLocks noChangeArrowheads="1"/>
          </p:cNvSpPr>
          <p:nvPr/>
        </p:nvSpPr>
        <p:spPr bwMode="auto">
          <a:xfrm>
            <a:off x="0" y="115888"/>
            <a:ext cx="9144000" cy="1384300"/>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4</a:t>
            </a:r>
          </a:p>
          <a:p>
            <a:pPr algn="ctr"/>
            <a:r>
              <a:rPr lang="en-GB" sz="2800" b="1">
                <a:solidFill>
                  <a:srgbClr val="FFC000"/>
                </a:solidFill>
                <a:latin typeface="Times New Roman" pitchFamily="18" charset="0"/>
                <a:cs typeface="Times New Roman" pitchFamily="18" charset="0"/>
              </a:rPr>
              <a:t>Assess Visual Simulation Relative to VQO</a:t>
            </a:r>
            <a:endParaRPr lang="en-CA" sz="2800" b="1">
              <a:solidFill>
                <a:srgbClr val="FFC000"/>
              </a:solidFill>
              <a:latin typeface="Times New Roman" pitchFamily="18" charset="0"/>
              <a:cs typeface="Times New Roman" pitchFamily="18" charset="0"/>
            </a:endParaRPr>
          </a:p>
          <a:p>
            <a:pPr algn="ctr"/>
            <a:endParaRPr lang="en-CA" sz="2800" b="1">
              <a:solidFill>
                <a:srgbClr val="FFC000"/>
              </a:solidFill>
              <a:latin typeface="Times New Roman" pitchFamily="18" charset="0"/>
              <a:cs typeface="Times New Roman" pitchFamily="18" charset="0"/>
            </a:endParaRPr>
          </a:p>
        </p:txBody>
      </p:sp>
      <p:cxnSp>
        <p:nvCxnSpPr>
          <p:cNvPr id="7" name="Straight Connector 6"/>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79"/>
          <p:cNvSpPr txBox="1">
            <a:spLocks noChangeArrowheads="1"/>
          </p:cNvSpPr>
          <p:nvPr/>
        </p:nvSpPr>
        <p:spPr bwMode="auto">
          <a:xfrm>
            <a:off x="0" y="250825"/>
            <a:ext cx="9144000" cy="708025"/>
          </a:xfrm>
          <a:prstGeom prst="rect">
            <a:avLst/>
          </a:prstGeom>
          <a:noFill/>
          <a:ln w="9525">
            <a:noFill/>
            <a:miter lim="800000"/>
            <a:headEnd/>
            <a:tailEnd/>
          </a:ln>
          <a:effectLst/>
        </p:spPr>
        <p:txBody>
          <a:bodyPr>
            <a:spAutoFit/>
          </a:bodyPr>
          <a:lstStyle/>
          <a:p>
            <a:pPr marL="342900" indent="-342900" algn="ctr">
              <a:spcBef>
                <a:spcPct val="50000"/>
              </a:spcBef>
              <a:defRPr/>
            </a:pPr>
            <a:r>
              <a:rPr lang="en-CA" sz="4000" b="1" dirty="0">
                <a:solidFill>
                  <a:srgbClr val="FFC000"/>
                </a:solidFill>
                <a:effectLst>
                  <a:outerShdw blurRad="38100" dist="38100" dir="2700000" algn="tl">
                    <a:srgbClr val="000000"/>
                  </a:outerShdw>
                </a:effectLst>
                <a:latin typeface="Times New Roman" pitchFamily="18" charset="0"/>
              </a:rPr>
              <a:t>Understanding the Landscape</a:t>
            </a:r>
          </a:p>
        </p:txBody>
      </p:sp>
      <p:sp>
        <p:nvSpPr>
          <p:cNvPr id="38915" name="Text Box 100"/>
          <p:cNvSpPr txBox="1">
            <a:spLocks noChangeArrowheads="1"/>
          </p:cNvSpPr>
          <p:nvPr/>
        </p:nvSpPr>
        <p:spPr bwMode="auto">
          <a:xfrm>
            <a:off x="228600" y="1214438"/>
            <a:ext cx="8915400" cy="708025"/>
          </a:xfrm>
          <a:prstGeom prst="rect">
            <a:avLst/>
          </a:prstGeom>
          <a:noFill/>
          <a:ln w="9525">
            <a:noFill/>
            <a:miter lim="800000"/>
            <a:headEnd/>
            <a:tailEnd/>
          </a:ln>
        </p:spPr>
        <p:txBody>
          <a:bodyPr>
            <a:spAutoFit/>
          </a:bodyPr>
          <a:lstStyle/>
          <a:p>
            <a:pPr marL="342900" indent="-342900">
              <a:spcBef>
                <a:spcPct val="50000"/>
              </a:spcBef>
            </a:pPr>
            <a:r>
              <a:rPr lang="en-CA" sz="2000" b="1">
                <a:solidFill>
                  <a:schemeClr val="tx2"/>
                </a:solidFill>
                <a:latin typeface="Arial" charset="0"/>
              </a:rPr>
              <a:t>     </a:t>
            </a:r>
            <a:r>
              <a:rPr lang="en-CA" sz="2000" b="1">
                <a:solidFill>
                  <a:srgbClr val="FFFFFF"/>
                </a:solidFill>
                <a:latin typeface="Arial" charset="0"/>
              </a:rPr>
              <a:t>The existing  visual  resource management program was  developed to address alterations on the mid-ground &amp; background landforms</a:t>
            </a:r>
            <a:r>
              <a:rPr lang="en-CA" sz="2000" b="1">
                <a:solidFill>
                  <a:schemeClr val="tx2"/>
                </a:solidFill>
                <a:latin typeface="Arial" charset="0"/>
              </a:rPr>
              <a:t>.</a:t>
            </a:r>
          </a:p>
        </p:txBody>
      </p:sp>
      <p:pic>
        <p:nvPicPr>
          <p:cNvPr id="38916" name="Picture 83" descr="Midway"/>
          <p:cNvPicPr>
            <a:picLocks noChangeAspect="1" noChangeArrowheads="1"/>
          </p:cNvPicPr>
          <p:nvPr/>
        </p:nvPicPr>
        <p:blipFill>
          <a:blip r:embed="rId2" cstate="print">
            <a:lum bright="6000"/>
          </a:blip>
          <a:srcRect t="6934" r="2870"/>
          <a:stretch>
            <a:fillRect/>
          </a:stretch>
        </p:blipFill>
        <p:spPr bwMode="auto">
          <a:xfrm>
            <a:off x="3271838" y="2349500"/>
            <a:ext cx="4564062" cy="2786063"/>
          </a:xfrm>
          <a:prstGeom prst="rect">
            <a:avLst/>
          </a:prstGeom>
          <a:noFill/>
          <a:ln w="9525">
            <a:solidFill>
              <a:schemeClr val="folHlink"/>
            </a:solidFill>
            <a:miter lim="800000"/>
            <a:headEnd/>
            <a:tailEnd/>
          </a:ln>
        </p:spPr>
      </p:pic>
      <p:pic>
        <p:nvPicPr>
          <p:cNvPr id="38917" name="Picture 85" descr="Distance Zones"/>
          <p:cNvPicPr>
            <a:picLocks noChangeAspect="1" noChangeArrowheads="1"/>
          </p:cNvPicPr>
          <p:nvPr/>
        </p:nvPicPr>
        <p:blipFill>
          <a:blip r:embed="rId3" cstate="print"/>
          <a:srcRect/>
          <a:stretch>
            <a:fillRect/>
          </a:stretch>
        </p:blipFill>
        <p:spPr bwMode="auto">
          <a:xfrm>
            <a:off x="1116013" y="2589213"/>
            <a:ext cx="2798762" cy="2936875"/>
          </a:xfrm>
          <a:prstGeom prst="rect">
            <a:avLst/>
          </a:prstGeom>
          <a:noFill/>
          <a:ln w="9525">
            <a:noFill/>
            <a:miter lim="800000"/>
            <a:headEnd/>
            <a:tailEnd/>
          </a:ln>
        </p:spPr>
      </p:pic>
      <p:sp>
        <p:nvSpPr>
          <p:cNvPr id="38918" name="Text Box 87"/>
          <p:cNvSpPr txBox="1">
            <a:spLocks noChangeArrowheads="1"/>
          </p:cNvSpPr>
          <p:nvPr/>
        </p:nvSpPr>
        <p:spPr bwMode="auto">
          <a:xfrm>
            <a:off x="4073525" y="4625975"/>
            <a:ext cx="3759200" cy="339725"/>
          </a:xfrm>
          <a:prstGeom prst="rect">
            <a:avLst/>
          </a:prstGeom>
          <a:noFill/>
          <a:ln w="9525">
            <a:noFill/>
            <a:miter lim="800000"/>
            <a:headEnd/>
            <a:tailEnd/>
          </a:ln>
        </p:spPr>
        <p:txBody>
          <a:bodyPr>
            <a:spAutoFit/>
          </a:bodyPr>
          <a:lstStyle/>
          <a:p>
            <a:pPr algn="ctr">
              <a:spcBef>
                <a:spcPct val="50000"/>
              </a:spcBef>
            </a:pPr>
            <a:r>
              <a:rPr lang="en-CA" b="1">
                <a:solidFill>
                  <a:srgbClr val="FFC000"/>
                </a:solidFill>
                <a:latin typeface="Arial" charset="0"/>
              </a:rPr>
              <a:t>Foreground</a:t>
            </a:r>
          </a:p>
        </p:txBody>
      </p:sp>
      <p:sp>
        <p:nvSpPr>
          <p:cNvPr id="38919" name="Text Box 88"/>
          <p:cNvSpPr txBox="1">
            <a:spLocks noChangeArrowheads="1"/>
          </p:cNvSpPr>
          <p:nvPr/>
        </p:nvSpPr>
        <p:spPr bwMode="auto">
          <a:xfrm>
            <a:off x="4073525" y="3427413"/>
            <a:ext cx="3759200" cy="338137"/>
          </a:xfrm>
          <a:prstGeom prst="rect">
            <a:avLst/>
          </a:prstGeom>
          <a:noFill/>
          <a:ln w="9525">
            <a:noFill/>
            <a:miter lim="800000"/>
            <a:headEnd/>
            <a:tailEnd/>
          </a:ln>
        </p:spPr>
        <p:txBody>
          <a:bodyPr>
            <a:spAutoFit/>
          </a:bodyPr>
          <a:lstStyle/>
          <a:p>
            <a:pPr algn="ctr">
              <a:spcBef>
                <a:spcPct val="50000"/>
              </a:spcBef>
            </a:pPr>
            <a:r>
              <a:rPr lang="en-CA" b="1">
                <a:solidFill>
                  <a:srgbClr val="FFC000"/>
                </a:solidFill>
                <a:latin typeface="Arial" charset="0"/>
              </a:rPr>
              <a:t>Midground</a:t>
            </a:r>
          </a:p>
        </p:txBody>
      </p:sp>
      <p:sp>
        <p:nvSpPr>
          <p:cNvPr id="38920" name="Freeform 90"/>
          <p:cNvSpPr>
            <a:spLocks/>
          </p:cNvSpPr>
          <p:nvPr/>
        </p:nvSpPr>
        <p:spPr bwMode="auto">
          <a:xfrm>
            <a:off x="3949700" y="3327400"/>
            <a:ext cx="3883025" cy="889000"/>
          </a:xfrm>
          <a:custGeom>
            <a:avLst/>
            <a:gdLst>
              <a:gd name="T0" fmla="*/ 0 w 3024"/>
              <a:gd name="T1" fmla="*/ 349232199 h 712"/>
              <a:gd name="T2" fmla="*/ 237402554 w 3024"/>
              <a:gd name="T3" fmla="*/ 424066745 h 712"/>
              <a:gd name="T4" fmla="*/ 474803823 w 3024"/>
              <a:gd name="T5" fmla="*/ 573737086 h 712"/>
              <a:gd name="T6" fmla="*/ 791341043 w 3024"/>
              <a:gd name="T7" fmla="*/ 723408831 h 712"/>
              <a:gd name="T8" fmla="*/ 1028742232 w 3024"/>
              <a:gd name="T9" fmla="*/ 798243377 h 712"/>
              <a:gd name="T10" fmla="*/ 1266144705 w 3024"/>
              <a:gd name="T11" fmla="*/ 648572880 h 712"/>
              <a:gd name="T12" fmla="*/ 1345279291 w 3024"/>
              <a:gd name="T13" fmla="*/ 424066745 h 712"/>
              <a:gd name="T14" fmla="*/ 1503547499 w 3024"/>
              <a:gd name="T15" fmla="*/ 349232199 h 712"/>
              <a:gd name="T16" fmla="*/ 1740949973 w 3024"/>
              <a:gd name="T17" fmla="*/ 349232199 h 712"/>
              <a:gd name="T18" fmla="*/ 1820083274 w 3024"/>
              <a:gd name="T19" fmla="*/ 498902540 h 712"/>
              <a:gd name="T20" fmla="*/ 1899217860 w 3024"/>
              <a:gd name="T21" fmla="*/ 648572880 h 712"/>
              <a:gd name="T22" fmla="*/ 2057485748 w 3024"/>
              <a:gd name="T23" fmla="*/ 573737086 h 712"/>
              <a:gd name="T24" fmla="*/ 2147483647 w 3024"/>
              <a:gd name="T25" fmla="*/ 498902540 h 712"/>
              <a:gd name="T26" fmla="*/ 2147483647 w 3024"/>
              <a:gd name="T27" fmla="*/ 573737086 h 712"/>
              <a:gd name="T28" fmla="*/ 2147483647 w 3024"/>
              <a:gd name="T29" fmla="*/ 723408831 h 712"/>
              <a:gd name="T30" fmla="*/ 2147483647 w 3024"/>
              <a:gd name="T31" fmla="*/ 1022749512 h 712"/>
              <a:gd name="T32" fmla="*/ 2147483647 w 3024"/>
              <a:gd name="T33" fmla="*/ 1097585307 h 712"/>
              <a:gd name="T34" fmla="*/ 2147483647 w 3024"/>
              <a:gd name="T35" fmla="*/ 1097585307 h 712"/>
              <a:gd name="T36" fmla="*/ 2147483647 w 3024"/>
              <a:gd name="T37" fmla="*/ 1022749512 h 712"/>
              <a:gd name="T38" fmla="*/ 2147483647 w 3024"/>
              <a:gd name="T39" fmla="*/ 947914966 h 712"/>
              <a:gd name="T40" fmla="*/ 2147483647 w 3024"/>
              <a:gd name="T41" fmla="*/ 798243377 h 712"/>
              <a:gd name="T42" fmla="*/ 2147483647 w 3024"/>
              <a:gd name="T43" fmla="*/ 798243377 h 712"/>
              <a:gd name="T44" fmla="*/ 2147483647 w 3024"/>
              <a:gd name="T45" fmla="*/ 349232199 h 712"/>
              <a:gd name="T46" fmla="*/ 2147483647 w 3024"/>
              <a:gd name="T47" fmla="*/ 49890133 h 712"/>
              <a:gd name="T48" fmla="*/ 2147483647 w 3024"/>
              <a:gd name="T49" fmla="*/ 49890133 h 7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24"/>
              <a:gd name="T76" fmla="*/ 0 h 712"/>
              <a:gd name="T77" fmla="*/ 3024 w 3024"/>
              <a:gd name="T78" fmla="*/ 712 h 7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24" h="712">
                <a:moveTo>
                  <a:pt x="0" y="224"/>
                </a:moveTo>
                <a:cubicBezTo>
                  <a:pt x="48" y="236"/>
                  <a:pt x="96" y="248"/>
                  <a:pt x="144" y="272"/>
                </a:cubicBezTo>
                <a:cubicBezTo>
                  <a:pt x="192" y="296"/>
                  <a:pt x="232" y="336"/>
                  <a:pt x="288" y="368"/>
                </a:cubicBezTo>
                <a:cubicBezTo>
                  <a:pt x="344" y="400"/>
                  <a:pt x="424" y="440"/>
                  <a:pt x="480" y="464"/>
                </a:cubicBezTo>
                <a:cubicBezTo>
                  <a:pt x="536" y="488"/>
                  <a:pt x="576" y="520"/>
                  <a:pt x="624" y="512"/>
                </a:cubicBezTo>
                <a:cubicBezTo>
                  <a:pt x="672" y="504"/>
                  <a:pt x="736" y="456"/>
                  <a:pt x="768" y="416"/>
                </a:cubicBezTo>
                <a:cubicBezTo>
                  <a:pt x="800" y="376"/>
                  <a:pt x="792" y="304"/>
                  <a:pt x="816" y="272"/>
                </a:cubicBezTo>
                <a:cubicBezTo>
                  <a:pt x="840" y="240"/>
                  <a:pt x="872" y="232"/>
                  <a:pt x="912" y="224"/>
                </a:cubicBezTo>
                <a:cubicBezTo>
                  <a:pt x="952" y="216"/>
                  <a:pt x="1024" y="208"/>
                  <a:pt x="1056" y="224"/>
                </a:cubicBezTo>
                <a:cubicBezTo>
                  <a:pt x="1088" y="240"/>
                  <a:pt x="1088" y="288"/>
                  <a:pt x="1104" y="320"/>
                </a:cubicBezTo>
                <a:cubicBezTo>
                  <a:pt x="1120" y="352"/>
                  <a:pt x="1128" y="408"/>
                  <a:pt x="1152" y="416"/>
                </a:cubicBezTo>
                <a:cubicBezTo>
                  <a:pt x="1176" y="424"/>
                  <a:pt x="1216" y="384"/>
                  <a:pt x="1248" y="368"/>
                </a:cubicBezTo>
                <a:cubicBezTo>
                  <a:pt x="1280" y="352"/>
                  <a:pt x="1320" y="320"/>
                  <a:pt x="1344" y="320"/>
                </a:cubicBezTo>
                <a:cubicBezTo>
                  <a:pt x="1368" y="320"/>
                  <a:pt x="1360" y="344"/>
                  <a:pt x="1392" y="368"/>
                </a:cubicBezTo>
                <a:cubicBezTo>
                  <a:pt x="1424" y="392"/>
                  <a:pt x="1496" y="416"/>
                  <a:pt x="1536" y="464"/>
                </a:cubicBezTo>
                <a:cubicBezTo>
                  <a:pt x="1576" y="512"/>
                  <a:pt x="1592" y="616"/>
                  <a:pt x="1632" y="656"/>
                </a:cubicBezTo>
                <a:cubicBezTo>
                  <a:pt x="1672" y="696"/>
                  <a:pt x="1720" y="696"/>
                  <a:pt x="1776" y="704"/>
                </a:cubicBezTo>
                <a:cubicBezTo>
                  <a:pt x="1832" y="712"/>
                  <a:pt x="1920" y="712"/>
                  <a:pt x="1968" y="704"/>
                </a:cubicBezTo>
                <a:cubicBezTo>
                  <a:pt x="2016" y="696"/>
                  <a:pt x="2008" y="672"/>
                  <a:pt x="2064" y="656"/>
                </a:cubicBezTo>
                <a:cubicBezTo>
                  <a:pt x="2120" y="640"/>
                  <a:pt x="2240" y="632"/>
                  <a:pt x="2304" y="608"/>
                </a:cubicBezTo>
                <a:cubicBezTo>
                  <a:pt x="2368" y="584"/>
                  <a:pt x="2384" y="528"/>
                  <a:pt x="2448" y="512"/>
                </a:cubicBezTo>
                <a:cubicBezTo>
                  <a:pt x="2512" y="496"/>
                  <a:pt x="2624" y="560"/>
                  <a:pt x="2688" y="512"/>
                </a:cubicBezTo>
                <a:cubicBezTo>
                  <a:pt x="2752" y="464"/>
                  <a:pt x="2792" y="304"/>
                  <a:pt x="2832" y="224"/>
                </a:cubicBezTo>
                <a:cubicBezTo>
                  <a:pt x="2872" y="144"/>
                  <a:pt x="2896" y="64"/>
                  <a:pt x="2928" y="32"/>
                </a:cubicBezTo>
                <a:cubicBezTo>
                  <a:pt x="2960" y="0"/>
                  <a:pt x="3008" y="32"/>
                  <a:pt x="3024" y="32"/>
                </a:cubicBezTo>
              </a:path>
            </a:pathLst>
          </a:custGeom>
          <a:noFill/>
          <a:ln w="25400">
            <a:solidFill>
              <a:srgbClr val="EAD11A"/>
            </a:solidFill>
            <a:round/>
            <a:headEnd/>
            <a:tailEnd/>
          </a:ln>
        </p:spPr>
        <p:txBody>
          <a:bodyPr/>
          <a:lstStyle/>
          <a:p>
            <a:endParaRPr lang="en-CA"/>
          </a:p>
        </p:txBody>
      </p:sp>
      <p:sp>
        <p:nvSpPr>
          <p:cNvPr id="38921" name="Freeform 94"/>
          <p:cNvSpPr>
            <a:spLocks/>
          </p:cNvSpPr>
          <p:nvPr/>
        </p:nvSpPr>
        <p:spPr bwMode="auto">
          <a:xfrm>
            <a:off x="3949700" y="3068638"/>
            <a:ext cx="3883025" cy="549275"/>
          </a:xfrm>
          <a:custGeom>
            <a:avLst/>
            <a:gdLst>
              <a:gd name="T0" fmla="*/ 0 w 3024"/>
              <a:gd name="T1" fmla="*/ 236932280 h 440"/>
              <a:gd name="T2" fmla="*/ 395670521 w 3024"/>
              <a:gd name="T3" fmla="*/ 162112269 h 440"/>
              <a:gd name="T4" fmla="*/ 712206457 w 3024"/>
              <a:gd name="T5" fmla="*/ 87291047 h 440"/>
              <a:gd name="T6" fmla="*/ 1028742232 w 3024"/>
              <a:gd name="T7" fmla="*/ 12469792 h 440"/>
              <a:gd name="T8" fmla="*/ 1266144705 w 3024"/>
              <a:gd name="T9" fmla="*/ 12469792 h 440"/>
              <a:gd name="T10" fmla="*/ 1424412914 w 3024"/>
              <a:gd name="T11" fmla="*/ 12469792 h 440"/>
              <a:gd name="T12" fmla="*/ 1582680801 w 3024"/>
              <a:gd name="T13" fmla="*/ 12469792 h 440"/>
              <a:gd name="T14" fmla="*/ 1740949973 w 3024"/>
              <a:gd name="T15" fmla="*/ 12469792 h 440"/>
              <a:gd name="T16" fmla="*/ 1820083274 w 3024"/>
              <a:gd name="T17" fmla="*/ 12469792 h 440"/>
              <a:gd name="T18" fmla="*/ 1899217860 w 3024"/>
              <a:gd name="T19" fmla="*/ 12469792 h 440"/>
              <a:gd name="T20" fmla="*/ 2057485748 w 3024"/>
              <a:gd name="T21" fmla="*/ 87291047 h 440"/>
              <a:gd name="T22" fmla="*/ 2147483647 w 3024"/>
              <a:gd name="T23" fmla="*/ 162112269 h 440"/>
              <a:gd name="T24" fmla="*/ 2147483647 w 3024"/>
              <a:gd name="T25" fmla="*/ 311753501 h 440"/>
              <a:gd name="T26" fmla="*/ 2147483647 w 3024"/>
              <a:gd name="T27" fmla="*/ 386573552 h 440"/>
              <a:gd name="T28" fmla="*/ 2147483647 w 3024"/>
              <a:gd name="T29" fmla="*/ 536215994 h 440"/>
              <a:gd name="T30" fmla="*/ 2147483647 w 3024"/>
              <a:gd name="T31" fmla="*/ 611035967 h 440"/>
              <a:gd name="T32" fmla="*/ 2147483647 w 3024"/>
              <a:gd name="T33" fmla="*/ 685857344 h 440"/>
              <a:gd name="T34" fmla="*/ 2147483647 w 3024"/>
              <a:gd name="T35" fmla="*/ 611035967 h 440"/>
              <a:gd name="T36" fmla="*/ 2147483647 w 3024"/>
              <a:gd name="T37" fmla="*/ 236932280 h 440"/>
              <a:gd name="T38" fmla="*/ 2147483647 w 3024"/>
              <a:gd name="T39" fmla="*/ 162112269 h 440"/>
              <a:gd name="T40" fmla="*/ 2147483647 w 3024"/>
              <a:gd name="T41" fmla="*/ 87291047 h 440"/>
              <a:gd name="T42" fmla="*/ 2147483647 w 3024"/>
              <a:gd name="T43" fmla="*/ 12469792 h 440"/>
              <a:gd name="T44" fmla="*/ 2147483647 w 3024"/>
              <a:gd name="T45" fmla="*/ 162112269 h 4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24"/>
              <a:gd name="T70" fmla="*/ 0 h 440"/>
              <a:gd name="T71" fmla="*/ 3024 w 3024"/>
              <a:gd name="T72" fmla="*/ 440 h 4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24" h="440">
                <a:moveTo>
                  <a:pt x="0" y="152"/>
                </a:moveTo>
                <a:cubicBezTo>
                  <a:pt x="84" y="136"/>
                  <a:pt x="168" y="120"/>
                  <a:pt x="240" y="104"/>
                </a:cubicBezTo>
                <a:cubicBezTo>
                  <a:pt x="312" y="88"/>
                  <a:pt x="368" y="72"/>
                  <a:pt x="432" y="56"/>
                </a:cubicBezTo>
                <a:cubicBezTo>
                  <a:pt x="496" y="40"/>
                  <a:pt x="568" y="16"/>
                  <a:pt x="624" y="8"/>
                </a:cubicBezTo>
                <a:cubicBezTo>
                  <a:pt x="680" y="0"/>
                  <a:pt x="728" y="8"/>
                  <a:pt x="768" y="8"/>
                </a:cubicBezTo>
                <a:cubicBezTo>
                  <a:pt x="808" y="8"/>
                  <a:pt x="832" y="8"/>
                  <a:pt x="864" y="8"/>
                </a:cubicBezTo>
                <a:cubicBezTo>
                  <a:pt x="896" y="8"/>
                  <a:pt x="928" y="8"/>
                  <a:pt x="960" y="8"/>
                </a:cubicBezTo>
                <a:cubicBezTo>
                  <a:pt x="992" y="8"/>
                  <a:pt x="1032" y="8"/>
                  <a:pt x="1056" y="8"/>
                </a:cubicBezTo>
                <a:cubicBezTo>
                  <a:pt x="1080" y="8"/>
                  <a:pt x="1088" y="8"/>
                  <a:pt x="1104" y="8"/>
                </a:cubicBezTo>
                <a:cubicBezTo>
                  <a:pt x="1120" y="8"/>
                  <a:pt x="1128" y="0"/>
                  <a:pt x="1152" y="8"/>
                </a:cubicBezTo>
                <a:cubicBezTo>
                  <a:pt x="1176" y="16"/>
                  <a:pt x="1216" y="40"/>
                  <a:pt x="1248" y="56"/>
                </a:cubicBezTo>
                <a:cubicBezTo>
                  <a:pt x="1280" y="72"/>
                  <a:pt x="1296" y="80"/>
                  <a:pt x="1344" y="104"/>
                </a:cubicBezTo>
                <a:cubicBezTo>
                  <a:pt x="1392" y="128"/>
                  <a:pt x="1472" y="176"/>
                  <a:pt x="1536" y="200"/>
                </a:cubicBezTo>
                <a:cubicBezTo>
                  <a:pt x="1600" y="224"/>
                  <a:pt x="1664" y="224"/>
                  <a:pt x="1728" y="248"/>
                </a:cubicBezTo>
                <a:cubicBezTo>
                  <a:pt x="1792" y="272"/>
                  <a:pt x="1872" y="320"/>
                  <a:pt x="1920" y="344"/>
                </a:cubicBezTo>
                <a:cubicBezTo>
                  <a:pt x="1968" y="368"/>
                  <a:pt x="1984" y="376"/>
                  <a:pt x="2016" y="392"/>
                </a:cubicBezTo>
                <a:cubicBezTo>
                  <a:pt x="2048" y="408"/>
                  <a:pt x="2088" y="440"/>
                  <a:pt x="2112" y="440"/>
                </a:cubicBezTo>
                <a:cubicBezTo>
                  <a:pt x="2136" y="440"/>
                  <a:pt x="2120" y="440"/>
                  <a:pt x="2160" y="392"/>
                </a:cubicBezTo>
                <a:cubicBezTo>
                  <a:pt x="2200" y="344"/>
                  <a:pt x="2296" y="200"/>
                  <a:pt x="2352" y="152"/>
                </a:cubicBezTo>
                <a:cubicBezTo>
                  <a:pt x="2408" y="104"/>
                  <a:pt x="2440" y="120"/>
                  <a:pt x="2496" y="104"/>
                </a:cubicBezTo>
                <a:cubicBezTo>
                  <a:pt x="2552" y="88"/>
                  <a:pt x="2624" y="72"/>
                  <a:pt x="2688" y="56"/>
                </a:cubicBezTo>
                <a:cubicBezTo>
                  <a:pt x="2752" y="40"/>
                  <a:pt x="2824" y="0"/>
                  <a:pt x="2880" y="8"/>
                </a:cubicBezTo>
                <a:cubicBezTo>
                  <a:pt x="2936" y="16"/>
                  <a:pt x="3000" y="88"/>
                  <a:pt x="3024" y="104"/>
                </a:cubicBezTo>
              </a:path>
            </a:pathLst>
          </a:custGeom>
          <a:noFill/>
          <a:ln w="25400">
            <a:solidFill>
              <a:srgbClr val="FFCC00"/>
            </a:solidFill>
            <a:round/>
            <a:headEnd/>
            <a:tailEnd/>
          </a:ln>
        </p:spPr>
        <p:txBody>
          <a:bodyPr/>
          <a:lstStyle/>
          <a:p>
            <a:endParaRPr lang="en-CA"/>
          </a:p>
        </p:txBody>
      </p:sp>
      <p:sp>
        <p:nvSpPr>
          <p:cNvPr id="38922" name="Text Box 96"/>
          <p:cNvSpPr txBox="1">
            <a:spLocks noChangeArrowheads="1"/>
          </p:cNvSpPr>
          <p:nvPr/>
        </p:nvSpPr>
        <p:spPr bwMode="auto">
          <a:xfrm>
            <a:off x="4538663" y="2944813"/>
            <a:ext cx="3759200" cy="338137"/>
          </a:xfrm>
          <a:prstGeom prst="rect">
            <a:avLst/>
          </a:prstGeom>
          <a:noFill/>
          <a:ln w="9525">
            <a:noFill/>
            <a:miter lim="800000"/>
            <a:headEnd/>
            <a:tailEnd/>
          </a:ln>
        </p:spPr>
        <p:txBody>
          <a:bodyPr>
            <a:spAutoFit/>
          </a:bodyPr>
          <a:lstStyle/>
          <a:p>
            <a:pPr algn="ctr">
              <a:spcBef>
                <a:spcPct val="50000"/>
              </a:spcBef>
            </a:pPr>
            <a:r>
              <a:rPr lang="en-CA" b="1">
                <a:solidFill>
                  <a:srgbClr val="FFC000"/>
                </a:solidFill>
                <a:latin typeface="Arial" charset="0"/>
              </a:rPr>
              <a:t>Background</a:t>
            </a:r>
          </a:p>
        </p:txBody>
      </p:sp>
      <p:sp>
        <p:nvSpPr>
          <p:cNvPr id="38923" name="AutoShape 97"/>
          <p:cNvSpPr>
            <a:spLocks noChangeArrowheads="1"/>
          </p:cNvSpPr>
          <p:nvPr/>
        </p:nvSpPr>
        <p:spPr bwMode="auto">
          <a:xfrm rot="-5400000">
            <a:off x="3347244" y="3209132"/>
            <a:ext cx="898525" cy="617537"/>
          </a:xfrm>
          <a:prstGeom prst="downArrow">
            <a:avLst>
              <a:gd name="adj1" fmla="val 50000"/>
              <a:gd name="adj2" fmla="val 25000"/>
            </a:avLst>
          </a:prstGeom>
          <a:gradFill rotWithShape="1">
            <a:gsLst>
              <a:gs pos="0">
                <a:srgbClr val="6C610C"/>
              </a:gs>
              <a:gs pos="100000">
                <a:srgbClr val="EAD11A"/>
              </a:gs>
            </a:gsLst>
            <a:lin ang="5400000" scaled="1"/>
          </a:gradFill>
          <a:ln w="12700">
            <a:solidFill>
              <a:schemeClr val="folHlink"/>
            </a:solidFill>
            <a:miter lim="800000"/>
            <a:headEnd/>
            <a:tailEnd/>
          </a:ln>
        </p:spPr>
        <p:txBody>
          <a:bodyPr wrap="none" anchor="ctr"/>
          <a:lstStyle/>
          <a:p>
            <a:endParaRPr lang="en-US"/>
          </a:p>
        </p:txBody>
      </p:sp>
      <p:sp>
        <p:nvSpPr>
          <p:cNvPr id="38924" name="Text Box 101"/>
          <p:cNvSpPr txBox="1">
            <a:spLocks noChangeArrowheads="1"/>
          </p:cNvSpPr>
          <p:nvPr/>
        </p:nvSpPr>
        <p:spPr bwMode="auto">
          <a:xfrm>
            <a:off x="4211638" y="5229225"/>
            <a:ext cx="3505200" cy="738188"/>
          </a:xfrm>
          <a:prstGeom prst="rect">
            <a:avLst/>
          </a:prstGeom>
          <a:noFill/>
          <a:ln w="9525">
            <a:noFill/>
            <a:miter lim="800000"/>
            <a:headEnd/>
            <a:tailEnd/>
          </a:ln>
        </p:spPr>
        <p:txBody>
          <a:bodyPr>
            <a:spAutoFit/>
          </a:bodyPr>
          <a:lstStyle/>
          <a:p>
            <a:pPr>
              <a:spcBef>
                <a:spcPct val="50000"/>
              </a:spcBef>
            </a:pPr>
            <a:r>
              <a:rPr lang="en-CA" sz="1400" b="1" i="1" dirty="0">
                <a:solidFill>
                  <a:srgbClr val="FFFF66"/>
                </a:solidFill>
                <a:latin typeface="Arial" charset="0"/>
              </a:rPr>
              <a:t>We are only now conducting the research necessary to manage the foreground views.</a:t>
            </a:r>
          </a:p>
        </p:txBody>
      </p:sp>
      <p:cxnSp>
        <p:nvCxnSpPr>
          <p:cNvPr id="16" name="Straight Connector 15"/>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8926"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cxnSp>
        <p:nvCxnSpPr>
          <p:cNvPr id="9" name="Straight Connector 8"/>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39750" y="1270000"/>
            <a:ext cx="8135938" cy="4647426"/>
          </a:xfrm>
          <a:prstGeom prst="rect">
            <a:avLst/>
          </a:prstGeom>
        </p:spPr>
        <p:txBody>
          <a:bodyPr>
            <a:spAutoFit/>
          </a:bodyPr>
          <a:lstStyle/>
          <a:p>
            <a:pPr>
              <a:defRPr/>
            </a:pPr>
            <a:r>
              <a:rPr lang="en-CA" sz="2000" b="1" dirty="0">
                <a:solidFill>
                  <a:srgbClr val="FFC000"/>
                </a:solidFill>
                <a:latin typeface="+mn-lt"/>
              </a:rPr>
              <a:t>Landform vs. Landscape</a:t>
            </a:r>
          </a:p>
          <a:p>
            <a:pPr>
              <a:defRPr/>
            </a:pPr>
            <a:r>
              <a:rPr lang="en-CA" sz="1800" dirty="0">
                <a:solidFill>
                  <a:schemeClr val="bg1"/>
                </a:solidFill>
                <a:latin typeface="+mn-lt"/>
              </a:rPr>
              <a:t>The term landform was used under the Forest Practices Code to define the unit against which to measure and evaluate forest alterations. </a:t>
            </a:r>
          </a:p>
          <a:p>
            <a:pPr>
              <a:defRPr/>
            </a:pPr>
            <a:r>
              <a:rPr lang="en-CA" sz="1200" i="1" dirty="0">
                <a:solidFill>
                  <a:schemeClr val="bg1"/>
                </a:solidFill>
                <a:latin typeface="+mn-lt"/>
              </a:rPr>
              <a:t>Ref: Visual Impact Assessment Guidebook 2nd Edition January 2001 and Clear‐cutting and Visual Quality: A Public Perception Study, BC Ministry of Forests, November 1996.</a:t>
            </a:r>
          </a:p>
          <a:p>
            <a:pPr>
              <a:defRPr/>
            </a:pPr>
            <a:endParaRPr lang="en-CA" sz="1800" i="1" dirty="0">
              <a:latin typeface="+mn-lt"/>
            </a:endParaRPr>
          </a:p>
          <a:p>
            <a:pPr>
              <a:defRPr/>
            </a:pPr>
            <a:r>
              <a:rPr lang="en-CA" sz="1800" dirty="0">
                <a:solidFill>
                  <a:schemeClr val="bg1"/>
                </a:solidFill>
                <a:latin typeface="+mn-lt"/>
              </a:rPr>
              <a:t>The word </a:t>
            </a:r>
            <a:r>
              <a:rPr lang="en-CA" sz="1800" u="sng" dirty="0">
                <a:solidFill>
                  <a:srgbClr val="FFFF00"/>
                </a:solidFill>
                <a:latin typeface="+mn-lt"/>
              </a:rPr>
              <a:t>landscape</a:t>
            </a:r>
            <a:r>
              <a:rPr lang="en-CA" sz="1800" dirty="0">
                <a:solidFill>
                  <a:schemeClr val="bg1"/>
                </a:solidFill>
                <a:latin typeface="+mn-lt"/>
              </a:rPr>
              <a:t> appears in the Categories of Alteration definitions in the </a:t>
            </a:r>
            <a:r>
              <a:rPr lang="en-CA" sz="1800" dirty="0" smtClean="0">
                <a:solidFill>
                  <a:schemeClr val="bg1"/>
                </a:solidFill>
                <a:latin typeface="+mn-lt"/>
              </a:rPr>
              <a:t>FPPR </a:t>
            </a:r>
            <a:r>
              <a:rPr lang="en-CA" sz="1800" dirty="0">
                <a:solidFill>
                  <a:schemeClr val="bg1"/>
                </a:solidFill>
                <a:latin typeface="+mn-lt"/>
              </a:rPr>
              <a:t>section 1.1</a:t>
            </a:r>
            <a:r>
              <a:rPr lang="en-CA" sz="1800" i="1" dirty="0">
                <a:solidFill>
                  <a:schemeClr val="bg1"/>
                </a:solidFill>
                <a:latin typeface="+mn-lt"/>
              </a:rPr>
              <a:t>. </a:t>
            </a:r>
            <a:r>
              <a:rPr lang="en-CA" sz="1800" dirty="0">
                <a:solidFill>
                  <a:srgbClr val="FFFF00"/>
                </a:solidFill>
                <a:latin typeface="+mn-lt"/>
              </a:rPr>
              <a:t>Landform</a:t>
            </a:r>
            <a:r>
              <a:rPr lang="en-CA" sz="1800" dirty="0">
                <a:solidFill>
                  <a:schemeClr val="bg1"/>
                </a:solidFill>
                <a:latin typeface="+mn-lt"/>
              </a:rPr>
              <a:t> is a subset  of landscape. All MFLNRO research is based on </a:t>
            </a:r>
            <a:r>
              <a:rPr lang="en-CA" sz="1800" i="1" u="sng" dirty="0">
                <a:solidFill>
                  <a:schemeClr val="bg1"/>
                </a:solidFill>
                <a:latin typeface="+mn-lt"/>
              </a:rPr>
              <a:t>landform </a:t>
            </a:r>
            <a:r>
              <a:rPr lang="en-CA" sz="1800" dirty="0">
                <a:solidFill>
                  <a:schemeClr val="bg1"/>
                </a:solidFill>
                <a:latin typeface="+mn-lt"/>
              </a:rPr>
              <a:t>so this is the most appropriate unit against which to measure VQO accomplishment.</a:t>
            </a:r>
          </a:p>
          <a:p>
            <a:pPr>
              <a:defRPr/>
            </a:pPr>
            <a:endParaRPr lang="en-CA" sz="1800" dirty="0">
              <a:latin typeface="+mn-lt"/>
            </a:endParaRPr>
          </a:p>
          <a:p>
            <a:pPr>
              <a:defRPr/>
            </a:pPr>
            <a:r>
              <a:rPr lang="en-CA" sz="1800" dirty="0">
                <a:solidFill>
                  <a:schemeClr val="bg1"/>
                </a:solidFill>
                <a:latin typeface="+mn-lt"/>
              </a:rPr>
              <a:t>Landforms often occur in different distance zones (foreground, mid‐ground  and back ground). These distance zones are usually distinct landforms because they are usually separated by incised valleys, creek draws or topographic breaks. Measuring perspective scale of alteration </a:t>
            </a:r>
            <a:r>
              <a:rPr lang="en-CA" sz="1800" dirty="0" smtClean="0">
                <a:solidFill>
                  <a:schemeClr val="bg1"/>
                </a:solidFill>
                <a:latin typeface="+mn-lt"/>
              </a:rPr>
              <a:t>is </a:t>
            </a:r>
            <a:r>
              <a:rPr lang="en-CA" sz="1800" dirty="0">
                <a:solidFill>
                  <a:schemeClr val="bg1"/>
                </a:solidFill>
                <a:latin typeface="+mn-lt"/>
              </a:rPr>
              <a:t>done relative to individual landforms as opposed to broader landscape scenes or panoramic views composed of multiple landforms.</a:t>
            </a:r>
          </a:p>
        </p:txBody>
      </p:sp>
      <p:sp>
        <p:nvSpPr>
          <p:cNvPr id="39941" name="Rectangle 3"/>
          <p:cNvSpPr>
            <a:spLocks noChangeArrowheads="1"/>
          </p:cNvSpPr>
          <p:nvPr/>
        </p:nvSpPr>
        <p:spPr bwMode="auto">
          <a:xfrm>
            <a:off x="0" y="115888"/>
            <a:ext cx="9144000" cy="1384300"/>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4</a:t>
            </a:r>
          </a:p>
          <a:p>
            <a:pPr algn="ctr"/>
            <a:r>
              <a:rPr lang="en-GB" sz="2800" b="1">
                <a:solidFill>
                  <a:srgbClr val="FFC000"/>
                </a:solidFill>
                <a:latin typeface="Times New Roman" pitchFamily="18" charset="0"/>
                <a:cs typeface="Times New Roman" pitchFamily="18" charset="0"/>
              </a:rPr>
              <a:t>Assess Visual Simulation Relative to VQO</a:t>
            </a:r>
            <a:endParaRPr lang="en-CA" sz="2800" b="1">
              <a:solidFill>
                <a:srgbClr val="FFC000"/>
              </a:solidFill>
              <a:latin typeface="Times New Roman" pitchFamily="18" charset="0"/>
              <a:cs typeface="Times New Roman" pitchFamily="18" charset="0"/>
            </a:endParaRPr>
          </a:p>
          <a:p>
            <a:pPr algn="ctr"/>
            <a:endParaRPr lang="en-CA" sz="2800" b="1">
              <a:solidFill>
                <a:srgbClr val="FFC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229600" y="5867400"/>
            <a:ext cx="660400" cy="820738"/>
            <a:chOff x="4920" y="3612"/>
            <a:chExt cx="529" cy="661"/>
          </a:xfrm>
        </p:grpSpPr>
        <p:sp>
          <p:nvSpPr>
            <p:cNvPr id="40973"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40974"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40975"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40976"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40977"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40978"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40979"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40980"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40981"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40982"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40983"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40984"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40985"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40986"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40987"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40988"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40989"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40990"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40991"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40992"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40993"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40994"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40995"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40996"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40997"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40998"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40999"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41000"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41001"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41002"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41003"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41004"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41005"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41006"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41007"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41008"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41009"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41010"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41011"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41012"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41013"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41014"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41015"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41016"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41017"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41018"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41019"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41020"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41021"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41022"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41023"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41024"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41025"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41026"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41027"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41028"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41029"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41030"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41031"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41032"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41033"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41034"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41035"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41036"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41037"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41038"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41039"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41040"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41041"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41042"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41043"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41044"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grpSp>
        <p:nvGrpSpPr>
          <p:cNvPr id="3" name="Group 77"/>
          <p:cNvGrpSpPr>
            <a:grpSpLocks/>
          </p:cNvGrpSpPr>
          <p:nvPr/>
        </p:nvGrpSpPr>
        <p:grpSpPr bwMode="auto">
          <a:xfrm>
            <a:off x="0" y="0"/>
            <a:ext cx="9144000" cy="6846888"/>
            <a:chOff x="0" y="0"/>
            <a:chExt cx="5760" cy="4313"/>
          </a:xfrm>
        </p:grpSpPr>
        <p:pic>
          <p:nvPicPr>
            <p:cNvPr id="40971" name="Picture 75"/>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40972" name="Picture 76"/>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40964" name="Freeform 81"/>
          <p:cNvSpPr>
            <a:spLocks/>
          </p:cNvSpPr>
          <p:nvPr/>
        </p:nvSpPr>
        <p:spPr bwMode="auto">
          <a:xfrm>
            <a:off x="114300" y="18288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a:p>
        </p:txBody>
      </p:sp>
      <p:sp>
        <p:nvSpPr>
          <p:cNvPr id="40965" name="Text Box 82"/>
          <p:cNvSpPr txBox="1">
            <a:spLocks noChangeArrowheads="1"/>
          </p:cNvSpPr>
          <p:nvPr/>
        </p:nvSpPr>
        <p:spPr bwMode="auto">
          <a:xfrm>
            <a:off x="-76200" y="152400"/>
            <a:ext cx="7315200" cy="523875"/>
          </a:xfrm>
          <a:prstGeom prst="rect">
            <a:avLst/>
          </a:prstGeom>
          <a:noFill/>
          <a:ln w="9525">
            <a:noFill/>
            <a:miter lim="800000"/>
            <a:headEnd/>
            <a:tailEnd/>
          </a:ln>
        </p:spPr>
        <p:txBody>
          <a:bodyPr>
            <a:spAutoFit/>
          </a:bodyPr>
          <a:lstStyle/>
          <a:p>
            <a:pPr marL="342900" indent="-342900">
              <a:spcBef>
                <a:spcPct val="50000"/>
              </a:spcBef>
            </a:pPr>
            <a:r>
              <a:rPr lang="en-CA" sz="2800" b="1" dirty="0">
                <a:solidFill>
                  <a:srgbClr val="000000"/>
                </a:solidFill>
                <a:latin typeface="Times New Roman" pitchFamily="18" charset="0"/>
              </a:rPr>
              <a:t>    </a:t>
            </a:r>
            <a:r>
              <a:rPr lang="en-CA" sz="2800" b="1" dirty="0">
                <a:solidFill>
                  <a:srgbClr val="FFFF00"/>
                </a:solidFill>
                <a:latin typeface="Times New Roman" pitchFamily="18" charset="0"/>
              </a:rPr>
              <a:t>Defining a landform</a:t>
            </a:r>
            <a:endParaRPr lang="en-CA" sz="2400" b="1" dirty="0">
              <a:solidFill>
                <a:srgbClr val="FFFF00"/>
              </a:solidFill>
              <a:latin typeface="Times New Roman" pitchFamily="18" charset="0"/>
            </a:endParaRPr>
          </a:p>
        </p:txBody>
      </p:sp>
      <p:sp>
        <p:nvSpPr>
          <p:cNvPr id="40966" name="Text Box 83"/>
          <p:cNvSpPr txBox="1">
            <a:spLocks noChangeArrowheads="1"/>
          </p:cNvSpPr>
          <p:nvPr/>
        </p:nvSpPr>
        <p:spPr bwMode="auto">
          <a:xfrm>
            <a:off x="2895600" y="3595688"/>
            <a:ext cx="3962400" cy="366712"/>
          </a:xfrm>
          <a:prstGeom prst="rect">
            <a:avLst/>
          </a:prstGeom>
          <a:noFill/>
          <a:ln w="9525">
            <a:noFill/>
            <a:miter lim="800000"/>
            <a:headEnd/>
            <a:tailEnd/>
          </a:ln>
        </p:spPr>
        <p:txBody>
          <a:bodyPr>
            <a:spAutoFit/>
          </a:bodyPr>
          <a:lstStyle/>
          <a:p>
            <a:pPr>
              <a:spcBef>
                <a:spcPct val="50000"/>
              </a:spcBef>
            </a:pPr>
            <a:r>
              <a:rPr lang="en-CA" b="1">
                <a:solidFill>
                  <a:srgbClr val="FFFFFF"/>
                </a:solidFill>
                <a:latin typeface="Arial" charset="0"/>
              </a:rPr>
              <a:t>Landform outlined in yellow</a:t>
            </a:r>
          </a:p>
        </p:txBody>
      </p:sp>
      <p:sp>
        <p:nvSpPr>
          <p:cNvPr id="40967" name="Text Box 93"/>
          <p:cNvSpPr txBox="1">
            <a:spLocks noChangeArrowheads="1"/>
          </p:cNvSpPr>
          <p:nvPr/>
        </p:nvSpPr>
        <p:spPr bwMode="auto">
          <a:xfrm>
            <a:off x="533400" y="5272088"/>
            <a:ext cx="4182616" cy="400110"/>
          </a:xfrm>
          <a:prstGeom prst="rect">
            <a:avLst/>
          </a:prstGeom>
          <a:noFill/>
          <a:ln w="9525">
            <a:noFill/>
            <a:miter lim="800000"/>
            <a:headEnd/>
            <a:tailEnd/>
          </a:ln>
        </p:spPr>
        <p:txBody>
          <a:bodyPr wrap="square">
            <a:spAutoFit/>
          </a:bodyPr>
          <a:lstStyle/>
          <a:p>
            <a:pPr>
              <a:spcBef>
                <a:spcPct val="50000"/>
              </a:spcBef>
            </a:pPr>
            <a:r>
              <a:rPr lang="en-CA" b="1" dirty="0">
                <a:solidFill>
                  <a:srgbClr val="FFFFFF"/>
                </a:solidFill>
                <a:latin typeface="Arial" charset="0"/>
              </a:rPr>
              <a:t>Foreground Not included</a:t>
            </a:r>
          </a:p>
        </p:txBody>
      </p:sp>
      <p:sp>
        <p:nvSpPr>
          <p:cNvPr id="40968" name="Text Box 94"/>
          <p:cNvSpPr txBox="1">
            <a:spLocks noChangeArrowheads="1"/>
          </p:cNvSpPr>
          <p:nvPr/>
        </p:nvSpPr>
        <p:spPr bwMode="auto">
          <a:xfrm>
            <a:off x="5486400" y="1066800"/>
            <a:ext cx="3200400" cy="707886"/>
          </a:xfrm>
          <a:prstGeom prst="rect">
            <a:avLst/>
          </a:prstGeom>
          <a:noFill/>
          <a:ln w="9525">
            <a:noFill/>
            <a:miter lim="800000"/>
            <a:headEnd/>
            <a:tailEnd/>
          </a:ln>
        </p:spPr>
        <p:txBody>
          <a:bodyPr>
            <a:spAutoFit/>
          </a:bodyPr>
          <a:lstStyle/>
          <a:p>
            <a:pPr>
              <a:spcBef>
                <a:spcPct val="50000"/>
              </a:spcBef>
            </a:pPr>
            <a:r>
              <a:rPr lang="en-CA" b="1" dirty="0">
                <a:solidFill>
                  <a:schemeClr val="bg1"/>
                </a:solidFill>
                <a:latin typeface="Arial" charset="0"/>
              </a:rPr>
              <a:t>Background Not Included</a:t>
            </a:r>
          </a:p>
        </p:txBody>
      </p:sp>
      <p:sp>
        <p:nvSpPr>
          <p:cNvPr id="40969" name="Rectangle 95"/>
          <p:cNvSpPr>
            <a:spLocks noChangeArrowheads="1"/>
          </p:cNvSpPr>
          <p:nvPr/>
        </p:nvSpPr>
        <p:spPr bwMode="auto">
          <a:xfrm>
            <a:off x="0" y="6047830"/>
            <a:ext cx="9144000" cy="769441"/>
          </a:xfrm>
          <a:prstGeom prst="rect">
            <a:avLst/>
          </a:prstGeom>
          <a:solidFill>
            <a:schemeClr val="tx2"/>
          </a:solidFill>
          <a:ln w="9525">
            <a:noFill/>
            <a:miter lim="800000"/>
            <a:headEnd/>
            <a:tailEnd/>
          </a:ln>
        </p:spPr>
        <p:txBody>
          <a:bodyPr anchor="ctr">
            <a:spAutoFit/>
          </a:bodyPr>
          <a:lstStyle/>
          <a:p>
            <a:r>
              <a:rPr lang="en-CA" b="1" i="1" dirty="0">
                <a:solidFill>
                  <a:srgbClr val="4A3A26"/>
                </a:solidFill>
                <a:latin typeface="Arial" charset="0"/>
              </a:rPr>
              <a:t>   </a:t>
            </a:r>
            <a:r>
              <a:rPr lang="en-CA" sz="1200" b="1" i="1" dirty="0">
                <a:solidFill>
                  <a:schemeClr val="bg1"/>
                </a:solidFill>
                <a:latin typeface="Arial" charset="0"/>
              </a:rPr>
              <a:t>Landform: </a:t>
            </a:r>
            <a:r>
              <a:rPr lang="en-CA" sz="1200" i="1" dirty="0">
                <a:solidFill>
                  <a:schemeClr val="bg1"/>
                </a:solidFill>
                <a:latin typeface="Arial" charset="0"/>
              </a:rPr>
              <a:t>a distinct topographic feature that is three dimensional in form and is generally </a:t>
            </a:r>
          </a:p>
          <a:p>
            <a:r>
              <a:rPr lang="en-CA" sz="1200" i="1" dirty="0">
                <a:solidFill>
                  <a:schemeClr val="bg1"/>
                </a:solidFill>
                <a:latin typeface="Arial" charset="0"/>
              </a:rPr>
              <a:t>   defined by ridges, valleys, shorelines and skylines. Examples include hills and mountains. </a:t>
            </a:r>
          </a:p>
          <a:p>
            <a:r>
              <a:rPr lang="en-CA" sz="1200" i="1" dirty="0">
                <a:solidFill>
                  <a:schemeClr val="bg1"/>
                </a:solidFill>
                <a:latin typeface="Arial" charset="0"/>
              </a:rPr>
              <a:t>   </a:t>
            </a:r>
            <a:r>
              <a:rPr lang="en-CA" sz="1200" i="1" dirty="0" smtClean="0">
                <a:solidFill>
                  <a:schemeClr val="bg1"/>
                </a:solidFill>
                <a:latin typeface="Arial" charset="0"/>
              </a:rPr>
              <a:t>Most </a:t>
            </a:r>
            <a:r>
              <a:rPr lang="en-CA" sz="1200" i="1" dirty="0">
                <a:solidFill>
                  <a:schemeClr val="bg1"/>
                </a:solidFill>
                <a:latin typeface="Arial" charset="0"/>
              </a:rPr>
              <a:t>of the time landforms are reasonably easy to define</a:t>
            </a:r>
            <a:r>
              <a:rPr lang="en-CA" sz="1200" b="1" i="1" dirty="0">
                <a:solidFill>
                  <a:schemeClr val="bg1"/>
                </a:solidFill>
                <a:latin typeface="Arial" charset="0"/>
              </a:rPr>
              <a:t>. </a:t>
            </a:r>
          </a:p>
        </p:txBody>
      </p:sp>
    </p:spTree>
  </p:cSld>
  <p:clrMapOvr>
    <a:masterClrMapping/>
  </p:clrMapOvr>
  <p:transition spd="med">
    <p:circle/>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p:cNvPicPr>
            <a:picLocks noChangeAspect="1" noChangeArrowheads="1"/>
          </p:cNvPicPr>
          <p:nvPr/>
        </p:nvPicPr>
        <p:blipFill>
          <a:blip r:embed="rId2" cstate="print"/>
          <a:srcRect l="931" t="2264" r="964" b="1888"/>
          <a:stretch>
            <a:fillRect/>
          </a:stretch>
        </p:blipFill>
        <p:spPr bwMode="auto">
          <a:xfrm>
            <a:off x="1441450" y="333375"/>
            <a:ext cx="6299200" cy="2879725"/>
          </a:xfrm>
          <a:prstGeom prst="rect">
            <a:avLst/>
          </a:prstGeom>
          <a:noFill/>
          <a:ln w="9525">
            <a:solidFill>
              <a:schemeClr val="tx1"/>
            </a:solidFill>
            <a:miter lim="800000"/>
            <a:headEnd/>
            <a:tailEnd/>
          </a:ln>
        </p:spPr>
      </p:pic>
      <p:pic>
        <p:nvPicPr>
          <p:cNvPr id="41987" name="Picture 4"/>
          <p:cNvPicPr>
            <a:picLocks noChangeAspect="1" noChangeArrowheads="1"/>
          </p:cNvPicPr>
          <p:nvPr/>
        </p:nvPicPr>
        <p:blipFill>
          <a:blip r:embed="rId3" cstate="print"/>
          <a:srcRect l="1097" t="7936" r="1517" b="7938"/>
          <a:stretch>
            <a:fillRect/>
          </a:stretch>
        </p:blipFill>
        <p:spPr bwMode="auto">
          <a:xfrm>
            <a:off x="1403350" y="3500438"/>
            <a:ext cx="6337300" cy="3097212"/>
          </a:xfrm>
          <a:prstGeom prst="rect">
            <a:avLst/>
          </a:prstGeom>
          <a:noFill/>
          <a:ln w="9525">
            <a:solidFill>
              <a:schemeClr val="tx1"/>
            </a:solidFill>
            <a:miter lim="800000"/>
            <a:headEnd/>
            <a:tailEnd/>
          </a:ln>
        </p:spPr>
      </p:pic>
      <p:sp>
        <p:nvSpPr>
          <p:cNvPr id="6" name="TextBox 5"/>
          <p:cNvSpPr txBox="1"/>
          <p:nvPr/>
        </p:nvSpPr>
        <p:spPr>
          <a:xfrm>
            <a:off x="1475060" y="2636912"/>
            <a:ext cx="6337300" cy="338554"/>
          </a:xfrm>
          <a:prstGeom prst="rect">
            <a:avLst/>
          </a:prstGeom>
          <a:noFill/>
        </p:spPr>
        <p:txBody>
          <a:bodyPr>
            <a:spAutoFit/>
          </a:bodyPr>
          <a:lstStyle/>
          <a:p>
            <a:pPr algn="ctr">
              <a:defRPr/>
            </a:pPr>
            <a:r>
              <a:rPr lang="en-CA" sz="1600" b="1" dirty="0">
                <a:solidFill>
                  <a:schemeClr val="bg1"/>
                </a:solidFill>
                <a:latin typeface="+mn-lt"/>
              </a:rPr>
              <a:t>Distinct Landforms in Vertical Landscape</a:t>
            </a:r>
          </a:p>
        </p:txBody>
      </p:sp>
      <p:sp>
        <p:nvSpPr>
          <p:cNvPr id="7" name="TextBox 6"/>
          <p:cNvSpPr txBox="1"/>
          <p:nvPr/>
        </p:nvSpPr>
        <p:spPr>
          <a:xfrm>
            <a:off x="1403350" y="6237288"/>
            <a:ext cx="6337300" cy="338137"/>
          </a:xfrm>
          <a:prstGeom prst="rect">
            <a:avLst/>
          </a:prstGeom>
          <a:noFill/>
        </p:spPr>
        <p:txBody>
          <a:bodyPr>
            <a:spAutoFit/>
          </a:bodyPr>
          <a:lstStyle/>
          <a:p>
            <a:pPr algn="ctr">
              <a:defRPr/>
            </a:pPr>
            <a:r>
              <a:rPr lang="en-CA" sz="1600" b="1" dirty="0">
                <a:solidFill>
                  <a:schemeClr val="bg1"/>
                </a:solidFill>
                <a:latin typeface="+mn-lt"/>
              </a:rPr>
              <a:t>Layered Landforms in Horizontal Landscape</a:t>
            </a:r>
          </a:p>
        </p:txBody>
      </p:sp>
      <p:pic>
        <p:nvPicPr>
          <p:cNvPr id="41990"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Beartooth 1"/>
          <p:cNvPicPr>
            <a:picLocks noChangeAspect="1" noChangeArrowheads="1"/>
          </p:cNvPicPr>
          <p:nvPr/>
        </p:nvPicPr>
        <p:blipFill>
          <a:blip r:embed="rId2" cstate="print">
            <a:lum bright="-4000"/>
          </a:blip>
          <a:srcRect l="18518" t="26234" r="13889" b="23149"/>
          <a:stretch>
            <a:fillRect/>
          </a:stretch>
        </p:blipFill>
        <p:spPr bwMode="auto">
          <a:xfrm>
            <a:off x="0" y="1741488"/>
            <a:ext cx="9144000" cy="5135562"/>
          </a:xfrm>
          <a:prstGeom prst="rect">
            <a:avLst/>
          </a:prstGeom>
          <a:noFill/>
          <a:ln w="9525">
            <a:noFill/>
            <a:miter lim="800000"/>
            <a:headEnd/>
            <a:tailEnd/>
          </a:ln>
        </p:spPr>
      </p:pic>
      <p:pic>
        <p:nvPicPr>
          <p:cNvPr id="44035" name="Picture 6" descr="Beartooth 1"/>
          <p:cNvPicPr>
            <a:picLocks noChangeAspect="1" noChangeArrowheads="1"/>
          </p:cNvPicPr>
          <p:nvPr/>
        </p:nvPicPr>
        <p:blipFill>
          <a:blip r:embed="rId2" cstate="print">
            <a:lum bright="-4000"/>
          </a:blip>
          <a:srcRect l="18518" t="26234" r="70216" b="67459"/>
          <a:stretch>
            <a:fillRect/>
          </a:stretch>
        </p:blipFill>
        <p:spPr bwMode="auto">
          <a:xfrm>
            <a:off x="0" y="6350"/>
            <a:ext cx="9144000" cy="1766888"/>
          </a:xfrm>
          <a:prstGeom prst="rect">
            <a:avLst/>
          </a:prstGeom>
          <a:noFill/>
          <a:ln w="9525">
            <a:noFill/>
            <a:miter lim="800000"/>
            <a:headEnd/>
            <a:tailEnd/>
          </a:ln>
        </p:spPr>
      </p:pic>
      <p:sp>
        <p:nvSpPr>
          <p:cNvPr id="44036" name="Freeform 7"/>
          <p:cNvSpPr>
            <a:spLocks/>
          </p:cNvSpPr>
          <p:nvPr/>
        </p:nvSpPr>
        <p:spPr bwMode="auto">
          <a:xfrm>
            <a:off x="2971800" y="3149600"/>
            <a:ext cx="3657600" cy="1130300"/>
          </a:xfrm>
          <a:custGeom>
            <a:avLst/>
            <a:gdLst>
              <a:gd name="T0" fmla="*/ 0 w 2304"/>
              <a:gd name="T1" fmla="*/ 2147483647 h 712"/>
              <a:gd name="T2" fmla="*/ 2147483647 w 2304"/>
              <a:gd name="T3" fmla="*/ 2147483647 h 712"/>
              <a:gd name="T4" fmla="*/ 2147483647 w 2304"/>
              <a:gd name="T5" fmla="*/ 2147483647 h 712"/>
              <a:gd name="T6" fmla="*/ 2147483647 w 2304"/>
              <a:gd name="T7" fmla="*/ 2147483647 h 712"/>
              <a:gd name="T8" fmla="*/ 2147483647 w 2304"/>
              <a:gd name="T9" fmla="*/ 2147483647 h 712"/>
              <a:gd name="T10" fmla="*/ 2147483647 w 2304"/>
              <a:gd name="T11" fmla="*/ 2147483647 h 712"/>
              <a:gd name="T12" fmla="*/ 2147483647 w 2304"/>
              <a:gd name="T13" fmla="*/ 2147483647 h 712"/>
              <a:gd name="T14" fmla="*/ 2147483647 w 2304"/>
              <a:gd name="T15" fmla="*/ 2147483647 h 712"/>
              <a:gd name="T16" fmla="*/ 2147483647 w 2304"/>
              <a:gd name="T17" fmla="*/ 2147483647 h 712"/>
              <a:gd name="T18" fmla="*/ 2147483647 w 2304"/>
              <a:gd name="T19" fmla="*/ 2147483647 h 712"/>
              <a:gd name="T20" fmla="*/ 2147483647 w 2304"/>
              <a:gd name="T21" fmla="*/ 2147483647 h 712"/>
              <a:gd name="T22" fmla="*/ 2147483647 w 2304"/>
              <a:gd name="T23" fmla="*/ 2147483647 h 712"/>
              <a:gd name="T24" fmla="*/ 2147483647 w 2304"/>
              <a:gd name="T25" fmla="*/ 2147483647 h 712"/>
              <a:gd name="T26" fmla="*/ 2147483647 w 2304"/>
              <a:gd name="T27" fmla="*/ 2147483647 h 7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04"/>
              <a:gd name="T43" fmla="*/ 0 h 712"/>
              <a:gd name="T44" fmla="*/ 2304 w 2304"/>
              <a:gd name="T45" fmla="*/ 712 h 7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04" h="712">
                <a:moveTo>
                  <a:pt x="0" y="32"/>
                </a:moveTo>
                <a:cubicBezTo>
                  <a:pt x="4" y="72"/>
                  <a:pt x="8" y="112"/>
                  <a:pt x="48" y="128"/>
                </a:cubicBezTo>
                <a:cubicBezTo>
                  <a:pt x="88" y="144"/>
                  <a:pt x="168" y="144"/>
                  <a:pt x="240" y="128"/>
                </a:cubicBezTo>
                <a:cubicBezTo>
                  <a:pt x="312" y="112"/>
                  <a:pt x="408" y="48"/>
                  <a:pt x="480" y="32"/>
                </a:cubicBezTo>
                <a:cubicBezTo>
                  <a:pt x="552" y="16"/>
                  <a:pt x="624" y="0"/>
                  <a:pt x="672" y="32"/>
                </a:cubicBezTo>
                <a:cubicBezTo>
                  <a:pt x="720" y="64"/>
                  <a:pt x="760" y="152"/>
                  <a:pt x="768" y="224"/>
                </a:cubicBezTo>
                <a:cubicBezTo>
                  <a:pt x="776" y="296"/>
                  <a:pt x="712" y="408"/>
                  <a:pt x="720" y="464"/>
                </a:cubicBezTo>
                <a:cubicBezTo>
                  <a:pt x="728" y="520"/>
                  <a:pt x="752" y="536"/>
                  <a:pt x="816" y="560"/>
                </a:cubicBezTo>
                <a:cubicBezTo>
                  <a:pt x="880" y="584"/>
                  <a:pt x="1032" y="584"/>
                  <a:pt x="1104" y="608"/>
                </a:cubicBezTo>
                <a:cubicBezTo>
                  <a:pt x="1176" y="632"/>
                  <a:pt x="1184" y="696"/>
                  <a:pt x="1248" y="704"/>
                </a:cubicBezTo>
                <a:cubicBezTo>
                  <a:pt x="1312" y="712"/>
                  <a:pt x="1392" y="688"/>
                  <a:pt x="1488" y="656"/>
                </a:cubicBezTo>
                <a:cubicBezTo>
                  <a:pt x="1584" y="624"/>
                  <a:pt x="1744" y="560"/>
                  <a:pt x="1824" y="512"/>
                </a:cubicBezTo>
                <a:cubicBezTo>
                  <a:pt x="1904" y="464"/>
                  <a:pt x="1888" y="408"/>
                  <a:pt x="1968" y="368"/>
                </a:cubicBezTo>
                <a:cubicBezTo>
                  <a:pt x="2048" y="328"/>
                  <a:pt x="2248" y="288"/>
                  <a:pt x="2304" y="272"/>
                </a:cubicBezTo>
              </a:path>
            </a:pathLst>
          </a:custGeom>
          <a:noFill/>
          <a:ln w="25400">
            <a:solidFill>
              <a:srgbClr val="FF66FF"/>
            </a:solidFill>
            <a:round/>
            <a:headEnd/>
            <a:tailEnd/>
          </a:ln>
        </p:spPr>
        <p:txBody>
          <a:bodyPr/>
          <a:lstStyle/>
          <a:p>
            <a:endParaRPr lang="en-CA"/>
          </a:p>
        </p:txBody>
      </p:sp>
      <p:sp>
        <p:nvSpPr>
          <p:cNvPr id="44037" name="Text Box 8"/>
          <p:cNvSpPr txBox="1">
            <a:spLocks noChangeArrowheads="1"/>
          </p:cNvSpPr>
          <p:nvPr/>
        </p:nvSpPr>
        <p:spPr bwMode="auto">
          <a:xfrm>
            <a:off x="4343400" y="3124200"/>
            <a:ext cx="1447800" cy="481013"/>
          </a:xfrm>
          <a:prstGeom prst="rect">
            <a:avLst/>
          </a:prstGeom>
          <a:noFill/>
          <a:ln w="9525">
            <a:noFill/>
            <a:miter lim="800000"/>
            <a:headEnd/>
            <a:tailEnd/>
          </a:ln>
        </p:spPr>
        <p:txBody>
          <a:bodyPr>
            <a:spAutoFit/>
          </a:bodyPr>
          <a:lstStyle/>
          <a:p>
            <a:pPr>
              <a:spcBef>
                <a:spcPct val="50000"/>
              </a:spcBef>
            </a:pPr>
            <a:r>
              <a:rPr lang="en-CA" b="1">
                <a:solidFill>
                  <a:srgbClr val="EEE91B"/>
                </a:solidFill>
                <a:latin typeface="Arial" charset="0"/>
              </a:rPr>
              <a:t>Non Green</a:t>
            </a:r>
          </a:p>
        </p:txBody>
      </p:sp>
      <p:sp>
        <p:nvSpPr>
          <p:cNvPr id="44038" name="Text Box 9"/>
          <p:cNvSpPr txBox="1">
            <a:spLocks noChangeArrowheads="1"/>
          </p:cNvSpPr>
          <p:nvPr/>
        </p:nvSpPr>
        <p:spPr bwMode="auto">
          <a:xfrm>
            <a:off x="2466975" y="4600575"/>
            <a:ext cx="1828800" cy="898525"/>
          </a:xfrm>
          <a:prstGeom prst="rect">
            <a:avLst/>
          </a:prstGeom>
          <a:noFill/>
          <a:ln w="9525">
            <a:noFill/>
            <a:miter lim="800000"/>
            <a:headEnd/>
            <a:tailEnd/>
          </a:ln>
        </p:spPr>
        <p:txBody>
          <a:bodyPr>
            <a:spAutoFit/>
          </a:bodyPr>
          <a:lstStyle/>
          <a:p>
            <a:pPr algn="ctr">
              <a:spcBef>
                <a:spcPct val="50000"/>
              </a:spcBef>
            </a:pPr>
            <a:r>
              <a:rPr lang="en-CA" b="1">
                <a:solidFill>
                  <a:srgbClr val="00CC00"/>
                </a:solidFill>
                <a:latin typeface="Arial" charset="0"/>
              </a:rPr>
              <a:t>Green</a:t>
            </a:r>
          </a:p>
          <a:p>
            <a:pPr algn="ctr">
              <a:spcBef>
                <a:spcPct val="50000"/>
              </a:spcBef>
            </a:pPr>
            <a:r>
              <a:rPr lang="en-CA" sz="1400" b="1">
                <a:solidFill>
                  <a:srgbClr val="00CC00"/>
                </a:solidFill>
                <a:latin typeface="Arial" charset="0"/>
              </a:rPr>
              <a:t>(Includes inoperable)</a:t>
            </a:r>
          </a:p>
        </p:txBody>
      </p:sp>
      <p:sp>
        <p:nvSpPr>
          <p:cNvPr id="44039" name="Text Box 10"/>
          <p:cNvSpPr txBox="1">
            <a:spLocks noChangeArrowheads="1"/>
          </p:cNvSpPr>
          <p:nvPr/>
        </p:nvSpPr>
        <p:spPr bwMode="auto">
          <a:xfrm>
            <a:off x="6005513" y="4608513"/>
            <a:ext cx="1666875" cy="276225"/>
          </a:xfrm>
          <a:prstGeom prst="rect">
            <a:avLst/>
          </a:prstGeom>
          <a:noFill/>
          <a:ln w="9525">
            <a:noFill/>
            <a:miter lim="800000"/>
            <a:headEnd/>
            <a:tailEnd/>
          </a:ln>
        </p:spPr>
        <p:txBody>
          <a:bodyPr wrap="none">
            <a:spAutoFit/>
          </a:bodyPr>
          <a:lstStyle/>
          <a:p>
            <a:r>
              <a:rPr lang="en-CA" b="1">
                <a:solidFill>
                  <a:srgbClr val="E4391C"/>
                </a:solidFill>
                <a:latin typeface="Arial" charset="0"/>
              </a:rPr>
              <a:t>Alteration</a:t>
            </a:r>
          </a:p>
        </p:txBody>
      </p:sp>
      <p:sp>
        <p:nvSpPr>
          <p:cNvPr id="44040" name="Text Box 11"/>
          <p:cNvSpPr txBox="1">
            <a:spLocks noChangeArrowheads="1"/>
          </p:cNvSpPr>
          <p:nvPr/>
        </p:nvSpPr>
        <p:spPr bwMode="auto">
          <a:xfrm>
            <a:off x="457200" y="457200"/>
            <a:ext cx="2743200" cy="641350"/>
          </a:xfrm>
          <a:prstGeom prst="rect">
            <a:avLst/>
          </a:prstGeom>
          <a:noFill/>
          <a:ln w="9525">
            <a:noFill/>
            <a:miter lim="800000"/>
            <a:headEnd/>
            <a:tailEnd/>
          </a:ln>
        </p:spPr>
        <p:txBody>
          <a:bodyPr>
            <a:spAutoFit/>
          </a:bodyPr>
          <a:lstStyle/>
          <a:p>
            <a:pPr>
              <a:spcBef>
                <a:spcPct val="50000"/>
              </a:spcBef>
            </a:pPr>
            <a:r>
              <a:rPr lang="en-CA" b="1">
                <a:solidFill>
                  <a:srgbClr val="000000"/>
                </a:solidFill>
                <a:latin typeface="Arial" charset="0"/>
              </a:rPr>
              <a:t>For Landforms with Rock Snow &amp; Ice</a:t>
            </a:r>
          </a:p>
        </p:txBody>
      </p:sp>
      <p:sp>
        <p:nvSpPr>
          <p:cNvPr id="35849" name="Text Box 13"/>
          <p:cNvSpPr txBox="1">
            <a:spLocks noChangeArrowheads="1"/>
          </p:cNvSpPr>
          <p:nvPr/>
        </p:nvSpPr>
        <p:spPr bwMode="auto">
          <a:xfrm>
            <a:off x="3911600" y="406400"/>
            <a:ext cx="1066800" cy="338138"/>
          </a:xfrm>
          <a:prstGeom prst="rect">
            <a:avLst/>
          </a:prstGeom>
          <a:noFill/>
          <a:ln w="9525">
            <a:noFill/>
            <a:miter lim="800000"/>
            <a:headEnd/>
            <a:tailEnd/>
          </a:ln>
        </p:spPr>
        <p:txBody>
          <a:bodyPr>
            <a:spAutoFit/>
          </a:bodyPr>
          <a:lstStyle/>
          <a:p>
            <a:pPr algn="ctr">
              <a:spcBef>
                <a:spcPct val="50000"/>
              </a:spcBef>
              <a:defRPr/>
            </a:pPr>
            <a:r>
              <a:rPr lang="en-CA" b="1" dirty="0">
                <a:solidFill>
                  <a:srgbClr val="E4391C"/>
                </a:solidFill>
                <a:latin typeface="+mn-lt"/>
              </a:rPr>
              <a:t> C</a:t>
            </a:r>
          </a:p>
        </p:txBody>
      </p:sp>
      <p:sp>
        <p:nvSpPr>
          <p:cNvPr id="44042" name="Line 14"/>
          <p:cNvSpPr>
            <a:spLocks noChangeShapeType="1"/>
          </p:cNvSpPr>
          <p:nvPr/>
        </p:nvSpPr>
        <p:spPr bwMode="auto">
          <a:xfrm>
            <a:off x="4064000" y="787400"/>
            <a:ext cx="838200" cy="0"/>
          </a:xfrm>
          <a:prstGeom prst="line">
            <a:avLst/>
          </a:prstGeom>
          <a:noFill/>
          <a:ln w="38100">
            <a:solidFill>
              <a:srgbClr val="4A3A26"/>
            </a:solidFill>
            <a:round/>
            <a:headEnd/>
            <a:tailEnd/>
          </a:ln>
        </p:spPr>
        <p:txBody>
          <a:bodyPr/>
          <a:lstStyle/>
          <a:p>
            <a:endParaRPr lang="en-CA"/>
          </a:p>
        </p:txBody>
      </p:sp>
      <p:sp>
        <p:nvSpPr>
          <p:cNvPr id="35851" name="Text Box 15"/>
          <p:cNvSpPr txBox="1">
            <a:spLocks noChangeArrowheads="1"/>
          </p:cNvSpPr>
          <p:nvPr/>
        </p:nvSpPr>
        <p:spPr bwMode="auto">
          <a:xfrm>
            <a:off x="4292600" y="787400"/>
            <a:ext cx="381000" cy="338138"/>
          </a:xfrm>
          <a:prstGeom prst="rect">
            <a:avLst/>
          </a:prstGeom>
          <a:noFill/>
          <a:ln w="9525">
            <a:noFill/>
            <a:miter lim="800000"/>
            <a:headEnd/>
            <a:tailEnd/>
          </a:ln>
        </p:spPr>
        <p:txBody>
          <a:bodyPr>
            <a:spAutoFit/>
          </a:bodyPr>
          <a:lstStyle/>
          <a:p>
            <a:pPr algn="ctr">
              <a:spcBef>
                <a:spcPct val="50000"/>
              </a:spcBef>
              <a:defRPr/>
            </a:pPr>
            <a:r>
              <a:rPr lang="en-CA" b="1" dirty="0">
                <a:solidFill>
                  <a:srgbClr val="E4391C"/>
                </a:solidFill>
                <a:latin typeface="+mn-lt"/>
              </a:rPr>
              <a:t>B</a:t>
            </a:r>
          </a:p>
        </p:txBody>
      </p:sp>
      <p:sp>
        <p:nvSpPr>
          <p:cNvPr id="44044" name="Text Box 16"/>
          <p:cNvSpPr txBox="1">
            <a:spLocks noChangeArrowheads="1"/>
          </p:cNvSpPr>
          <p:nvPr/>
        </p:nvSpPr>
        <p:spPr bwMode="auto">
          <a:xfrm>
            <a:off x="4940300" y="571500"/>
            <a:ext cx="533400" cy="298450"/>
          </a:xfrm>
          <a:prstGeom prst="rect">
            <a:avLst/>
          </a:prstGeom>
          <a:noFill/>
          <a:ln w="9525">
            <a:noFill/>
            <a:miter lim="800000"/>
            <a:headEnd/>
            <a:tailEnd/>
          </a:ln>
        </p:spPr>
        <p:txBody>
          <a:bodyPr>
            <a:spAutoFit/>
          </a:bodyPr>
          <a:lstStyle/>
          <a:p>
            <a:pPr>
              <a:spcBef>
                <a:spcPct val="50000"/>
              </a:spcBef>
            </a:pPr>
            <a:r>
              <a:rPr lang="en-CA" sz="2000" b="1">
                <a:solidFill>
                  <a:srgbClr val="E4391C"/>
                </a:solidFill>
                <a:latin typeface="Arial" charset="0"/>
              </a:rPr>
              <a:t>X</a:t>
            </a:r>
          </a:p>
        </p:txBody>
      </p:sp>
      <p:sp>
        <p:nvSpPr>
          <p:cNvPr id="44045" name="Text Box 17"/>
          <p:cNvSpPr txBox="1">
            <a:spLocks noChangeArrowheads="1"/>
          </p:cNvSpPr>
          <p:nvPr/>
        </p:nvSpPr>
        <p:spPr bwMode="auto">
          <a:xfrm>
            <a:off x="5207000" y="581025"/>
            <a:ext cx="609600" cy="755650"/>
          </a:xfrm>
          <a:prstGeom prst="rect">
            <a:avLst/>
          </a:prstGeom>
          <a:noFill/>
          <a:ln w="9525">
            <a:noFill/>
            <a:miter lim="800000"/>
            <a:headEnd/>
            <a:tailEnd/>
          </a:ln>
        </p:spPr>
        <p:txBody>
          <a:bodyPr>
            <a:spAutoFit/>
          </a:bodyPr>
          <a:lstStyle/>
          <a:p>
            <a:pPr>
              <a:spcBef>
                <a:spcPct val="50000"/>
              </a:spcBef>
            </a:pPr>
            <a:r>
              <a:rPr lang="en-CA" sz="2000" b="1">
                <a:solidFill>
                  <a:srgbClr val="E4391C"/>
                </a:solidFill>
                <a:latin typeface="Arial" charset="0"/>
              </a:rPr>
              <a:t>100</a:t>
            </a:r>
          </a:p>
        </p:txBody>
      </p:sp>
      <p:sp>
        <p:nvSpPr>
          <p:cNvPr id="44046" name="Text Box 18"/>
          <p:cNvSpPr txBox="1">
            <a:spLocks noChangeArrowheads="1"/>
          </p:cNvSpPr>
          <p:nvPr/>
        </p:nvSpPr>
        <p:spPr bwMode="auto">
          <a:xfrm>
            <a:off x="5713413" y="558800"/>
            <a:ext cx="441325" cy="296863"/>
          </a:xfrm>
          <a:prstGeom prst="rect">
            <a:avLst/>
          </a:prstGeom>
          <a:noFill/>
          <a:ln w="9525">
            <a:noFill/>
            <a:miter lim="800000"/>
            <a:headEnd/>
            <a:tailEnd/>
          </a:ln>
        </p:spPr>
        <p:txBody>
          <a:bodyPr wrap="none">
            <a:spAutoFit/>
          </a:bodyPr>
          <a:lstStyle/>
          <a:p>
            <a:r>
              <a:rPr lang="en-CA" sz="2000" b="1">
                <a:solidFill>
                  <a:srgbClr val="E4391C"/>
                </a:solidFill>
                <a:latin typeface="Arial" charset="0"/>
              </a:rPr>
              <a:t>=</a:t>
            </a:r>
          </a:p>
        </p:txBody>
      </p:sp>
      <p:sp>
        <p:nvSpPr>
          <p:cNvPr id="44047" name="Text Box 19"/>
          <p:cNvSpPr txBox="1">
            <a:spLocks noChangeArrowheads="1"/>
          </p:cNvSpPr>
          <p:nvPr/>
        </p:nvSpPr>
        <p:spPr bwMode="auto">
          <a:xfrm>
            <a:off x="3302000" y="406400"/>
            <a:ext cx="1295400" cy="296863"/>
          </a:xfrm>
          <a:prstGeom prst="rect">
            <a:avLst/>
          </a:prstGeom>
          <a:noFill/>
          <a:ln w="9525">
            <a:noFill/>
            <a:miter lim="800000"/>
            <a:headEnd/>
            <a:tailEnd/>
          </a:ln>
        </p:spPr>
        <p:txBody>
          <a:bodyPr>
            <a:spAutoFit/>
          </a:bodyPr>
          <a:lstStyle/>
          <a:p>
            <a:pPr>
              <a:spcBef>
                <a:spcPct val="50000"/>
              </a:spcBef>
            </a:pPr>
            <a:r>
              <a:rPr lang="en-CA" sz="2000">
                <a:solidFill>
                  <a:srgbClr val="E4391C"/>
                </a:solidFill>
                <a:latin typeface="Arial" charset="0"/>
              </a:rPr>
              <a:t>Area</a:t>
            </a:r>
          </a:p>
        </p:txBody>
      </p:sp>
      <p:sp>
        <p:nvSpPr>
          <p:cNvPr id="44048" name="Text Box 20"/>
          <p:cNvSpPr txBox="1">
            <a:spLocks noChangeArrowheads="1"/>
          </p:cNvSpPr>
          <p:nvPr/>
        </p:nvSpPr>
        <p:spPr bwMode="auto">
          <a:xfrm>
            <a:off x="3302000" y="771525"/>
            <a:ext cx="1295400" cy="298450"/>
          </a:xfrm>
          <a:prstGeom prst="rect">
            <a:avLst/>
          </a:prstGeom>
          <a:noFill/>
          <a:ln w="9525">
            <a:noFill/>
            <a:miter lim="800000"/>
            <a:headEnd/>
            <a:tailEnd/>
          </a:ln>
        </p:spPr>
        <p:txBody>
          <a:bodyPr>
            <a:spAutoFit/>
          </a:bodyPr>
          <a:lstStyle/>
          <a:p>
            <a:pPr>
              <a:spcBef>
                <a:spcPct val="50000"/>
              </a:spcBef>
            </a:pPr>
            <a:r>
              <a:rPr lang="en-CA" sz="2000">
                <a:solidFill>
                  <a:srgbClr val="E4391C"/>
                </a:solidFill>
                <a:latin typeface="Arial" charset="0"/>
              </a:rPr>
              <a:t>Area</a:t>
            </a:r>
          </a:p>
        </p:txBody>
      </p:sp>
      <p:sp>
        <p:nvSpPr>
          <p:cNvPr id="44049" name="Text Box 21"/>
          <p:cNvSpPr txBox="1">
            <a:spLocks noChangeArrowheads="1"/>
          </p:cNvSpPr>
          <p:nvPr/>
        </p:nvSpPr>
        <p:spPr bwMode="auto">
          <a:xfrm>
            <a:off x="5956300" y="542925"/>
            <a:ext cx="2217738" cy="298450"/>
          </a:xfrm>
          <a:prstGeom prst="rect">
            <a:avLst/>
          </a:prstGeom>
          <a:noFill/>
          <a:ln w="9525">
            <a:noFill/>
            <a:miter lim="800000"/>
            <a:headEnd/>
            <a:tailEnd/>
          </a:ln>
        </p:spPr>
        <p:txBody>
          <a:bodyPr wrap="none">
            <a:spAutoFit/>
          </a:bodyPr>
          <a:lstStyle/>
          <a:p>
            <a:r>
              <a:rPr lang="en-CA" sz="2000" b="1">
                <a:solidFill>
                  <a:srgbClr val="E4391C"/>
                </a:solidFill>
                <a:latin typeface="Arial" charset="0"/>
              </a:rPr>
              <a:t>% Alteration</a:t>
            </a:r>
          </a:p>
        </p:txBody>
      </p:sp>
      <p:sp>
        <p:nvSpPr>
          <p:cNvPr id="44050" name="Text Box 22"/>
          <p:cNvSpPr txBox="1">
            <a:spLocks noChangeArrowheads="1"/>
          </p:cNvSpPr>
          <p:nvPr/>
        </p:nvSpPr>
        <p:spPr bwMode="auto">
          <a:xfrm>
            <a:off x="4381500" y="2819400"/>
            <a:ext cx="1181100" cy="298450"/>
          </a:xfrm>
          <a:prstGeom prst="rect">
            <a:avLst/>
          </a:prstGeom>
          <a:noFill/>
          <a:ln w="9525">
            <a:noFill/>
            <a:miter lim="800000"/>
            <a:headEnd/>
            <a:tailEnd/>
          </a:ln>
        </p:spPr>
        <p:txBody>
          <a:bodyPr>
            <a:spAutoFit/>
          </a:bodyPr>
          <a:lstStyle/>
          <a:p>
            <a:pPr algn="ctr">
              <a:spcBef>
                <a:spcPct val="50000"/>
              </a:spcBef>
            </a:pPr>
            <a:r>
              <a:rPr lang="en-CA" sz="2000" b="1">
                <a:solidFill>
                  <a:srgbClr val="EEE91B"/>
                </a:solidFill>
                <a:latin typeface="Arial" charset="0"/>
              </a:rPr>
              <a:t>A</a:t>
            </a:r>
          </a:p>
        </p:txBody>
      </p:sp>
      <p:sp>
        <p:nvSpPr>
          <p:cNvPr id="44051" name="Text Box 23"/>
          <p:cNvSpPr txBox="1">
            <a:spLocks noChangeArrowheads="1"/>
          </p:cNvSpPr>
          <p:nvPr/>
        </p:nvSpPr>
        <p:spPr bwMode="auto">
          <a:xfrm>
            <a:off x="2971800" y="4292600"/>
            <a:ext cx="838200" cy="296863"/>
          </a:xfrm>
          <a:prstGeom prst="rect">
            <a:avLst/>
          </a:prstGeom>
          <a:noFill/>
          <a:ln w="9525">
            <a:noFill/>
            <a:miter lim="800000"/>
            <a:headEnd/>
            <a:tailEnd/>
          </a:ln>
        </p:spPr>
        <p:txBody>
          <a:bodyPr>
            <a:spAutoFit/>
          </a:bodyPr>
          <a:lstStyle/>
          <a:p>
            <a:pPr algn="ctr">
              <a:spcBef>
                <a:spcPct val="50000"/>
              </a:spcBef>
            </a:pPr>
            <a:r>
              <a:rPr lang="en-CA" sz="2000" b="1">
                <a:solidFill>
                  <a:srgbClr val="00CC00"/>
                </a:solidFill>
                <a:latin typeface="Arial" charset="0"/>
              </a:rPr>
              <a:t>B</a:t>
            </a:r>
          </a:p>
        </p:txBody>
      </p:sp>
      <p:sp>
        <p:nvSpPr>
          <p:cNvPr id="44052" name="Text Box 24"/>
          <p:cNvSpPr txBox="1">
            <a:spLocks noChangeArrowheads="1"/>
          </p:cNvSpPr>
          <p:nvPr/>
        </p:nvSpPr>
        <p:spPr bwMode="auto">
          <a:xfrm>
            <a:off x="6145213" y="4279900"/>
            <a:ext cx="1004887" cy="298450"/>
          </a:xfrm>
          <a:prstGeom prst="rect">
            <a:avLst/>
          </a:prstGeom>
          <a:noFill/>
          <a:ln w="9525">
            <a:noFill/>
            <a:miter lim="800000"/>
            <a:headEnd/>
            <a:tailEnd/>
          </a:ln>
        </p:spPr>
        <p:txBody>
          <a:bodyPr>
            <a:spAutoFit/>
          </a:bodyPr>
          <a:lstStyle/>
          <a:p>
            <a:pPr algn="ctr"/>
            <a:r>
              <a:rPr lang="en-CA" sz="2000" b="1">
                <a:solidFill>
                  <a:srgbClr val="E4391C"/>
                </a:solidFill>
                <a:latin typeface="Arial" charset="0"/>
              </a:rPr>
              <a:t>C</a:t>
            </a:r>
          </a:p>
        </p:txBody>
      </p:sp>
      <p:sp>
        <p:nvSpPr>
          <p:cNvPr id="24" name="TextBox 23"/>
          <p:cNvSpPr txBox="1"/>
          <p:nvPr/>
        </p:nvSpPr>
        <p:spPr>
          <a:xfrm>
            <a:off x="7559824" y="5805264"/>
            <a:ext cx="1584176" cy="261610"/>
          </a:xfrm>
          <a:prstGeom prst="rect">
            <a:avLst/>
          </a:prstGeom>
          <a:noFill/>
        </p:spPr>
        <p:txBody>
          <a:bodyPr wrap="square" rtlCol="0">
            <a:spAutoFit/>
          </a:bodyPr>
          <a:lstStyle/>
          <a:p>
            <a:pPr algn="ctr"/>
            <a:r>
              <a:rPr lang="en-CA" sz="1100" b="1" dirty="0" smtClean="0">
                <a:solidFill>
                  <a:schemeClr val="bg1"/>
                </a:solidFill>
                <a:latin typeface="Bradley Hand ITC" pitchFamily="66" charset="0"/>
              </a:rPr>
              <a:t>L. Davies</a:t>
            </a:r>
            <a:endParaRPr lang="en-CA" sz="1100" b="1" dirty="0">
              <a:solidFill>
                <a:schemeClr val="bg1"/>
              </a:solidFill>
              <a:latin typeface="Bradley Hand ITC" pitchFamily="66" charset="0"/>
            </a:endParaRP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6" name="Text Box 6"/>
          <p:cNvSpPr txBox="1">
            <a:spLocks noGrp="1" noChangeArrowheads="1"/>
          </p:cNvSpPr>
          <p:nvPr>
            <p:ph type="title"/>
          </p:nvPr>
        </p:nvSpPr>
        <p:spPr>
          <a:xfrm>
            <a:off x="0" y="344488"/>
            <a:ext cx="9144000" cy="852487"/>
          </a:xfrm>
        </p:spPr>
        <p:txBody>
          <a:bodyPr/>
          <a:lstStyle/>
          <a:p>
            <a:pPr marL="342900" indent="-342900" eaLnBrk="1" hangingPunct="1">
              <a:spcBef>
                <a:spcPct val="50000"/>
              </a:spcBef>
              <a:defRPr/>
            </a:pPr>
            <a:r>
              <a:rPr lang="en-CA" sz="3200" b="1" dirty="0" smtClean="0">
                <a:solidFill>
                  <a:srgbClr val="FFC000"/>
                </a:solidFill>
                <a:latin typeface="Times New Roman" pitchFamily="18" charset="0"/>
              </a:rPr>
              <a:t>Shoreline Treatment</a:t>
            </a:r>
          </a:p>
        </p:txBody>
      </p:sp>
      <p:grpSp>
        <p:nvGrpSpPr>
          <p:cNvPr id="2" name="Group 12"/>
          <p:cNvGrpSpPr>
            <a:grpSpLocks/>
          </p:cNvGrpSpPr>
          <p:nvPr/>
        </p:nvGrpSpPr>
        <p:grpSpPr bwMode="auto">
          <a:xfrm>
            <a:off x="0" y="3722688"/>
            <a:ext cx="9144000" cy="2425700"/>
            <a:chOff x="0" y="2345"/>
            <a:chExt cx="5760" cy="1528"/>
          </a:xfrm>
        </p:grpSpPr>
        <p:pic>
          <p:nvPicPr>
            <p:cNvPr id="45068" name="Picture 5"/>
            <p:cNvPicPr>
              <a:picLocks noChangeAspect="1" noChangeArrowheads="1"/>
            </p:cNvPicPr>
            <p:nvPr/>
          </p:nvPicPr>
          <p:blipFill>
            <a:blip r:embed="rId2" cstate="print"/>
            <a:srcRect l="7971"/>
            <a:stretch>
              <a:fillRect/>
            </a:stretch>
          </p:blipFill>
          <p:spPr bwMode="auto">
            <a:xfrm>
              <a:off x="0" y="2345"/>
              <a:ext cx="5760" cy="1528"/>
            </a:xfrm>
            <a:prstGeom prst="rect">
              <a:avLst/>
            </a:prstGeom>
            <a:noFill/>
            <a:ln w="9525">
              <a:noFill/>
              <a:miter lim="800000"/>
              <a:headEnd/>
              <a:tailEnd/>
            </a:ln>
          </p:spPr>
        </p:pic>
        <p:sp>
          <p:nvSpPr>
            <p:cNvPr id="45069" name="Freeform 9"/>
            <p:cNvSpPr>
              <a:spLocks/>
            </p:cNvSpPr>
            <p:nvPr/>
          </p:nvSpPr>
          <p:spPr bwMode="auto">
            <a:xfrm>
              <a:off x="432" y="2440"/>
              <a:ext cx="4656" cy="641"/>
            </a:xfrm>
            <a:custGeom>
              <a:avLst/>
              <a:gdLst>
                <a:gd name="T0" fmla="*/ 0 w 10000"/>
                <a:gd name="T1" fmla="*/ 0 h 10000"/>
                <a:gd name="T2" fmla="*/ 1 w 10000"/>
                <a:gd name="T3" fmla="*/ 0 h 10000"/>
                <a:gd name="T4" fmla="*/ 2 w 10000"/>
                <a:gd name="T5" fmla="*/ 0 h 10000"/>
                <a:gd name="T6" fmla="*/ 3 w 10000"/>
                <a:gd name="T7" fmla="*/ 0 h 10000"/>
                <a:gd name="T8" fmla="*/ 3 w 10000"/>
                <a:gd name="T9" fmla="*/ 0 h 10000"/>
                <a:gd name="T10" fmla="*/ 3 w 10000"/>
                <a:gd name="T11" fmla="*/ 0 h 10000"/>
                <a:gd name="T12" fmla="*/ 5 w 10000"/>
                <a:gd name="T13" fmla="*/ 0 h 10000"/>
                <a:gd name="T14" fmla="*/ 7 w 10000"/>
                <a:gd name="T15" fmla="*/ 0 h 10000"/>
                <a:gd name="T16" fmla="*/ 8 w 10000"/>
                <a:gd name="T17" fmla="*/ 0 h 10000"/>
                <a:gd name="T18" fmla="*/ 9 w 10000"/>
                <a:gd name="T19" fmla="*/ 0 h 10000"/>
                <a:gd name="T20" fmla="*/ 10 w 10000"/>
                <a:gd name="T21" fmla="*/ 0 h 10000"/>
                <a:gd name="T22" fmla="*/ 10 w 10000"/>
                <a:gd name="T23" fmla="*/ 0 h 10000"/>
                <a:gd name="T24" fmla="*/ 9 w 10000"/>
                <a:gd name="T25" fmla="*/ 0 h 10000"/>
                <a:gd name="T26" fmla="*/ 9 w 10000"/>
                <a:gd name="T27" fmla="*/ 0 h 10000"/>
                <a:gd name="T28" fmla="*/ 9 w 10000"/>
                <a:gd name="T29" fmla="*/ 0 h 10000"/>
                <a:gd name="T30" fmla="*/ 8 w 10000"/>
                <a:gd name="T31" fmla="*/ 0 h 10000"/>
                <a:gd name="T32" fmla="*/ 8 w 10000"/>
                <a:gd name="T33" fmla="*/ 0 h 10000"/>
                <a:gd name="T34" fmla="*/ 7 w 10000"/>
                <a:gd name="T35" fmla="*/ 0 h 10000"/>
                <a:gd name="T36" fmla="*/ 7 w 10000"/>
                <a:gd name="T37" fmla="*/ 0 h 10000"/>
                <a:gd name="T38" fmla="*/ 7 w 10000"/>
                <a:gd name="T39" fmla="*/ 0 h 10000"/>
                <a:gd name="T40" fmla="*/ 7 w 10000"/>
                <a:gd name="T41" fmla="*/ 0 h 10000"/>
                <a:gd name="T42" fmla="*/ 7 w 10000"/>
                <a:gd name="T43" fmla="*/ 0 h 10000"/>
                <a:gd name="T44" fmla="*/ 7 w 10000"/>
                <a:gd name="T45" fmla="*/ 0 h 10000"/>
                <a:gd name="T46" fmla="*/ 7 w 10000"/>
                <a:gd name="T47" fmla="*/ 0 h 10000"/>
                <a:gd name="T48" fmla="*/ 6 w 10000"/>
                <a:gd name="T49" fmla="*/ 0 h 10000"/>
                <a:gd name="T50" fmla="*/ 5 w 10000"/>
                <a:gd name="T51" fmla="*/ 0 h 10000"/>
                <a:gd name="T52" fmla="*/ 5 w 10000"/>
                <a:gd name="T53" fmla="*/ 0 h 10000"/>
                <a:gd name="T54" fmla="*/ 4 w 10000"/>
                <a:gd name="T55" fmla="*/ 0 h 10000"/>
                <a:gd name="T56" fmla="*/ 4 w 10000"/>
                <a:gd name="T57" fmla="*/ 0 h 10000"/>
                <a:gd name="T58" fmla="*/ 4 w 10000"/>
                <a:gd name="T59" fmla="*/ 0 h 10000"/>
                <a:gd name="T60" fmla="*/ 4 w 10000"/>
                <a:gd name="T61" fmla="*/ 0 h 10000"/>
                <a:gd name="T62" fmla="*/ 3 w 10000"/>
                <a:gd name="T63" fmla="*/ 0 h 10000"/>
                <a:gd name="T64" fmla="*/ 3 w 10000"/>
                <a:gd name="T65" fmla="*/ 0 h 10000"/>
                <a:gd name="T66" fmla="*/ 3 w 10000"/>
                <a:gd name="T67" fmla="*/ 0 h 10000"/>
                <a:gd name="T68" fmla="*/ 3 w 10000"/>
                <a:gd name="T69" fmla="*/ 0 h 10000"/>
                <a:gd name="T70" fmla="*/ 2 w 10000"/>
                <a:gd name="T71" fmla="*/ 0 h 10000"/>
                <a:gd name="T72" fmla="*/ 0 w 10000"/>
                <a:gd name="T73" fmla="*/ 0 h 10000"/>
                <a:gd name="T74" fmla="*/ 0 w 10000"/>
                <a:gd name="T75" fmla="*/ 0 h 100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000"/>
                <a:gd name="T115" fmla="*/ 0 h 10000"/>
                <a:gd name="T116" fmla="*/ 10000 w 10000"/>
                <a:gd name="T117" fmla="*/ 10000 h 100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000" h="10000">
                  <a:moveTo>
                    <a:pt x="69" y="9215"/>
                  </a:moveTo>
                  <a:cubicBezTo>
                    <a:pt x="137" y="8831"/>
                    <a:pt x="516" y="8191"/>
                    <a:pt x="790" y="7679"/>
                  </a:cubicBezTo>
                  <a:cubicBezTo>
                    <a:pt x="1065" y="7167"/>
                    <a:pt x="1426" y="6655"/>
                    <a:pt x="1718" y="6144"/>
                  </a:cubicBezTo>
                  <a:cubicBezTo>
                    <a:pt x="2011" y="5631"/>
                    <a:pt x="2285" y="4992"/>
                    <a:pt x="2543" y="4607"/>
                  </a:cubicBezTo>
                  <a:cubicBezTo>
                    <a:pt x="2801" y="4224"/>
                    <a:pt x="3127" y="4352"/>
                    <a:pt x="3265" y="3839"/>
                  </a:cubicBezTo>
                  <a:cubicBezTo>
                    <a:pt x="3402" y="3328"/>
                    <a:pt x="3093" y="2175"/>
                    <a:pt x="3368" y="1536"/>
                  </a:cubicBezTo>
                  <a:cubicBezTo>
                    <a:pt x="3643" y="895"/>
                    <a:pt x="4244" y="0"/>
                    <a:pt x="4914" y="0"/>
                  </a:cubicBezTo>
                  <a:cubicBezTo>
                    <a:pt x="5584" y="0"/>
                    <a:pt x="6834" y="1265"/>
                    <a:pt x="7389" y="1536"/>
                  </a:cubicBezTo>
                  <a:cubicBezTo>
                    <a:pt x="7944" y="1806"/>
                    <a:pt x="7974" y="1495"/>
                    <a:pt x="8247" y="1622"/>
                  </a:cubicBezTo>
                  <a:cubicBezTo>
                    <a:pt x="8704" y="2874"/>
                    <a:pt x="8459" y="2751"/>
                    <a:pt x="8763" y="3119"/>
                  </a:cubicBezTo>
                  <a:cubicBezTo>
                    <a:pt x="9001" y="2647"/>
                    <a:pt x="9861" y="2973"/>
                    <a:pt x="10000" y="3869"/>
                  </a:cubicBezTo>
                  <a:cubicBezTo>
                    <a:pt x="9647" y="5233"/>
                    <a:pt x="9886" y="6977"/>
                    <a:pt x="9690" y="7612"/>
                  </a:cubicBezTo>
                  <a:cubicBezTo>
                    <a:pt x="9574" y="8424"/>
                    <a:pt x="9381" y="7363"/>
                    <a:pt x="9278" y="7612"/>
                  </a:cubicBezTo>
                  <a:cubicBezTo>
                    <a:pt x="9175" y="7861"/>
                    <a:pt x="9146" y="9098"/>
                    <a:pt x="9072" y="9109"/>
                  </a:cubicBezTo>
                  <a:cubicBezTo>
                    <a:pt x="8998" y="9120"/>
                    <a:pt x="8991" y="7960"/>
                    <a:pt x="8831" y="7679"/>
                  </a:cubicBezTo>
                  <a:cubicBezTo>
                    <a:pt x="8602" y="7157"/>
                    <a:pt x="8251" y="8808"/>
                    <a:pt x="8144" y="6114"/>
                  </a:cubicBezTo>
                  <a:lnTo>
                    <a:pt x="7629" y="6863"/>
                  </a:lnTo>
                  <a:cubicBezTo>
                    <a:pt x="7560" y="7362"/>
                    <a:pt x="7492" y="7862"/>
                    <a:pt x="7423" y="8361"/>
                  </a:cubicBezTo>
                  <a:cubicBezTo>
                    <a:pt x="7154" y="8350"/>
                    <a:pt x="7286" y="7862"/>
                    <a:pt x="7217" y="7612"/>
                  </a:cubicBezTo>
                  <a:cubicBezTo>
                    <a:pt x="7148" y="7362"/>
                    <a:pt x="7073" y="7013"/>
                    <a:pt x="7010" y="6863"/>
                  </a:cubicBezTo>
                  <a:cubicBezTo>
                    <a:pt x="6948" y="6714"/>
                    <a:pt x="6958" y="6863"/>
                    <a:pt x="6907" y="6863"/>
                  </a:cubicBezTo>
                  <a:cubicBezTo>
                    <a:pt x="6856" y="6863"/>
                    <a:pt x="6725" y="6589"/>
                    <a:pt x="6701" y="6863"/>
                  </a:cubicBezTo>
                  <a:cubicBezTo>
                    <a:pt x="6650" y="7113"/>
                    <a:pt x="6735" y="8111"/>
                    <a:pt x="6701" y="8361"/>
                  </a:cubicBezTo>
                  <a:cubicBezTo>
                    <a:pt x="6667" y="8611"/>
                    <a:pt x="6723" y="8475"/>
                    <a:pt x="6495" y="8361"/>
                  </a:cubicBezTo>
                  <a:cubicBezTo>
                    <a:pt x="6248" y="8582"/>
                    <a:pt x="5533" y="7487"/>
                    <a:pt x="5258" y="7612"/>
                  </a:cubicBezTo>
                  <a:cubicBezTo>
                    <a:pt x="4983" y="7737"/>
                    <a:pt x="4965" y="9109"/>
                    <a:pt x="4845" y="9109"/>
                  </a:cubicBezTo>
                  <a:cubicBezTo>
                    <a:pt x="4725" y="9109"/>
                    <a:pt x="4622" y="7737"/>
                    <a:pt x="4536" y="7612"/>
                  </a:cubicBezTo>
                  <a:cubicBezTo>
                    <a:pt x="4450" y="7487"/>
                    <a:pt x="4382" y="8124"/>
                    <a:pt x="4330" y="8361"/>
                  </a:cubicBezTo>
                  <a:cubicBezTo>
                    <a:pt x="4278" y="8598"/>
                    <a:pt x="4328" y="9035"/>
                    <a:pt x="4225" y="9035"/>
                  </a:cubicBezTo>
                  <a:cubicBezTo>
                    <a:pt x="4122" y="9035"/>
                    <a:pt x="3831" y="8723"/>
                    <a:pt x="3711" y="8361"/>
                  </a:cubicBezTo>
                  <a:cubicBezTo>
                    <a:pt x="3591" y="7999"/>
                    <a:pt x="3588" y="6800"/>
                    <a:pt x="3505" y="6863"/>
                  </a:cubicBezTo>
                  <a:cubicBezTo>
                    <a:pt x="3422" y="6926"/>
                    <a:pt x="3297" y="8864"/>
                    <a:pt x="3211" y="8739"/>
                  </a:cubicBezTo>
                  <a:cubicBezTo>
                    <a:pt x="3125" y="8614"/>
                    <a:pt x="3061" y="6426"/>
                    <a:pt x="2990" y="6114"/>
                  </a:cubicBezTo>
                  <a:cubicBezTo>
                    <a:pt x="2919" y="5801"/>
                    <a:pt x="2784" y="7237"/>
                    <a:pt x="2784" y="6863"/>
                  </a:cubicBezTo>
                  <a:lnTo>
                    <a:pt x="2784" y="9109"/>
                  </a:lnTo>
                  <a:cubicBezTo>
                    <a:pt x="2664" y="9274"/>
                    <a:pt x="2360" y="8964"/>
                    <a:pt x="1959" y="9110"/>
                  </a:cubicBezTo>
                  <a:cubicBezTo>
                    <a:pt x="1558" y="9256"/>
                    <a:pt x="694" y="9965"/>
                    <a:pt x="379" y="9983"/>
                  </a:cubicBezTo>
                  <a:cubicBezTo>
                    <a:pt x="64" y="10000"/>
                    <a:pt x="0" y="9599"/>
                    <a:pt x="69" y="9215"/>
                  </a:cubicBezTo>
                  <a:close/>
                </a:path>
              </a:pathLst>
            </a:custGeom>
            <a:noFill/>
            <a:ln w="25400">
              <a:solidFill>
                <a:srgbClr val="FFCC00"/>
              </a:solidFill>
              <a:round/>
              <a:headEnd/>
              <a:tailEnd/>
            </a:ln>
          </p:spPr>
          <p:txBody>
            <a:bodyPr/>
            <a:lstStyle/>
            <a:p>
              <a:endParaRPr lang="en-CA"/>
            </a:p>
          </p:txBody>
        </p:sp>
      </p:grpSp>
      <p:grpSp>
        <p:nvGrpSpPr>
          <p:cNvPr id="3" name="Group 11"/>
          <p:cNvGrpSpPr>
            <a:grpSpLocks/>
          </p:cNvGrpSpPr>
          <p:nvPr/>
        </p:nvGrpSpPr>
        <p:grpSpPr bwMode="auto">
          <a:xfrm>
            <a:off x="-1404938" y="1368425"/>
            <a:ext cx="11984038" cy="1679575"/>
            <a:chOff x="-885" y="862"/>
            <a:chExt cx="7549" cy="1058"/>
          </a:xfrm>
        </p:grpSpPr>
        <p:pic>
          <p:nvPicPr>
            <p:cNvPr id="45066" name="Picture 4"/>
            <p:cNvPicPr>
              <a:picLocks noChangeAspect="1" noChangeArrowheads="1"/>
            </p:cNvPicPr>
            <p:nvPr/>
          </p:nvPicPr>
          <p:blipFill>
            <a:blip r:embed="rId3" cstate="print"/>
            <a:srcRect l="7246" r="22705"/>
            <a:stretch>
              <a:fillRect/>
            </a:stretch>
          </p:blipFill>
          <p:spPr bwMode="auto">
            <a:xfrm>
              <a:off x="0" y="862"/>
              <a:ext cx="5760" cy="1058"/>
            </a:xfrm>
            <a:prstGeom prst="rect">
              <a:avLst/>
            </a:prstGeom>
            <a:noFill/>
            <a:ln w="9525">
              <a:noFill/>
              <a:miter lim="800000"/>
              <a:headEnd/>
              <a:tailEnd/>
            </a:ln>
          </p:spPr>
        </p:pic>
        <p:sp>
          <p:nvSpPr>
            <p:cNvPr id="45067" name="Freeform 10"/>
            <p:cNvSpPr>
              <a:spLocks/>
            </p:cNvSpPr>
            <p:nvPr/>
          </p:nvSpPr>
          <p:spPr bwMode="auto">
            <a:xfrm>
              <a:off x="-885" y="1000"/>
              <a:ext cx="7549" cy="768"/>
            </a:xfrm>
            <a:custGeom>
              <a:avLst/>
              <a:gdLst>
                <a:gd name="T0" fmla="*/ 94 w 10000"/>
                <a:gd name="T1" fmla="*/ 0 h 10000"/>
                <a:gd name="T2" fmla="*/ 129 w 10000"/>
                <a:gd name="T3" fmla="*/ 0 h 10000"/>
                <a:gd name="T4" fmla="*/ 196 w 10000"/>
                <a:gd name="T5" fmla="*/ 0 h 10000"/>
                <a:gd name="T6" fmla="*/ 211 w 10000"/>
                <a:gd name="T7" fmla="*/ 0 h 10000"/>
                <a:gd name="T8" fmla="*/ 241 w 10000"/>
                <a:gd name="T9" fmla="*/ 0 h 10000"/>
                <a:gd name="T10" fmla="*/ 271 w 10000"/>
                <a:gd name="T11" fmla="*/ 0 h 10000"/>
                <a:gd name="T12" fmla="*/ 301 w 10000"/>
                <a:gd name="T13" fmla="*/ 0 h 10000"/>
                <a:gd name="T14" fmla="*/ 346 w 10000"/>
                <a:gd name="T15" fmla="*/ 0 h 10000"/>
                <a:gd name="T16" fmla="*/ 368 w 10000"/>
                <a:gd name="T17" fmla="*/ 0 h 10000"/>
                <a:gd name="T18" fmla="*/ 387 w 10000"/>
                <a:gd name="T19" fmla="*/ 0 h 10000"/>
                <a:gd name="T20" fmla="*/ 403 w 10000"/>
                <a:gd name="T21" fmla="*/ 0 h 10000"/>
                <a:gd name="T22" fmla="*/ 413 w 10000"/>
                <a:gd name="T23" fmla="*/ 0 h 10000"/>
                <a:gd name="T24" fmla="*/ 427 w 10000"/>
                <a:gd name="T25" fmla="*/ 0 h 10000"/>
                <a:gd name="T26" fmla="*/ 494 w 10000"/>
                <a:gd name="T27" fmla="*/ 0 h 10000"/>
                <a:gd name="T28" fmla="*/ 544 w 10000"/>
                <a:gd name="T29" fmla="*/ 0 h 10000"/>
                <a:gd name="T30" fmla="*/ 574 w 10000"/>
                <a:gd name="T31" fmla="*/ 0 h 10000"/>
                <a:gd name="T32" fmla="*/ 624 w 10000"/>
                <a:gd name="T33" fmla="*/ 0 h 10000"/>
                <a:gd name="T34" fmla="*/ 661 w 10000"/>
                <a:gd name="T35" fmla="*/ 0 h 10000"/>
                <a:gd name="T36" fmla="*/ 696 w 10000"/>
                <a:gd name="T37" fmla="*/ 0 h 10000"/>
                <a:gd name="T38" fmla="*/ 696 w 10000"/>
                <a:gd name="T39" fmla="*/ 0 h 10000"/>
                <a:gd name="T40" fmla="*/ 94 w 10000"/>
                <a:gd name="T41" fmla="*/ 0 h 100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000"/>
                <a:gd name="T64" fmla="*/ 0 h 10000"/>
                <a:gd name="T65" fmla="*/ 10000 w 10000"/>
                <a:gd name="T66" fmla="*/ 10000 h 100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000" h="10000">
                  <a:moveTo>
                    <a:pt x="1185" y="9479"/>
                  </a:moveTo>
                  <a:cubicBezTo>
                    <a:pt x="0" y="8958"/>
                    <a:pt x="1418" y="6771"/>
                    <a:pt x="1630" y="5729"/>
                  </a:cubicBezTo>
                  <a:cubicBezTo>
                    <a:pt x="1841" y="4688"/>
                    <a:pt x="2286" y="3750"/>
                    <a:pt x="2455" y="3229"/>
                  </a:cubicBezTo>
                  <a:cubicBezTo>
                    <a:pt x="2624" y="2708"/>
                    <a:pt x="2550" y="2708"/>
                    <a:pt x="2646" y="2604"/>
                  </a:cubicBezTo>
                  <a:cubicBezTo>
                    <a:pt x="2741" y="2500"/>
                    <a:pt x="2899" y="2604"/>
                    <a:pt x="3026" y="2604"/>
                  </a:cubicBezTo>
                  <a:lnTo>
                    <a:pt x="3407" y="2604"/>
                  </a:lnTo>
                  <a:cubicBezTo>
                    <a:pt x="3534" y="2604"/>
                    <a:pt x="3630" y="2813"/>
                    <a:pt x="3788" y="2604"/>
                  </a:cubicBezTo>
                  <a:cubicBezTo>
                    <a:pt x="3947" y="2396"/>
                    <a:pt x="4222" y="1667"/>
                    <a:pt x="4360" y="1354"/>
                  </a:cubicBezTo>
                  <a:cubicBezTo>
                    <a:pt x="4498" y="1041"/>
                    <a:pt x="4529" y="833"/>
                    <a:pt x="4614" y="729"/>
                  </a:cubicBezTo>
                  <a:cubicBezTo>
                    <a:pt x="4698" y="625"/>
                    <a:pt x="4794" y="833"/>
                    <a:pt x="4868" y="729"/>
                  </a:cubicBezTo>
                  <a:cubicBezTo>
                    <a:pt x="4942" y="625"/>
                    <a:pt x="5005" y="208"/>
                    <a:pt x="5058" y="104"/>
                  </a:cubicBezTo>
                  <a:cubicBezTo>
                    <a:pt x="5111" y="0"/>
                    <a:pt x="5132" y="104"/>
                    <a:pt x="5185" y="104"/>
                  </a:cubicBezTo>
                  <a:cubicBezTo>
                    <a:pt x="5238" y="104"/>
                    <a:pt x="5206" y="0"/>
                    <a:pt x="5376" y="104"/>
                  </a:cubicBezTo>
                  <a:cubicBezTo>
                    <a:pt x="5545" y="208"/>
                    <a:pt x="5958" y="521"/>
                    <a:pt x="6201" y="729"/>
                  </a:cubicBezTo>
                  <a:cubicBezTo>
                    <a:pt x="6444" y="938"/>
                    <a:pt x="6667" y="1146"/>
                    <a:pt x="6836" y="1354"/>
                  </a:cubicBezTo>
                  <a:cubicBezTo>
                    <a:pt x="7005" y="1563"/>
                    <a:pt x="7048" y="1667"/>
                    <a:pt x="7217" y="1979"/>
                  </a:cubicBezTo>
                  <a:cubicBezTo>
                    <a:pt x="7386" y="2292"/>
                    <a:pt x="7672" y="2813"/>
                    <a:pt x="7852" y="3229"/>
                  </a:cubicBezTo>
                  <a:cubicBezTo>
                    <a:pt x="8032" y="3646"/>
                    <a:pt x="8148" y="4063"/>
                    <a:pt x="8296" y="4479"/>
                  </a:cubicBezTo>
                  <a:cubicBezTo>
                    <a:pt x="8444" y="4896"/>
                    <a:pt x="8667" y="5000"/>
                    <a:pt x="8741" y="5729"/>
                  </a:cubicBezTo>
                  <a:cubicBezTo>
                    <a:pt x="8815" y="6458"/>
                    <a:pt x="10000" y="8229"/>
                    <a:pt x="8741" y="8854"/>
                  </a:cubicBezTo>
                  <a:cubicBezTo>
                    <a:pt x="7481" y="9479"/>
                    <a:pt x="2370" y="10000"/>
                    <a:pt x="1185" y="9479"/>
                  </a:cubicBezTo>
                  <a:close/>
                </a:path>
              </a:pathLst>
            </a:custGeom>
            <a:noFill/>
            <a:ln w="25400">
              <a:solidFill>
                <a:srgbClr val="FFCC00"/>
              </a:solidFill>
              <a:round/>
              <a:headEnd/>
              <a:tailEnd/>
            </a:ln>
          </p:spPr>
          <p:txBody>
            <a:bodyPr/>
            <a:lstStyle/>
            <a:p>
              <a:endParaRPr lang="en-CA"/>
            </a:p>
          </p:txBody>
        </p:sp>
      </p:grpSp>
      <p:sp>
        <p:nvSpPr>
          <p:cNvPr id="45061" name="Text Box 13"/>
          <p:cNvSpPr txBox="1">
            <a:spLocks noChangeArrowheads="1"/>
          </p:cNvSpPr>
          <p:nvPr/>
        </p:nvSpPr>
        <p:spPr bwMode="auto">
          <a:xfrm>
            <a:off x="0" y="3124200"/>
            <a:ext cx="9144000" cy="366713"/>
          </a:xfrm>
          <a:prstGeom prst="rect">
            <a:avLst/>
          </a:prstGeom>
          <a:noFill/>
          <a:ln w="9525">
            <a:noFill/>
            <a:miter lim="800000"/>
            <a:headEnd/>
            <a:tailEnd/>
          </a:ln>
        </p:spPr>
        <p:txBody>
          <a:bodyPr>
            <a:spAutoFit/>
          </a:bodyPr>
          <a:lstStyle/>
          <a:p>
            <a:pPr algn="ctr">
              <a:spcBef>
                <a:spcPct val="50000"/>
              </a:spcBef>
            </a:pPr>
            <a:r>
              <a:rPr lang="en-CA" sz="1800" dirty="0">
                <a:solidFill>
                  <a:schemeClr val="bg1"/>
                </a:solidFill>
                <a:latin typeface="Arial" charset="0"/>
              </a:rPr>
              <a:t>Greater than a Kilometre include Shoreline Trees</a:t>
            </a:r>
          </a:p>
        </p:txBody>
      </p:sp>
      <p:cxnSp>
        <p:nvCxnSpPr>
          <p:cNvPr id="14" name="Straight Connector 13"/>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0" y="6192217"/>
            <a:ext cx="9144000" cy="765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5064" name="Text Box 14"/>
          <p:cNvSpPr txBox="1">
            <a:spLocks noChangeArrowheads="1"/>
          </p:cNvSpPr>
          <p:nvPr/>
        </p:nvSpPr>
        <p:spPr bwMode="auto">
          <a:xfrm>
            <a:off x="1588" y="6302375"/>
            <a:ext cx="9144000" cy="366713"/>
          </a:xfrm>
          <a:prstGeom prst="rect">
            <a:avLst/>
          </a:prstGeom>
          <a:noFill/>
          <a:ln w="9525">
            <a:noFill/>
            <a:miter lim="800000"/>
            <a:headEnd/>
            <a:tailEnd/>
          </a:ln>
        </p:spPr>
        <p:txBody>
          <a:bodyPr>
            <a:spAutoFit/>
          </a:bodyPr>
          <a:lstStyle/>
          <a:p>
            <a:pPr algn="ctr">
              <a:spcBef>
                <a:spcPct val="50000"/>
              </a:spcBef>
            </a:pPr>
            <a:r>
              <a:rPr lang="en-CA" dirty="0">
                <a:latin typeface="Arial" charset="0"/>
              </a:rPr>
              <a:t>Less than a Kilometre exclude Shoreline Trees</a:t>
            </a:r>
          </a:p>
        </p:txBody>
      </p:sp>
      <p:sp>
        <p:nvSpPr>
          <p:cNvPr id="45065" name="Text Box 2"/>
          <p:cNvSpPr txBox="1">
            <a:spLocks noChangeArrowheads="1"/>
          </p:cNvSpPr>
          <p:nvPr/>
        </p:nvSpPr>
        <p:spPr bwMode="auto">
          <a:xfrm>
            <a:off x="8763000" y="6400800"/>
            <a:ext cx="381000" cy="307975"/>
          </a:xfrm>
          <a:prstGeom prst="rect">
            <a:avLst/>
          </a:prstGeom>
          <a:noFill/>
          <a:ln w="9525">
            <a:noFill/>
            <a:miter lim="800000"/>
            <a:headEnd/>
            <a:tailEnd/>
          </a:ln>
        </p:spPr>
        <p:txBody>
          <a:bodyPr>
            <a:spAutoFit/>
          </a:bodyPr>
          <a:lstStyle/>
          <a:p>
            <a:pPr>
              <a:spcBef>
                <a:spcPct val="50000"/>
              </a:spcBef>
            </a:pPr>
            <a:r>
              <a:rPr lang="en-GB" sz="1400">
                <a:solidFill>
                  <a:srgbClr val="FFFFFF"/>
                </a:solidFill>
                <a:latin typeface="Arial" charset="0"/>
              </a:rPr>
              <a:t>39</a:t>
            </a:r>
            <a:endParaRPr lang="en-GB" sz="1400">
              <a:solidFill>
                <a:srgbClr val="FFFFFF"/>
              </a:solidFill>
            </a:endParaRPr>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 name="TextBox 9"/>
          <p:cNvSpPr txBox="1"/>
          <p:nvPr/>
        </p:nvSpPr>
        <p:spPr>
          <a:xfrm>
            <a:off x="5508625" y="2708275"/>
            <a:ext cx="304800" cy="338138"/>
          </a:xfrm>
          <a:prstGeom prst="rect">
            <a:avLst/>
          </a:prstGeom>
          <a:noFill/>
        </p:spPr>
        <p:txBody>
          <a:bodyPr>
            <a:spAutoFit/>
          </a:bodyPr>
          <a:lstStyle/>
          <a:p>
            <a:pPr>
              <a:defRPr/>
            </a:pPr>
            <a:r>
              <a:rPr lang="en-CA" dirty="0">
                <a:latin typeface="+mn-lt"/>
              </a:rPr>
              <a:t>A</a:t>
            </a:r>
          </a:p>
        </p:txBody>
      </p:sp>
      <p:sp>
        <p:nvSpPr>
          <p:cNvPr id="11" name="TextBox 10"/>
          <p:cNvSpPr txBox="1"/>
          <p:nvPr/>
        </p:nvSpPr>
        <p:spPr>
          <a:xfrm>
            <a:off x="7216775" y="3184525"/>
            <a:ext cx="304800" cy="338138"/>
          </a:xfrm>
          <a:prstGeom prst="rect">
            <a:avLst/>
          </a:prstGeom>
          <a:noFill/>
        </p:spPr>
        <p:txBody>
          <a:bodyPr>
            <a:spAutoFit/>
          </a:bodyPr>
          <a:lstStyle/>
          <a:p>
            <a:pPr>
              <a:defRPr/>
            </a:pPr>
            <a:r>
              <a:rPr lang="en-CA" dirty="0">
                <a:latin typeface="+mn-lt"/>
              </a:rPr>
              <a:t>C</a:t>
            </a:r>
          </a:p>
        </p:txBody>
      </p:sp>
      <p:sp>
        <p:nvSpPr>
          <p:cNvPr id="12" name="TextBox 11"/>
          <p:cNvSpPr txBox="1"/>
          <p:nvPr/>
        </p:nvSpPr>
        <p:spPr>
          <a:xfrm>
            <a:off x="3851275" y="3429000"/>
            <a:ext cx="304800" cy="338138"/>
          </a:xfrm>
          <a:prstGeom prst="rect">
            <a:avLst/>
          </a:prstGeom>
          <a:noFill/>
        </p:spPr>
        <p:txBody>
          <a:bodyPr>
            <a:spAutoFit/>
          </a:bodyPr>
          <a:lstStyle/>
          <a:p>
            <a:pPr>
              <a:defRPr/>
            </a:pPr>
            <a:r>
              <a:rPr lang="en-CA" dirty="0">
                <a:latin typeface="+mn-lt"/>
              </a:rPr>
              <a:t>B</a:t>
            </a:r>
          </a:p>
        </p:txBody>
      </p:sp>
      <p:grpSp>
        <p:nvGrpSpPr>
          <p:cNvPr id="2" name="Group 14"/>
          <p:cNvGrpSpPr>
            <a:grpSpLocks/>
          </p:cNvGrpSpPr>
          <p:nvPr/>
        </p:nvGrpSpPr>
        <p:grpSpPr bwMode="auto">
          <a:xfrm>
            <a:off x="1331913" y="1412875"/>
            <a:ext cx="3551634" cy="830263"/>
            <a:chOff x="1331640" y="1412776"/>
            <a:chExt cx="3551300" cy="830997"/>
          </a:xfrm>
        </p:grpSpPr>
        <p:sp>
          <p:nvSpPr>
            <p:cNvPr id="13" name="TextBox 12"/>
            <p:cNvSpPr txBox="1"/>
            <p:nvPr/>
          </p:nvSpPr>
          <p:spPr>
            <a:xfrm>
              <a:off x="1331640" y="1412776"/>
              <a:ext cx="1817516" cy="830997"/>
            </a:xfrm>
            <a:prstGeom prst="rect">
              <a:avLst/>
            </a:prstGeom>
            <a:noFill/>
          </p:spPr>
          <p:txBody>
            <a:bodyPr wrap="none">
              <a:spAutoFit/>
            </a:bodyPr>
            <a:lstStyle/>
            <a:p>
              <a:pPr>
                <a:defRPr/>
              </a:pPr>
              <a:r>
                <a:rPr lang="en-CA" u="sng" dirty="0">
                  <a:solidFill>
                    <a:srgbClr val="323B25"/>
                  </a:solidFill>
                  <a:latin typeface="+mj-lt"/>
                </a:rPr>
                <a:t>Areas B + C (.37)</a:t>
              </a:r>
            </a:p>
            <a:p>
              <a:pPr>
                <a:defRPr/>
              </a:pPr>
              <a:r>
                <a:rPr lang="en-CA" dirty="0">
                  <a:solidFill>
                    <a:srgbClr val="323B25"/>
                  </a:solidFill>
                  <a:latin typeface="+mj-lt"/>
                </a:rPr>
                <a:t>Landform A (2.98)</a:t>
              </a:r>
            </a:p>
            <a:p>
              <a:pPr>
                <a:defRPr/>
              </a:pPr>
              <a:endParaRPr lang="en-CA" dirty="0">
                <a:solidFill>
                  <a:srgbClr val="323B25"/>
                </a:solidFill>
                <a:latin typeface="+mj-lt"/>
              </a:endParaRPr>
            </a:p>
          </p:txBody>
        </p:sp>
        <p:sp>
          <p:nvSpPr>
            <p:cNvPr id="14" name="TextBox 13"/>
            <p:cNvSpPr txBox="1"/>
            <p:nvPr/>
          </p:nvSpPr>
          <p:spPr>
            <a:xfrm>
              <a:off x="3419403" y="1556820"/>
              <a:ext cx="1463537" cy="400464"/>
            </a:xfrm>
            <a:prstGeom prst="rect">
              <a:avLst/>
            </a:prstGeom>
            <a:noFill/>
          </p:spPr>
          <p:txBody>
            <a:bodyPr>
              <a:spAutoFit/>
            </a:bodyPr>
            <a:lstStyle/>
            <a:p>
              <a:pPr>
                <a:defRPr/>
              </a:pPr>
              <a:r>
                <a:rPr lang="en-CA" dirty="0">
                  <a:solidFill>
                    <a:srgbClr val="323B25"/>
                  </a:solidFill>
                  <a:latin typeface="+mj-lt"/>
                </a:rPr>
                <a:t>= </a:t>
              </a:r>
              <a:r>
                <a:rPr lang="en-CA" b="1" dirty="0">
                  <a:solidFill>
                    <a:srgbClr val="323B25"/>
                  </a:solidFill>
                  <a:latin typeface="+mj-lt"/>
                </a:rPr>
                <a:t>12.4%</a:t>
              </a:r>
            </a:p>
          </p:txBody>
        </p:sp>
      </p:gr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6"/>
          <p:cNvSpPr>
            <a:spLocks noGrp="1" noChangeArrowheads="1"/>
          </p:cNvSpPr>
          <p:nvPr>
            <p:ph type="body" idx="1"/>
          </p:nvPr>
        </p:nvSpPr>
        <p:spPr bwMode="auto">
          <a:xfrm>
            <a:off x="590550" y="1279525"/>
            <a:ext cx="8229600" cy="4525963"/>
          </a:xfrm>
          <a:noFill/>
          <a:ln>
            <a:miter lim="800000"/>
            <a:headEnd/>
            <a:tailEnd/>
          </a:ln>
        </p:spPr>
        <p:txBody>
          <a:bodyPr vert="horz" wrap="square" lIns="91440" tIns="45720" rIns="91440" bIns="45720" numCol="1" anchor="t" anchorCtr="0" compatLnSpc="1">
            <a:prstTxWarp prst="textNoShape">
              <a:avLst/>
            </a:prstTxWarp>
          </a:bodyPr>
          <a:lstStyle/>
          <a:p>
            <a:pPr eaLnBrk="1" hangingPunct="1">
              <a:buClr>
                <a:srgbClr val="FFC000"/>
              </a:buClr>
              <a:buSzPct val="120000"/>
            </a:pPr>
            <a:r>
              <a:rPr lang="en-GB" sz="1800" b="1" dirty="0" smtClean="0">
                <a:solidFill>
                  <a:srgbClr val="FFFFFF"/>
                </a:solidFill>
              </a:rPr>
              <a:t>Assessing the visual design of a cut blocks and </a:t>
            </a:r>
            <a:r>
              <a:rPr lang="en-GB" sz="1800" b="1" dirty="0" smtClean="0"/>
              <a:t>roads </a:t>
            </a:r>
            <a:r>
              <a:rPr lang="en-GB" sz="1800" b="1" dirty="0" smtClean="0">
                <a:solidFill>
                  <a:srgbClr val="FFFFFF"/>
                </a:solidFill>
              </a:rPr>
              <a:t>is an important aspect of the evaluation process. The full range of concepts and principles to be evaluated are set out in the VLD Training Manual. Two day design workshops are generally offered periodically.</a:t>
            </a:r>
          </a:p>
          <a:p>
            <a:pPr eaLnBrk="1" hangingPunct="1">
              <a:buClr>
                <a:srgbClr val="FFC000"/>
              </a:buClr>
            </a:pPr>
            <a:endParaRPr lang="en-GB" sz="800" b="1" dirty="0" smtClean="0">
              <a:solidFill>
                <a:srgbClr val="FFFFFF"/>
              </a:solidFill>
            </a:endParaRPr>
          </a:p>
          <a:p>
            <a:pPr eaLnBrk="1" hangingPunct="1">
              <a:buClr>
                <a:srgbClr val="FFC000"/>
              </a:buClr>
              <a:buSzPct val="120000"/>
            </a:pPr>
            <a:r>
              <a:rPr lang="en-GB" sz="1800" b="1" dirty="0" smtClean="0">
                <a:solidFill>
                  <a:srgbClr val="FFFFFF"/>
                </a:solidFill>
              </a:rPr>
              <a:t>One of the key questions that must be answered is whether or not the major visual lines of force were identified and used to develop the block shape.</a:t>
            </a:r>
          </a:p>
          <a:p>
            <a:pPr eaLnBrk="1" hangingPunct="1">
              <a:buClr>
                <a:srgbClr val="FFC000"/>
              </a:buClr>
            </a:pPr>
            <a:endParaRPr lang="en-GB" sz="800" b="1" dirty="0" smtClean="0">
              <a:solidFill>
                <a:srgbClr val="FFFFFF"/>
              </a:solidFill>
            </a:endParaRPr>
          </a:p>
          <a:p>
            <a:pPr eaLnBrk="1" hangingPunct="1">
              <a:buClr>
                <a:srgbClr val="FFC000"/>
              </a:buClr>
              <a:buSzPct val="120000"/>
            </a:pPr>
            <a:r>
              <a:rPr lang="en-GB" sz="1800" b="1" dirty="0" smtClean="0">
                <a:solidFill>
                  <a:srgbClr val="FFFFFF"/>
                </a:solidFill>
              </a:rPr>
              <a:t>The lines of force concept is based on the premise that as we observe the landscape, our eyes are drawn up hollows and down ridges.</a:t>
            </a:r>
            <a:br>
              <a:rPr lang="en-GB" sz="1800" b="1" dirty="0" smtClean="0">
                <a:solidFill>
                  <a:srgbClr val="FFFFFF"/>
                </a:solidFill>
              </a:rPr>
            </a:br>
            <a:endParaRPr lang="en-GB" sz="800" b="1" dirty="0" smtClean="0">
              <a:solidFill>
                <a:srgbClr val="FFFFFF"/>
              </a:solidFill>
            </a:endParaRPr>
          </a:p>
          <a:p>
            <a:pPr eaLnBrk="1" hangingPunct="1">
              <a:buClr>
                <a:srgbClr val="FFC000"/>
              </a:buClr>
              <a:buSzPct val="120000"/>
            </a:pPr>
            <a:r>
              <a:rPr lang="en-GB" sz="1800" b="1" dirty="0" smtClean="0">
                <a:solidFill>
                  <a:srgbClr val="FFFFFF"/>
                </a:solidFill>
              </a:rPr>
              <a:t>Learning how to map and use visual force analyses is an important design concept to learn and understand as it is used as the basis for  developing cut block shapes that are more compatible with the natural landscape.</a:t>
            </a:r>
            <a:endParaRPr lang="en-GB" sz="1800" b="1" dirty="0" smtClean="0">
              <a:solidFill>
                <a:schemeClr val="tx2"/>
              </a:solidFill>
            </a:endParaRPr>
          </a:p>
        </p:txBody>
      </p:sp>
      <p:sp>
        <p:nvSpPr>
          <p:cNvPr id="88143" name="Text Box 79"/>
          <p:cNvSpPr txBox="1">
            <a:spLocks noChangeArrowheads="1"/>
          </p:cNvSpPr>
          <p:nvPr/>
        </p:nvSpPr>
        <p:spPr bwMode="auto">
          <a:xfrm>
            <a:off x="0" y="228600"/>
            <a:ext cx="9144000" cy="584200"/>
          </a:xfrm>
          <a:prstGeom prst="rect">
            <a:avLst/>
          </a:prstGeom>
          <a:noFill/>
          <a:ln w="9525">
            <a:noFill/>
            <a:miter lim="800000"/>
            <a:headEnd/>
            <a:tailEnd/>
          </a:ln>
          <a:effectLst/>
        </p:spPr>
        <p:txBody>
          <a:bodyPr>
            <a:spAutoFit/>
          </a:bodyPr>
          <a:lstStyle/>
          <a:p>
            <a:pPr algn="ctr">
              <a:spcBef>
                <a:spcPct val="50000"/>
              </a:spcBef>
              <a:defRPr/>
            </a:pPr>
            <a:r>
              <a:rPr lang="en-CA" sz="3200" b="1" dirty="0">
                <a:solidFill>
                  <a:srgbClr val="FFC000"/>
                </a:solidFill>
                <a:effectLst>
                  <a:outerShdw blurRad="38100" dist="38100" dir="2700000" algn="tl">
                    <a:srgbClr val="000000"/>
                  </a:outerShdw>
                </a:effectLst>
                <a:latin typeface="Times New Roman" pitchFamily="18" charset="0"/>
              </a:rPr>
              <a:t>Assessing Visual Design</a:t>
            </a:r>
          </a:p>
        </p:txBody>
      </p:sp>
      <p:pic>
        <p:nvPicPr>
          <p:cNvPr id="49157"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cxnSp>
        <p:nvCxnSpPr>
          <p:cNvPr id="7" name="Straight Connector 6"/>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l="6329" t="2103" r="8304" b="1471"/>
          <a:stretch>
            <a:fillRect/>
          </a:stretch>
        </p:blipFill>
        <p:spPr bwMode="auto">
          <a:xfrm>
            <a:off x="1331913" y="188913"/>
            <a:ext cx="6480175" cy="6480175"/>
          </a:xfrm>
          <a:prstGeom prst="rect">
            <a:avLst/>
          </a:prstGeom>
          <a:noFill/>
          <a:ln w="9525">
            <a:noFill/>
            <a:miter lim="800000"/>
            <a:headEnd/>
            <a:tailEnd/>
          </a:ln>
        </p:spPr>
      </p:pic>
      <p:pic>
        <p:nvPicPr>
          <p:cNvPr id="52227"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76"/>
          <p:cNvSpPr txBox="1">
            <a:spLocks noChangeArrowheads="1"/>
          </p:cNvSpPr>
          <p:nvPr/>
        </p:nvSpPr>
        <p:spPr bwMode="auto">
          <a:xfrm>
            <a:off x="684213" y="1063625"/>
            <a:ext cx="7848600" cy="5324475"/>
          </a:xfrm>
          <a:prstGeom prst="rect">
            <a:avLst/>
          </a:prstGeom>
          <a:noFill/>
          <a:ln w="9525">
            <a:noFill/>
            <a:miter lim="800000"/>
            <a:headEnd/>
            <a:tailEnd/>
          </a:ln>
        </p:spPr>
        <p:txBody>
          <a:bodyPr>
            <a:spAutoFit/>
          </a:bodyPr>
          <a:lstStyle/>
          <a:p>
            <a:endParaRPr lang="en-GB" sz="2000" b="1" dirty="0">
              <a:latin typeface="Arial" charset="0"/>
            </a:endParaRPr>
          </a:p>
          <a:p>
            <a:r>
              <a:rPr lang="en-GB" sz="2000" b="1" dirty="0">
                <a:solidFill>
                  <a:srgbClr val="FFC000"/>
                </a:solidFill>
                <a:latin typeface="Arial" charset="0"/>
              </a:rPr>
              <a:t>Basic definition: </a:t>
            </a:r>
          </a:p>
          <a:p>
            <a:r>
              <a:rPr lang="en-GB" sz="2000" dirty="0">
                <a:solidFill>
                  <a:schemeClr val="bg1"/>
                </a:solidFill>
                <a:latin typeface="Arial" charset="0"/>
              </a:rPr>
              <a:t>Which category of alteration (VQO) definition best describes your proposed operation? Is it consistent with the objective?</a:t>
            </a:r>
          </a:p>
          <a:p>
            <a:endParaRPr lang="en-GB" sz="2000" b="1" dirty="0">
              <a:latin typeface="Arial" charset="0"/>
            </a:endParaRPr>
          </a:p>
          <a:p>
            <a:r>
              <a:rPr lang="en-GB" sz="2000" b="1" dirty="0">
                <a:solidFill>
                  <a:srgbClr val="FFC000"/>
                </a:solidFill>
                <a:latin typeface="Arial" charset="0"/>
              </a:rPr>
              <a:t>Visual design: </a:t>
            </a:r>
          </a:p>
          <a:p>
            <a:r>
              <a:rPr lang="en-GB" sz="2000" dirty="0">
                <a:solidFill>
                  <a:schemeClr val="bg1"/>
                </a:solidFill>
                <a:latin typeface="Arial" charset="0"/>
              </a:rPr>
              <a:t>Does a proposed operation respond to lines of force and exhibit elements of good visual design?</a:t>
            </a:r>
          </a:p>
          <a:p>
            <a:endParaRPr lang="en-GB" sz="2000" b="1" dirty="0">
              <a:latin typeface="Arial" charset="0"/>
            </a:endParaRPr>
          </a:p>
          <a:p>
            <a:r>
              <a:rPr lang="en-GB" sz="2000" b="1" dirty="0">
                <a:solidFill>
                  <a:srgbClr val="FFC000"/>
                </a:solidFill>
                <a:latin typeface="Arial" charset="0"/>
              </a:rPr>
              <a:t>Numerical assessment</a:t>
            </a:r>
            <a:r>
              <a:rPr lang="en-GB" sz="2000" dirty="0">
                <a:solidFill>
                  <a:srgbClr val="FFC000"/>
                </a:solidFill>
                <a:latin typeface="Arial" charset="0"/>
              </a:rPr>
              <a:t>: </a:t>
            </a:r>
          </a:p>
          <a:p>
            <a:r>
              <a:rPr lang="en-GB" sz="2000" dirty="0">
                <a:solidFill>
                  <a:schemeClr val="bg1"/>
                </a:solidFill>
                <a:latin typeface="Arial" charset="0"/>
              </a:rPr>
              <a:t>In perspective view, what proportions of the landform are represented by your proposal and any existing non-visually effective green-up alterations? What percent volume or stems will be left in the block?  Is the percent alteration number within the parameters for the established VQO?</a:t>
            </a:r>
          </a:p>
          <a:p>
            <a:endParaRPr lang="en-GB" sz="2000" dirty="0">
              <a:latin typeface="Arial" charset="0"/>
            </a:endParaRPr>
          </a:p>
          <a:p>
            <a:endParaRPr lang="en-CA" sz="2000" dirty="0">
              <a:latin typeface="Arial" charset="0"/>
            </a:endParaRPr>
          </a:p>
        </p:txBody>
      </p:sp>
      <p:pic>
        <p:nvPicPr>
          <p:cNvPr id="54275"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
        <p:nvSpPr>
          <p:cNvPr id="6" name="Rectangle 2"/>
          <p:cNvSpPr txBox="1">
            <a:spLocks noChangeArrowheads="1"/>
          </p:cNvSpPr>
          <p:nvPr/>
        </p:nvSpPr>
        <p:spPr bwMode="auto">
          <a:xfrm>
            <a:off x="0" y="188913"/>
            <a:ext cx="9144000" cy="1701800"/>
          </a:xfrm>
          <a:prstGeom prst="rect">
            <a:avLst/>
          </a:prstGeom>
          <a:ln>
            <a:miter lim="800000"/>
            <a:headEnd/>
            <a:tailEnd/>
          </a:ln>
        </p:spPr>
        <p:txBody>
          <a:bodyPr/>
          <a:lstStyle/>
          <a:p>
            <a:pPr marL="342900" indent="-342900" algn="ctr">
              <a:spcBef>
                <a:spcPct val="20000"/>
              </a:spcBef>
              <a:buClr>
                <a:schemeClr val="tx2"/>
              </a:buClr>
              <a:defRPr/>
            </a:pPr>
            <a:r>
              <a:rPr lang="en-GB" sz="4000" b="1" kern="0" dirty="0">
                <a:solidFill>
                  <a:srgbClr val="FFC000"/>
                </a:solidFill>
                <a:latin typeface="Times New Roman" pitchFamily="18" charset="0"/>
              </a:rPr>
              <a:t> Evaluating VIA Results</a:t>
            </a:r>
            <a:br>
              <a:rPr lang="en-GB" sz="4000" b="1" kern="0" dirty="0">
                <a:solidFill>
                  <a:srgbClr val="FFC000"/>
                </a:solidFill>
                <a:latin typeface="Times New Roman" pitchFamily="18" charset="0"/>
              </a:rPr>
            </a:br>
            <a:endParaRPr lang="en-CA" sz="4000" b="1" kern="0" dirty="0">
              <a:solidFill>
                <a:srgbClr val="FFC000"/>
              </a:solidFill>
              <a:latin typeface="Times New Roman" pitchFamily="18" charset="0"/>
            </a:endParaRPr>
          </a:p>
        </p:txBody>
      </p:sp>
      <p:cxnSp>
        <p:nvCxnSpPr>
          <p:cNvPr id="7" name="Straight Connector 6"/>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6"/>
          <p:cNvSpPr>
            <a:spLocks noChangeArrowheads="1"/>
          </p:cNvSpPr>
          <p:nvPr/>
        </p:nvSpPr>
        <p:spPr bwMode="auto">
          <a:xfrm>
            <a:off x="1042988" y="1382713"/>
            <a:ext cx="7489825" cy="4092575"/>
          </a:xfrm>
          <a:prstGeom prst="rect">
            <a:avLst/>
          </a:prstGeom>
          <a:noFill/>
          <a:ln w="9525">
            <a:noFill/>
            <a:miter lim="800000"/>
            <a:headEnd/>
            <a:tailEnd/>
          </a:ln>
        </p:spPr>
        <p:txBody>
          <a:bodyPr anchor="ctr">
            <a:spAutoFit/>
          </a:bodyPr>
          <a:lstStyle/>
          <a:p>
            <a:pPr indent="12700">
              <a:tabLst>
                <a:tab pos="228600" algn="l"/>
              </a:tabLst>
              <a:defRPr/>
            </a:pPr>
            <a:r>
              <a:rPr lang="en-US" sz="2000" b="1" dirty="0">
                <a:solidFill>
                  <a:srgbClr val="FFFFFF"/>
                </a:solidFill>
                <a:latin typeface="Arial" charset="0"/>
              </a:rPr>
              <a:t>The </a:t>
            </a:r>
            <a:r>
              <a:rPr lang="en-US" sz="2000" b="1" dirty="0" smtClean="0">
                <a:solidFill>
                  <a:srgbClr val="FFFFFF"/>
                </a:solidFill>
                <a:latin typeface="Arial" charset="0"/>
              </a:rPr>
              <a:t>rigorous </a:t>
            </a:r>
            <a:r>
              <a:rPr lang="en-US" sz="2000" b="1" dirty="0">
                <a:solidFill>
                  <a:srgbClr val="FFFFFF"/>
                </a:solidFill>
                <a:latin typeface="Arial" charset="0"/>
              </a:rPr>
              <a:t>visual Impact assessment approach assesses </a:t>
            </a:r>
            <a:r>
              <a:rPr lang="en-US" sz="2000" b="1" u="sng" dirty="0">
                <a:solidFill>
                  <a:srgbClr val="FFFFFF"/>
                </a:solidFill>
                <a:latin typeface="Arial" charset="0"/>
              </a:rPr>
              <a:t>each view</a:t>
            </a:r>
            <a:r>
              <a:rPr lang="en-US" sz="2000" b="1" dirty="0">
                <a:solidFill>
                  <a:srgbClr val="FFFFFF"/>
                </a:solidFill>
                <a:latin typeface="Arial" charset="0"/>
              </a:rPr>
              <a:t> using two independent measures:</a:t>
            </a:r>
          </a:p>
          <a:p>
            <a:pPr marL="342900" indent="-342900">
              <a:tabLst>
                <a:tab pos="228600" algn="l"/>
              </a:tabLst>
              <a:defRPr/>
            </a:pPr>
            <a:endParaRPr lang="en-CA" sz="2000" b="1" dirty="0">
              <a:solidFill>
                <a:srgbClr val="FFFFFF"/>
              </a:solidFill>
              <a:latin typeface="Arial" charset="0"/>
            </a:endParaRPr>
          </a:p>
          <a:p>
            <a:pPr marL="342900" indent="-342900">
              <a:buFontTx/>
              <a:buAutoNum type="arabicPeriod"/>
              <a:tabLst>
                <a:tab pos="228600" algn="l"/>
              </a:tabLst>
              <a:defRPr/>
            </a:pPr>
            <a:r>
              <a:rPr lang="en-US" sz="2000" b="1" dirty="0">
                <a:solidFill>
                  <a:srgbClr val="FFFFFF"/>
                </a:solidFill>
                <a:latin typeface="Arial" charset="0"/>
              </a:rPr>
              <a:t>the </a:t>
            </a:r>
            <a:r>
              <a:rPr lang="en-US" sz="2000" b="1" dirty="0">
                <a:solidFill>
                  <a:srgbClr val="FFFF66"/>
                </a:solidFill>
                <a:latin typeface="Arial" charset="0"/>
              </a:rPr>
              <a:t>basic definition </a:t>
            </a:r>
            <a:r>
              <a:rPr lang="en-US" sz="2000" b="1" dirty="0">
                <a:solidFill>
                  <a:srgbClr val="FFFFFF"/>
                </a:solidFill>
                <a:latin typeface="Arial" charset="0"/>
              </a:rPr>
              <a:t>for each category of alteration (VQO)  is evaluated through an ocular assessment and;</a:t>
            </a:r>
          </a:p>
          <a:p>
            <a:pPr marL="342900" indent="-342900">
              <a:tabLst>
                <a:tab pos="228600" algn="l"/>
              </a:tabLst>
              <a:defRPr/>
            </a:pPr>
            <a:endParaRPr lang="en-CA" sz="2000" b="1" dirty="0">
              <a:solidFill>
                <a:srgbClr val="FFFFFF"/>
              </a:solidFill>
              <a:latin typeface="Arial" charset="0"/>
            </a:endParaRPr>
          </a:p>
          <a:p>
            <a:pPr marL="342900" indent="-342900">
              <a:buFontTx/>
              <a:buAutoNum type="arabicPeriod" startAt="2"/>
              <a:tabLst>
                <a:tab pos="228600" algn="l"/>
              </a:tabLst>
              <a:defRPr/>
            </a:pPr>
            <a:r>
              <a:rPr lang="en-US" sz="2000" b="1" dirty="0">
                <a:solidFill>
                  <a:srgbClr val="FFFFFF"/>
                </a:solidFill>
                <a:latin typeface="Arial" charset="0"/>
              </a:rPr>
              <a:t>the perspective </a:t>
            </a:r>
            <a:r>
              <a:rPr lang="en-US" sz="2000" b="1" dirty="0">
                <a:solidFill>
                  <a:srgbClr val="FFFF66"/>
                </a:solidFill>
                <a:latin typeface="Arial" charset="0"/>
              </a:rPr>
              <a:t>percent alteration </a:t>
            </a:r>
            <a:r>
              <a:rPr lang="en-US" sz="2000" b="1" dirty="0">
                <a:solidFill>
                  <a:srgbClr val="FFFFFF"/>
                </a:solidFill>
                <a:latin typeface="Arial" charset="0"/>
              </a:rPr>
              <a:t>and design elements are assessed using standards and criteria derived through research.</a:t>
            </a:r>
          </a:p>
          <a:p>
            <a:pPr marL="342900" indent="-342900">
              <a:tabLst>
                <a:tab pos="228600" algn="l"/>
              </a:tabLst>
              <a:defRPr/>
            </a:pPr>
            <a:endParaRPr lang="en-CA" sz="2000" b="1" dirty="0">
              <a:solidFill>
                <a:srgbClr val="FFFFFF"/>
              </a:solidFill>
              <a:latin typeface="Arial" charset="0"/>
            </a:endParaRPr>
          </a:p>
          <a:p>
            <a:pPr>
              <a:tabLst>
                <a:tab pos="228600" algn="l"/>
              </a:tabLst>
              <a:defRPr/>
            </a:pPr>
            <a:r>
              <a:rPr lang="en-US" sz="2000" b="1" dirty="0">
                <a:solidFill>
                  <a:schemeClr val="bg1"/>
                </a:solidFill>
                <a:latin typeface="Arial" charset="0"/>
              </a:rPr>
              <a:t>The two measures are combined to determine a final rating of VQO achievement.</a:t>
            </a:r>
          </a:p>
          <a:p>
            <a:pPr marL="342900" indent="-342900">
              <a:tabLst>
                <a:tab pos="228600" algn="l"/>
              </a:tabLst>
              <a:defRPr/>
            </a:pPr>
            <a:endParaRPr lang="en-CA" sz="2000" b="1" dirty="0">
              <a:solidFill>
                <a:schemeClr val="tx2"/>
              </a:solidFill>
              <a:latin typeface="Arial" charset="0"/>
            </a:endParaRPr>
          </a:p>
        </p:txBody>
      </p:sp>
      <p:sp>
        <p:nvSpPr>
          <p:cNvPr id="7" name="Rectangle 2"/>
          <p:cNvSpPr txBox="1">
            <a:spLocks noChangeArrowheads="1"/>
          </p:cNvSpPr>
          <p:nvPr/>
        </p:nvSpPr>
        <p:spPr bwMode="auto">
          <a:xfrm>
            <a:off x="0" y="188913"/>
            <a:ext cx="9144000" cy="1701800"/>
          </a:xfrm>
          <a:prstGeom prst="rect">
            <a:avLst/>
          </a:prstGeom>
          <a:ln>
            <a:miter lim="800000"/>
            <a:headEnd/>
            <a:tailEnd/>
          </a:ln>
        </p:spPr>
        <p:txBody>
          <a:bodyPr/>
          <a:lstStyle/>
          <a:p>
            <a:pPr marL="342900" indent="-342900" algn="ctr">
              <a:spcBef>
                <a:spcPct val="20000"/>
              </a:spcBef>
              <a:buClr>
                <a:schemeClr val="tx2"/>
              </a:buClr>
              <a:defRPr/>
            </a:pPr>
            <a:r>
              <a:rPr lang="en-GB" sz="4000" b="1" kern="0" dirty="0">
                <a:solidFill>
                  <a:srgbClr val="FFC000"/>
                </a:solidFill>
                <a:latin typeface="Times New Roman" pitchFamily="18" charset="0"/>
              </a:rPr>
              <a:t> Evaluating VIA Results</a:t>
            </a:r>
            <a:br>
              <a:rPr lang="en-GB" sz="4000" b="1" kern="0" dirty="0">
                <a:solidFill>
                  <a:srgbClr val="FFC000"/>
                </a:solidFill>
                <a:latin typeface="Times New Roman" pitchFamily="18" charset="0"/>
              </a:rPr>
            </a:br>
            <a:endParaRPr lang="en-CA" sz="4000" b="1" kern="0" dirty="0">
              <a:solidFill>
                <a:srgbClr val="FFC000"/>
              </a:solidFill>
              <a:latin typeface="Times New Roman" pitchFamily="18" charset="0"/>
            </a:endParaRPr>
          </a:p>
        </p:txBody>
      </p:sp>
      <p:cxnSp>
        <p:nvCxnSpPr>
          <p:cNvPr id="8" name="Straight Connector 7"/>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5302"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spd="med">
    <p:circle/>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l="27805" r="9196"/>
          <a:stretch>
            <a:fillRect/>
          </a:stretch>
        </p:blipFill>
        <p:spPr bwMode="auto">
          <a:xfrm>
            <a:off x="287338" y="1268413"/>
            <a:ext cx="8605837" cy="3408362"/>
          </a:xfrm>
          <a:prstGeom prst="rect">
            <a:avLst/>
          </a:prstGeom>
          <a:noFill/>
          <a:ln w="9525">
            <a:noFill/>
            <a:miter lim="800000"/>
            <a:headEnd/>
            <a:tailEnd/>
          </a:ln>
        </p:spPr>
      </p:pic>
      <p:sp>
        <p:nvSpPr>
          <p:cNvPr id="57347" name="Text Box 4"/>
          <p:cNvSpPr txBox="1">
            <a:spLocks noChangeArrowheads="1"/>
          </p:cNvSpPr>
          <p:nvPr/>
        </p:nvSpPr>
        <p:spPr bwMode="auto">
          <a:xfrm>
            <a:off x="0" y="315913"/>
            <a:ext cx="9144000" cy="809625"/>
          </a:xfrm>
          <a:prstGeom prst="rect">
            <a:avLst/>
          </a:prstGeom>
          <a:noFill/>
          <a:ln w="9525">
            <a:noFill/>
            <a:miter lim="800000"/>
            <a:headEnd/>
            <a:tailEnd/>
          </a:ln>
        </p:spPr>
        <p:txBody>
          <a:bodyPr>
            <a:spAutoFit/>
          </a:bodyPr>
          <a:lstStyle/>
          <a:p>
            <a:pPr algn="ctr">
              <a:spcBef>
                <a:spcPct val="50000"/>
              </a:spcBef>
            </a:pPr>
            <a:r>
              <a:rPr lang="en-CA" sz="2000" b="1" dirty="0" smtClean="0">
                <a:solidFill>
                  <a:srgbClr val="FFC000"/>
                </a:solidFill>
                <a:latin typeface="Arial" charset="0"/>
              </a:rPr>
              <a:t>Assessing </a:t>
            </a:r>
            <a:r>
              <a:rPr lang="en-CA" sz="2000" b="1" dirty="0">
                <a:solidFill>
                  <a:srgbClr val="FFC000"/>
                </a:solidFill>
                <a:latin typeface="Arial" charset="0"/>
              </a:rPr>
              <a:t>a Visual Simulation</a:t>
            </a:r>
          </a:p>
          <a:p>
            <a:pPr algn="ctr">
              <a:spcBef>
                <a:spcPct val="50000"/>
              </a:spcBef>
            </a:pPr>
            <a:r>
              <a:rPr lang="en-CA" sz="1800" b="1" dirty="0">
                <a:solidFill>
                  <a:srgbClr val="FFFF99"/>
                </a:solidFill>
                <a:latin typeface="Arial" charset="0"/>
              </a:rPr>
              <a:t>What visual condition would this proposal achieve?</a:t>
            </a:r>
          </a:p>
        </p:txBody>
      </p:sp>
      <p:grpSp>
        <p:nvGrpSpPr>
          <p:cNvPr id="2" name="Group 19"/>
          <p:cNvGrpSpPr>
            <a:grpSpLocks/>
          </p:cNvGrpSpPr>
          <p:nvPr/>
        </p:nvGrpSpPr>
        <p:grpSpPr bwMode="auto">
          <a:xfrm>
            <a:off x="1846263" y="1473200"/>
            <a:ext cx="2763837" cy="733425"/>
            <a:chOff x="1763688" y="1700808"/>
            <a:chExt cx="2763416" cy="733618"/>
          </a:xfrm>
        </p:grpSpPr>
        <p:pic>
          <p:nvPicPr>
            <p:cNvPr id="57353" name="Picture 2"/>
            <p:cNvPicPr>
              <a:picLocks noChangeAspect="1" noChangeArrowheads="1"/>
            </p:cNvPicPr>
            <p:nvPr/>
          </p:nvPicPr>
          <p:blipFill>
            <a:blip r:embed="rId3" cstate="print"/>
            <a:srcRect l="27805" r="53156" b="79747"/>
            <a:stretch>
              <a:fillRect/>
            </a:stretch>
          </p:blipFill>
          <p:spPr bwMode="auto">
            <a:xfrm>
              <a:off x="1763688" y="1700808"/>
              <a:ext cx="2763416" cy="733618"/>
            </a:xfrm>
            <a:prstGeom prst="rect">
              <a:avLst/>
            </a:prstGeom>
            <a:noFill/>
            <a:ln w="9525">
              <a:noFill/>
              <a:miter lim="800000"/>
              <a:headEnd/>
              <a:tailEnd/>
            </a:ln>
          </p:spPr>
        </p:pic>
        <p:pic>
          <p:nvPicPr>
            <p:cNvPr id="57354" name="Picture 2"/>
            <p:cNvPicPr>
              <a:picLocks noChangeAspect="1" noChangeArrowheads="1"/>
            </p:cNvPicPr>
            <p:nvPr/>
          </p:nvPicPr>
          <p:blipFill>
            <a:blip r:embed="rId4" cstate="print"/>
            <a:srcRect l="27805" r="53156" b="79747"/>
            <a:stretch>
              <a:fillRect/>
            </a:stretch>
          </p:blipFill>
          <p:spPr bwMode="auto">
            <a:xfrm rot="2280000" flipV="1">
              <a:off x="3012421" y="2376987"/>
              <a:ext cx="1158806" cy="45719"/>
            </a:xfrm>
            <a:prstGeom prst="rect">
              <a:avLst/>
            </a:prstGeom>
            <a:noFill/>
            <a:ln w="9525">
              <a:noFill/>
              <a:miter lim="800000"/>
              <a:headEnd/>
              <a:tailEnd/>
            </a:ln>
          </p:spPr>
        </p:pic>
      </p:grpSp>
      <p:pic>
        <p:nvPicPr>
          <p:cNvPr id="57349"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
        <p:nvSpPr>
          <p:cNvPr id="57350" name="Text Box 5"/>
          <p:cNvSpPr txBox="1">
            <a:spLocks noChangeArrowheads="1"/>
          </p:cNvSpPr>
          <p:nvPr/>
        </p:nvSpPr>
        <p:spPr bwMode="auto">
          <a:xfrm>
            <a:off x="287338" y="4743450"/>
            <a:ext cx="8605837" cy="1108075"/>
          </a:xfrm>
          <a:prstGeom prst="rect">
            <a:avLst/>
          </a:prstGeom>
          <a:noFill/>
          <a:ln w="9525">
            <a:noFill/>
            <a:miter lim="800000"/>
            <a:headEnd/>
            <a:tailEnd/>
          </a:ln>
        </p:spPr>
        <p:txBody>
          <a:bodyPr>
            <a:spAutoFit/>
          </a:bodyPr>
          <a:lstStyle/>
          <a:p>
            <a:pPr marL="342900" indent="-342900">
              <a:spcBef>
                <a:spcPct val="50000"/>
              </a:spcBef>
              <a:buClr>
                <a:srgbClr val="FFFF00"/>
              </a:buClr>
              <a:buFontTx/>
              <a:buAutoNum type="arabicPeriod"/>
            </a:pPr>
            <a:r>
              <a:rPr lang="en-CA" sz="1200" b="1" dirty="0">
                <a:solidFill>
                  <a:schemeClr val="bg1"/>
                </a:solidFill>
                <a:latin typeface="Arial" charset="0"/>
              </a:rPr>
              <a:t>Define landform Unit for analysis purposes.</a:t>
            </a:r>
          </a:p>
          <a:p>
            <a:pPr marL="342900" indent="-342900">
              <a:spcBef>
                <a:spcPct val="50000"/>
              </a:spcBef>
              <a:buClr>
                <a:srgbClr val="FFFF00"/>
              </a:buClr>
              <a:buFontTx/>
              <a:buAutoNum type="arabicPeriod"/>
            </a:pPr>
            <a:r>
              <a:rPr lang="en-CA" sz="1200" b="1" dirty="0">
                <a:solidFill>
                  <a:schemeClr val="bg1"/>
                </a:solidFill>
                <a:latin typeface="Arial" charset="0"/>
              </a:rPr>
              <a:t>Conduct ocular assessment using definitions.</a:t>
            </a:r>
          </a:p>
          <a:p>
            <a:pPr marL="342900" indent="-342900">
              <a:spcBef>
                <a:spcPct val="50000"/>
              </a:spcBef>
              <a:buClr>
                <a:srgbClr val="FFFF00"/>
              </a:buClr>
              <a:buFontTx/>
              <a:buAutoNum type="arabicPeriod"/>
            </a:pPr>
            <a:r>
              <a:rPr lang="en-CA" sz="1200" b="1" dirty="0">
                <a:solidFill>
                  <a:schemeClr val="bg1"/>
                </a:solidFill>
                <a:latin typeface="Arial" charset="0"/>
              </a:rPr>
              <a:t>Conduct numerical assessment.</a:t>
            </a:r>
          </a:p>
          <a:p>
            <a:pPr marL="342900" indent="-342900">
              <a:spcBef>
                <a:spcPct val="50000"/>
              </a:spcBef>
              <a:buClr>
                <a:srgbClr val="FFFF00"/>
              </a:buClr>
              <a:buFontTx/>
              <a:buAutoNum type="arabicPeriod"/>
            </a:pPr>
            <a:r>
              <a:rPr lang="en-CA" sz="1200" b="1" dirty="0">
                <a:solidFill>
                  <a:schemeClr val="bg1"/>
                </a:solidFill>
                <a:latin typeface="Arial" charset="0"/>
              </a:rPr>
              <a:t>Evaluate Design</a:t>
            </a:r>
          </a:p>
        </p:txBody>
      </p:sp>
      <p:sp>
        <p:nvSpPr>
          <p:cNvPr id="21" name="Rectangle 20"/>
          <p:cNvSpPr/>
          <p:nvPr/>
        </p:nvSpPr>
        <p:spPr>
          <a:xfrm>
            <a:off x="6872288" y="4692650"/>
            <a:ext cx="2160587" cy="215900"/>
          </a:xfrm>
          <a:prstGeom prst="rect">
            <a:avLst/>
          </a:prstGeom>
        </p:spPr>
        <p:txBody>
          <a:bodyPr>
            <a:spAutoFit/>
          </a:bodyPr>
          <a:lstStyle/>
          <a:p>
            <a:pPr algn="ctr">
              <a:defRPr/>
            </a:pPr>
            <a:r>
              <a:rPr lang="en-CA" sz="800" dirty="0" err="1" smtClean="0">
                <a:solidFill>
                  <a:schemeClr val="bg1"/>
                </a:solidFill>
                <a:latin typeface="+mn-lt"/>
              </a:rPr>
              <a:t>Foresite</a:t>
            </a:r>
            <a:r>
              <a:rPr lang="en-CA" sz="800" dirty="0" smtClean="0">
                <a:solidFill>
                  <a:schemeClr val="bg1"/>
                </a:solidFill>
                <a:latin typeface="+mn-lt"/>
              </a:rPr>
              <a:t> </a:t>
            </a:r>
            <a:r>
              <a:rPr lang="en-CA" sz="800" dirty="0">
                <a:solidFill>
                  <a:schemeClr val="bg1"/>
                </a:solidFill>
                <a:latin typeface="+mn-lt"/>
              </a:rPr>
              <a:t>Consultants Ltd. </a:t>
            </a:r>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0" y="331788"/>
            <a:ext cx="9144000" cy="7937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3200" b="1" dirty="0" smtClean="0">
                <a:solidFill>
                  <a:srgbClr val="FFC000"/>
                </a:solidFill>
                <a:latin typeface="Times New Roman" pitchFamily="18" charset="0"/>
              </a:rPr>
              <a:t>Analysis</a:t>
            </a:r>
            <a:endParaRPr lang="en-CA" sz="3200" b="1" dirty="0" smtClean="0">
              <a:solidFill>
                <a:srgbClr val="FFC000"/>
              </a:solidFill>
              <a:latin typeface="Times New Roman" pitchFamily="18" charset="0"/>
            </a:endParaRPr>
          </a:p>
        </p:txBody>
      </p:sp>
      <p:sp>
        <p:nvSpPr>
          <p:cNvPr id="58371" name="Text Box 5"/>
          <p:cNvSpPr txBox="1">
            <a:spLocks noChangeArrowheads="1"/>
          </p:cNvSpPr>
          <p:nvPr/>
        </p:nvSpPr>
        <p:spPr bwMode="auto">
          <a:xfrm>
            <a:off x="287338" y="4743450"/>
            <a:ext cx="8605837" cy="1384995"/>
          </a:xfrm>
          <a:prstGeom prst="rect">
            <a:avLst/>
          </a:prstGeom>
          <a:noFill/>
          <a:ln w="9525">
            <a:noFill/>
            <a:miter lim="800000"/>
            <a:headEnd/>
            <a:tailEnd/>
          </a:ln>
        </p:spPr>
        <p:txBody>
          <a:bodyPr>
            <a:spAutoFit/>
          </a:bodyPr>
          <a:lstStyle/>
          <a:p>
            <a:pPr marL="342900" indent="-342900">
              <a:spcBef>
                <a:spcPct val="50000"/>
              </a:spcBef>
              <a:buClr>
                <a:srgbClr val="FFFF00"/>
              </a:buClr>
              <a:buFontTx/>
              <a:buAutoNum type="arabicPeriod"/>
            </a:pPr>
            <a:r>
              <a:rPr lang="en-CA" sz="1200" b="1" dirty="0" smtClean="0">
                <a:solidFill>
                  <a:schemeClr val="bg1"/>
                </a:solidFill>
                <a:latin typeface="Arial" charset="0"/>
              </a:rPr>
              <a:t>Avoid </a:t>
            </a:r>
            <a:r>
              <a:rPr lang="en-CA" sz="1200" b="1" dirty="0">
                <a:solidFill>
                  <a:schemeClr val="bg1"/>
                </a:solidFill>
                <a:latin typeface="Arial" charset="0"/>
              </a:rPr>
              <a:t>mapping lake shore trees as they are in foreground  i.e. less than 1 Kilometer away.</a:t>
            </a:r>
          </a:p>
          <a:p>
            <a:pPr marL="342900" indent="-342900">
              <a:spcBef>
                <a:spcPct val="50000"/>
              </a:spcBef>
              <a:buClr>
                <a:srgbClr val="FFFF00"/>
              </a:buClr>
              <a:buFontTx/>
              <a:buAutoNum type="arabicPeriod"/>
            </a:pPr>
            <a:r>
              <a:rPr lang="en-CA" sz="1200" b="1" dirty="0">
                <a:solidFill>
                  <a:schemeClr val="bg1"/>
                </a:solidFill>
                <a:latin typeface="Arial" charset="0"/>
              </a:rPr>
              <a:t>Ocular assessment: Opening easy to see, small in scale and natural in appearance. </a:t>
            </a:r>
          </a:p>
          <a:p>
            <a:pPr marL="342900" indent="-342900">
              <a:spcBef>
                <a:spcPct val="50000"/>
              </a:spcBef>
              <a:buClr>
                <a:srgbClr val="FFFF00"/>
              </a:buClr>
              <a:buFontTx/>
              <a:buAutoNum type="arabicPeriod"/>
            </a:pPr>
            <a:r>
              <a:rPr lang="en-CA" sz="1200" b="1" dirty="0">
                <a:solidFill>
                  <a:schemeClr val="bg1"/>
                </a:solidFill>
                <a:latin typeface="Arial" charset="0"/>
              </a:rPr>
              <a:t>Percent Alteration 3%</a:t>
            </a:r>
          </a:p>
          <a:p>
            <a:pPr marL="342900" indent="-342900">
              <a:spcBef>
                <a:spcPct val="50000"/>
              </a:spcBef>
              <a:buClr>
                <a:srgbClr val="FFFF00"/>
              </a:buClr>
              <a:buFontTx/>
              <a:buAutoNum type="arabicPeriod"/>
            </a:pPr>
            <a:r>
              <a:rPr lang="en-CA" sz="1200" b="1" dirty="0">
                <a:solidFill>
                  <a:schemeClr val="bg1"/>
                </a:solidFill>
                <a:latin typeface="Arial" charset="0"/>
              </a:rPr>
              <a:t>Design : Response to Lines of Force Moderate</a:t>
            </a:r>
            <a:r>
              <a:rPr lang="en-CA" sz="1200" b="1" dirty="0" smtClean="0">
                <a:solidFill>
                  <a:schemeClr val="bg1"/>
                </a:solidFill>
                <a:latin typeface="Arial" charset="0"/>
              </a:rPr>
              <a:t>.</a:t>
            </a:r>
          </a:p>
          <a:p>
            <a:pPr marL="342900" indent="-342900">
              <a:spcBef>
                <a:spcPct val="50000"/>
              </a:spcBef>
              <a:buClr>
                <a:srgbClr val="FFFF00"/>
              </a:buClr>
              <a:buFontTx/>
              <a:buAutoNum type="arabicPeriod"/>
            </a:pPr>
            <a:r>
              <a:rPr lang="en-CA" sz="1200" b="1" dirty="0" smtClean="0">
                <a:solidFill>
                  <a:schemeClr val="bg1"/>
                </a:solidFill>
                <a:latin typeface="Arial" charset="0"/>
              </a:rPr>
              <a:t>Result: </a:t>
            </a:r>
            <a:r>
              <a:rPr lang="en-CA" sz="1200" b="1" dirty="0" smtClean="0">
                <a:solidFill>
                  <a:srgbClr val="FFFF66"/>
                </a:solidFill>
                <a:latin typeface="Arial" charset="0"/>
              </a:rPr>
              <a:t>Partial Retention</a:t>
            </a:r>
            <a:endParaRPr lang="en-CA" sz="1200" b="1" dirty="0">
              <a:solidFill>
                <a:srgbClr val="FFFF66"/>
              </a:solidFill>
              <a:latin typeface="Arial" charset="0"/>
            </a:endParaRPr>
          </a:p>
        </p:txBody>
      </p:sp>
      <p:cxnSp>
        <p:nvCxnSpPr>
          <p:cNvPr id="15" name="Straight Connector 14"/>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8374" name="Picture 19"/>
          <p:cNvPicPr>
            <a:picLocks noChangeAspect="1" noChangeArrowheads="1"/>
          </p:cNvPicPr>
          <p:nvPr/>
        </p:nvPicPr>
        <p:blipFill>
          <a:blip r:embed="rId2" cstate="print"/>
          <a:srcRect/>
          <a:stretch>
            <a:fillRect/>
          </a:stretch>
        </p:blipFill>
        <p:spPr bwMode="auto">
          <a:xfrm>
            <a:off x="0" y="1268413"/>
            <a:ext cx="9144000" cy="3413125"/>
          </a:xfrm>
          <a:prstGeom prst="rect">
            <a:avLst/>
          </a:prstGeom>
          <a:noFill/>
          <a:ln w="19050">
            <a:noFill/>
            <a:miter lim="800000"/>
            <a:headEnd/>
            <a:tailEnd/>
          </a:ln>
        </p:spPr>
      </p:pic>
      <p:sp>
        <p:nvSpPr>
          <p:cNvPr id="21" name="TextBox 20"/>
          <p:cNvSpPr txBox="1"/>
          <p:nvPr/>
        </p:nvSpPr>
        <p:spPr>
          <a:xfrm>
            <a:off x="1751013" y="1612900"/>
            <a:ext cx="1096962" cy="277813"/>
          </a:xfrm>
          <a:prstGeom prst="rect">
            <a:avLst/>
          </a:prstGeom>
          <a:solidFill>
            <a:srgbClr val="EFF7FF"/>
          </a:solidFill>
        </p:spPr>
        <p:txBody>
          <a:bodyPr wrap="none">
            <a:spAutoFit/>
          </a:bodyPr>
          <a:lstStyle/>
          <a:p>
            <a:pPr>
              <a:defRPr/>
            </a:pPr>
            <a:r>
              <a:rPr lang="en-CA" sz="1200" dirty="0">
                <a:solidFill>
                  <a:schemeClr val="bg2"/>
                </a:solidFill>
                <a:latin typeface="+mn-lt"/>
              </a:rPr>
              <a:t>Alteration 3%</a:t>
            </a:r>
          </a:p>
        </p:txBody>
      </p:sp>
      <p:sp>
        <p:nvSpPr>
          <p:cNvPr id="22" name="Freeform 21"/>
          <p:cNvSpPr/>
          <p:nvPr/>
        </p:nvSpPr>
        <p:spPr>
          <a:xfrm>
            <a:off x="5334000" y="2114550"/>
            <a:ext cx="1206500" cy="325438"/>
          </a:xfrm>
          <a:custGeom>
            <a:avLst/>
            <a:gdLst>
              <a:gd name="connsiteX0" fmla="*/ 0 w 1205154"/>
              <a:gd name="connsiteY0" fmla="*/ 0 h 324465"/>
              <a:gd name="connsiteX1" fmla="*/ 210692 w 1205154"/>
              <a:gd name="connsiteY1" fmla="*/ 16855 h 324465"/>
              <a:gd name="connsiteX2" fmla="*/ 408741 w 1205154"/>
              <a:gd name="connsiteY2" fmla="*/ 42138 h 324465"/>
              <a:gd name="connsiteX3" fmla="*/ 568867 w 1205154"/>
              <a:gd name="connsiteY3" fmla="*/ 96918 h 324465"/>
              <a:gd name="connsiteX4" fmla="*/ 678426 w 1205154"/>
              <a:gd name="connsiteY4" fmla="*/ 130629 h 324465"/>
              <a:gd name="connsiteX5" fmla="*/ 754275 w 1205154"/>
              <a:gd name="connsiteY5" fmla="*/ 160125 h 324465"/>
              <a:gd name="connsiteX6" fmla="*/ 796413 w 1205154"/>
              <a:gd name="connsiteY6" fmla="*/ 185408 h 324465"/>
              <a:gd name="connsiteX7" fmla="*/ 952325 w 1205154"/>
              <a:gd name="connsiteY7" fmla="*/ 206478 h 324465"/>
              <a:gd name="connsiteX8" fmla="*/ 1205154 w 1205154"/>
              <a:gd name="connsiteY8" fmla="*/ 324465 h 324465"/>
              <a:gd name="connsiteX9" fmla="*/ 1205154 w 1205154"/>
              <a:gd name="connsiteY9" fmla="*/ 324465 h 32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5154" h="324465">
                <a:moveTo>
                  <a:pt x="0" y="0"/>
                </a:moveTo>
                <a:cubicBezTo>
                  <a:pt x="71284" y="4916"/>
                  <a:pt x="142569" y="9832"/>
                  <a:pt x="210692" y="16855"/>
                </a:cubicBezTo>
                <a:cubicBezTo>
                  <a:pt x="278815" y="23878"/>
                  <a:pt x="349045" y="28794"/>
                  <a:pt x="408741" y="42138"/>
                </a:cubicBezTo>
                <a:cubicBezTo>
                  <a:pt x="468437" y="55482"/>
                  <a:pt x="523920" y="82170"/>
                  <a:pt x="568867" y="96918"/>
                </a:cubicBezTo>
                <a:cubicBezTo>
                  <a:pt x="613815" y="111667"/>
                  <a:pt x="647525" y="120094"/>
                  <a:pt x="678426" y="130629"/>
                </a:cubicBezTo>
                <a:cubicBezTo>
                  <a:pt x="709327" y="141164"/>
                  <a:pt x="734611" y="150995"/>
                  <a:pt x="754275" y="160125"/>
                </a:cubicBezTo>
                <a:cubicBezTo>
                  <a:pt x="773940" y="169255"/>
                  <a:pt x="763405" y="177682"/>
                  <a:pt x="796413" y="185408"/>
                </a:cubicBezTo>
                <a:cubicBezTo>
                  <a:pt x="829421" y="193134"/>
                  <a:pt x="884202" y="183302"/>
                  <a:pt x="952325" y="206478"/>
                </a:cubicBezTo>
                <a:cubicBezTo>
                  <a:pt x="1020449" y="229654"/>
                  <a:pt x="1205154" y="324465"/>
                  <a:pt x="1205154" y="324465"/>
                </a:cubicBezTo>
                <a:lnTo>
                  <a:pt x="1205154" y="324465"/>
                </a:lnTo>
              </a:path>
            </a:pathLst>
          </a:cu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3" name="Freeform 22"/>
          <p:cNvSpPr/>
          <p:nvPr/>
        </p:nvSpPr>
        <p:spPr>
          <a:xfrm>
            <a:off x="4087813" y="2162175"/>
            <a:ext cx="438150" cy="176213"/>
          </a:xfrm>
          <a:custGeom>
            <a:avLst/>
            <a:gdLst>
              <a:gd name="connsiteX0" fmla="*/ 438238 w 438238"/>
              <a:gd name="connsiteY0" fmla="*/ 0 h 176981"/>
              <a:gd name="connsiteX1" fmla="*/ 265471 w 438238"/>
              <a:gd name="connsiteY1" fmla="*/ 46352 h 176981"/>
              <a:gd name="connsiteX2" fmla="*/ 164339 w 438238"/>
              <a:gd name="connsiteY2" fmla="*/ 80063 h 176981"/>
              <a:gd name="connsiteX3" fmla="*/ 92704 w 438238"/>
              <a:gd name="connsiteY3" fmla="*/ 105346 h 176981"/>
              <a:gd name="connsiteX4" fmla="*/ 0 w 438238"/>
              <a:gd name="connsiteY4" fmla="*/ 176981 h 176981"/>
              <a:gd name="connsiteX5" fmla="*/ 0 w 438238"/>
              <a:gd name="connsiteY5" fmla="*/ 176981 h 17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38" h="176981">
                <a:moveTo>
                  <a:pt x="438238" y="0"/>
                </a:moveTo>
                <a:lnTo>
                  <a:pt x="265471" y="46352"/>
                </a:lnTo>
                <a:cubicBezTo>
                  <a:pt x="219821" y="59696"/>
                  <a:pt x="193133" y="70231"/>
                  <a:pt x="164339" y="80063"/>
                </a:cubicBezTo>
                <a:cubicBezTo>
                  <a:pt x="135545" y="89895"/>
                  <a:pt x="120094" y="89193"/>
                  <a:pt x="92704" y="105346"/>
                </a:cubicBezTo>
                <a:cubicBezTo>
                  <a:pt x="65314" y="121499"/>
                  <a:pt x="0" y="176981"/>
                  <a:pt x="0" y="176981"/>
                </a:cubicBezTo>
                <a:lnTo>
                  <a:pt x="0" y="176981"/>
                </a:lnTo>
              </a:path>
            </a:pathLst>
          </a:custGeom>
          <a:ln w="127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6" name="Freeform 25"/>
          <p:cNvSpPr/>
          <p:nvPr/>
        </p:nvSpPr>
        <p:spPr>
          <a:xfrm>
            <a:off x="4681538" y="2106613"/>
            <a:ext cx="361950" cy="274637"/>
          </a:xfrm>
          <a:custGeom>
            <a:avLst/>
            <a:gdLst>
              <a:gd name="connsiteX0" fmla="*/ 362389 w 362389"/>
              <a:gd name="connsiteY0" fmla="*/ 0 h 273899"/>
              <a:gd name="connsiteX1" fmla="*/ 282327 w 362389"/>
              <a:gd name="connsiteY1" fmla="*/ 29497 h 273899"/>
              <a:gd name="connsiteX2" fmla="*/ 139057 w 362389"/>
              <a:gd name="connsiteY2" fmla="*/ 113774 h 273899"/>
              <a:gd name="connsiteX3" fmla="*/ 0 w 362389"/>
              <a:gd name="connsiteY3" fmla="*/ 273899 h 273899"/>
              <a:gd name="connsiteX4" fmla="*/ 0 w 362389"/>
              <a:gd name="connsiteY4" fmla="*/ 273899 h 273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89" h="273899">
                <a:moveTo>
                  <a:pt x="362389" y="0"/>
                </a:moveTo>
                <a:cubicBezTo>
                  <a:pt x="340969" y="5267"/>
                  <a:pt x="319549" y="10535"/>
                  <a:pt x="282327" y="29497"/>
                </a:cubicBezTo>
                <a:cubicBezTo>
                  <a:pt x="245105" y="48459"/>
                  <a:pt x="186111" y="73040"/>
                  <a:pt x="139057" y="113774"/>
                </a:cubicBezTo>
                <a:cubicBezTo>
                  <a:pt x="92003" y="154508"/>
                  <a:pt x="0" y="273899"/>
                  <a:pt x="0" y="273899"/>
                </a:cubicBezTo>
                <a:lnTo>
                  <a:pt x="0" y="273899"/>
                </a:lnTo>
              </a:path>
            </a:pathLst>
          </a:custGeom>
          <a:ln w="127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7" name="Freeform 26"/>
          <p:cNvSpPr/>
          <p:nvPr/>
        </p:nvSpPr>
        <p:spPr>
          <a:xfrm>
            <a:off x="5346700" y="2114550"/>
            <a:ext cx="223838" cy="254000"/>
          </a:xfrm>
          <a:custGeom>
            <a:avLst/>
            <a:gdLst>
              <a:gd name="connsiteX0" fmla="*/ 0 w 223332"/>
              <a:gd name="connsiteY0" fmla="*/ 0 h 252830"/>
              <a:gd name="connsiteX1" fmla="*/ 84276 w 223332"/>
              <a:gd name="connsiteY1" fmla="*/ 58994 h 252830"/>
              <a:gd name="connsiteX2" fmla="*/ 185408 w 223332"/>
              <a:gd name="connsiteY2" fmla="*/ 176981 h 252830"/>
              <a:gd name="connsiteX3" fmla="*/ 223332 w 223332"/>
              <a:gd name="connsiteY3" fmla="*/ 252830 h 252830"/>
              <a:gd name="connsiteX4" fmla="*/ 223332 w 223332"/>
              <a:gd name="connsiteY4" fmla="*/ 252830 h 252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32" h="252830">
                <a:moveTo>
                  <a:pt x="0" y="0"/>
                </a:moveTo>
                <a:cubicBezTo>
                  <a:pt x="26687" y="14748"/>
                  <a:pt x="53375" y="29497"/>
                  <a:pt x="84276" y="58994"/>
                </a:cubicBezTo>
                <a:cubicBezTo>
                  <a:pt x="115177" y="88491"/>
                  <a:pt x="162232" y="144675"/>
                  <a:pt x="185408" y="176981"/>
                </a:cubicBezTo>
                <a:cubicBezTo>
                  <a:pt x="208584" y="209287"/>
                  <a:pt x="223332" y="252830"/>
                  <a:pt x="223332" y="252830"/>
                </a:cubicBezTo>
                <a:lnTo>
                  <a:pt x="223332" y="252830"/>
                </a:lnTo>
              </a:path>
            </a:pathLst>
          </a:cu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8" name="Freeform 27"/>
          <p:cNvSpPr/>
          <p:nvPr/>
        </p:nvSpPr>
        <p:spPr>
          <a:xfrm>
            <a:off x="2916238" y="2401888"/>
            <a:ext cx="450850" cy="173037"/>
          </a:xfrm>
          <a:custGeom>
            <a:avLst/>
            <a:gdLst>
              <a:gd name="connsiteX0" fmla="*/ 0 w 450879"/>
              <a:gd name="connsiteY0" fmla="*/ 172767 h 172767"/>
              <a:gd name="connsiteX1" fmla="*/ 181194 w 450879"/>
              <a:gd name="connsiteY1" fmla="*/ 96918 h 172767"/>
              <a:gd name="connsiteX2" fmla="*/ 332892 w 450879"/>
              <a:gd name="connsiteY2" fmla="*/ 33711 h 172767"/>
              <a:gd name="connsiteX3" fmla="*/ 450879 w 450879"/>
              <a:gd name="connsiteY3" fmla="*/ 0 h 172767"/>
            </a:gdLst>
            <a:ahLst/>
            <a:cxnLst>
              <a:cxn ang="0">
                <a:pos x="connsiteX0" y="connsiteY0"/>
              </a:cxn>
              <a:cxn ang="0">
                <a:pos x="connsiteX1" y="connsiteY1"/>
              </a:cxn>
              <a:cxn ang="0">
                <a:pos x="connsiteX2" y="connsiteY2"/>
              </a:cxn>
              <a:cxn ang="0">
                <a:pos x="connsiteX3" y="connsiteY3"/>
              </a:cxn>
            </a:cxnLst>
            <a:rect l="l" t="t" r="r" b="b"/>
            <a:pathLst>
              <a:path w="450879" h="172767">
                <a:moveTo>
                  <a:pt x="0" y="172767"/>
                </a:moveTo>
                <a:lnTo>
                  <a:pt x="181194" y="96918"/>
                </a:lnTo>
                <a:cubicBezTo>
                  <a:pt x="236676" y="73742"/>
                  <a:pt x="287945" y="49864"/>
                  <a:pt x="332892" y="33711"/>
                </a:cubicBezTo>
                <a:cubicBezTo>
                  <a:pt x="377839" y="17558"/>
                  <a:pt x="414359" y="8779"/>
                  <a:pt x="450879" y="0"/>
                </a:cubicBezTo>
              </a:path>
            </a:pathLst>
          </a:custGeom>
          <a:ln w="127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29" name="Freeform 28"/>
          <p:cNvSpPr/>
          <p:nvPr/>
        </p:nvSpPr>
        <p:spPr>
          <a:xfrm>
            <a:off x="3733800" y="2490788"/>
            <a:ext cx="130175" cy="180975"/>
          </a:xfrm>
          <a:custGeom>
            <a:avLst/>
            <a:gdLst>
              <a:gd name="connsiteX0" fmla="*/ 0 w 130628"/>
              <a:gd name="connsiteY0" fmla="*/ 181194 h 181194"/>
              <a:gd name="connsiteX1" fmla="*/ 63207 w 130628"/>
              <a:gd name="connsiteY1" fmla="*/ 143270 h 181194"/>
              <a:gd name="connsiteX2" fmla="*/ 109559 w 130628"/>
              <a:gd name="connsiteY2" fmla="*/ 50565 h 181194"/>
              <a:gd name="connsiteX3" fmla="*/ 130628 w 130628"/>
              <a:gd name="connsiteY3" fmla="*/ 0 h 181194"/>
            </a:gdLst>
            <a:ahLst/>
            <a:cxnLst>
              <a:cxn ang="0">
                <a:pos x="connsiteX0" y="connsiteY0"/>
              </a:cxn>
              <a:cxn ang="0">
                <a:pos x="connsiteX1" y="connsiteY1"/>
              </a:cxn>
              <a:cxn ang="0">
                <a:pos x="connsiteX2" y="connsiteY2"/>
              </a:cxn>
              <a:cxn ang="0">
                <a:pos x="connsiteX3" y="connsiteY3"/>
              </a:cxn>
            </a:cxnLst>
            <a:rect l="l" t="t" r="r" b="b"/>
            <a:pathLst>
              <a:path w="130628" h="181194">
                <a:moveTo>
                  <a:pt x="0" y="181194"/>
                </a:moveTo>
                <a:cubicBezTo>
                  <a:pt x="22473" y="173118"/>
                  <a:pt x="44947" y="165042"/>
                  <a:pt x="63207" y="143270"/>
                </a:cubicBezTo>
                <a:cubicBezTo>
                  <a:pt x="81467" y="121499"/>
                  <a:pt x="98322" y="74443"/>
                  <a:pt x="109559" y="50565"/>
                </a:cubicBezTo>
                <a:cubicBezTo>
                  <a:pt x="120796" y="26687"/>
                  <a:pt x="125712" y="13343"/>
                  <a:pt x="130628" y="0"/>
                </a:cubicBezTo>
              </a:path>
            </a:pathLst>
          </a:cu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CA"/>
          </a:p>
        </p:txBody>
      </p:sp>
      <p:sp>
        <p:nvSpPr>
          <p:cNvPr id="59395"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CA" smtClean="0"/>
          </a:p>
        </p:txBody>
      </p:sp>
      <p:pic>
        <p:nvPicPr>
          <p:cNvPr id="59396" name="Picture 11" descr="C:\Documents and Settings\cam\My Documents\VRM Conference\Images\Lake VP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solidFill>
              <a:schemeClr val="tx1"/>
            </a:solidFill>
            <a:miter lim="800000"/>
            <a:headEnd/>
            <a:tailEnd/>
          </a:ln>
        </p:spPr>
      </p:pic>
      <p:sp>
        <p:nvSpPr>
          <p:cNvPr id="59397" name="Text Box 4"/>
          <p:cNvSpPr txBox="1">
            <a:spLocks noChangeArrowheads="1"/>
          </p:cNvSpPr>
          <p:nvPr/>
        </p:nvSpPr>
        <p:spPr bwMode="auto">
          <a:xfrm>
            <a:off x="0" y="315913"/>
            <a:ext cx="9144000" cy="809625"/>
          </a:xfrm>
          <a:prstGeom prst="rect">
            <a:avLst/>
          </a:prstGeom>
          <a:noFill/>
          <a:ln w="9525">
            <a:noFill/>
            <a:miter lim="800000"/>
            <a:headEnd/>
            <a:tailEnd/>
          </a:ln>
        </p:spPr>
        <p:txBody>
          <a:bodyPr>
            <a:spAutoFit/>
          </a:bodyPr>
          <a:lstStyle/>
          <a:p>
            <a:pPr algn="ctr">
              <a:spcBef>
                <a:spcPct val="50000"/>
              </a:spcBef>
            </a:pPr>
            <a:r>
              <a:rPr lang="en-CA" sz="2000" b="1" dirty="0" smtClean="0">
                <a:solidFill>
                  <a:schemeClr val="bg2"/>
                </a:solidFill>
                <a:latin typeface="Arial" charset="0"/>
              </a:rPr>
              <a:t>Assessing </a:t>
            </a:r>
            <a:r>
              <a:rPr lang="en-CA" sz="2000" b="1" dirty="0">
                <a:solidFill>
                  <a:schemeClr val="bg2"/>
                </a:solidFill>
                <a:latin typeface="Arial" charset="0"/>
              </a:rPr>
              <a:t>a Visual Simulation</a:t>
            </a:r>
          </a:p>
          <a:p>
            <a:pPr algn="ctr">
              <a:spcBef>
                <a:spcPct val="50000"/>
              </a:spcBef>
            </a:pPr>
            <a:r>
              <a:rPr lang="en-CA" sz="1800" b="1" dirty="0">
                <a:solidFill>
                  <a:schemeClr val="bg2"/>
                </a:solidFill>
                <a:latin typeface="Arial" charset="0"/>
              </a:rPr>
              <a:t>What visual condition would this proposal achieve?</a:t>
            </a:r>
          </a:p>
        </p:txBody>
      </p:sp>
      <p:sp>
        <p:nvSpPr>
          <p:cNvPr id="59398" name="Text Box 5"/>
          <p:cNvSpPr txBox="1">
            <a:spLocks noChangeArrowheads="1"/>
          </p:cNvSpPr>
          <p:nvPr/>
        </p:nvSpPr>
        <p:spPr bwMode="auto">
          <a:xfrm>
            <a:off x="0" y="5085184"/>
            <a:ext cx="5905500" cy="1277273"/>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n-CA" sz="1400" b="1" dirty="0" smtClean="0">
                <a:solidFill>
                  <a:schemeClr val="bg1"/>
                </a:solidFill>
                <a:latin typeface="Arial" charset="0"/>
              </a:rPr>
              <a:t>consider landform</a:t>
            </a:r>
            <a:endParaRPr lang="en-CA" sz="1400" b="1" dirty="0">
              <a:solidFill>
                <a:schemeClr val="bg1"/>
              </a:solidFill>
              <a:latin typeface="Arial" charset="0"/>
            </a:endParaRPr>
          </a:p>
          <a:p>
            <a:pPr marL="342900" indent="-342900">
              <a:spcBef>
                <a:spcPct val="50000"/>
              </a:spcBef>
              <a:buFontTx/>
              <a:buAutoNum type="arabicPeriod"/>
            </a:pPr>
            <a:r>
              <a:rPr lang="en-CA" sz="1400" b="1" dirty="0" smtClean="0">
                <a:solidFill>
                  <a:schemeClr val="bg1"/>
                </a:solidFill>
                <a:latin typeface="Arial" charset="0"/>
              </a:rPr>
              <a:t>ocular </a:t>
            </a:r>
            <a:r>
              <a:rPr lang="en-CA" sz="1400" b="1" dirty="0">
                <a:solidFill>
                  <a:schemeClr val="bg1"/>
                </a:solidFill>
                <a:latin typeface="Arial" charset="0"/>
              </a:rPr>
              <a:t>assessment using </a:t>
            </a:r>
            <a:r>
              <a:rPr lang="en-CA" sz="1400" b="1" dirty="0" smtClean="0">
                <a:solidFill>
                  <a:schemeClr val="bg1"/>
                </a:solidFill>
                <a:latin typeface="Arial" charset="0"/>
              </a:rPr>
              <a:t>VQO definitions</a:t>
            </a:r>
            <a:endParaRPr lang="en-CA" sz="1400" b="1" dirty="0">
              <a:solidFill>
                <a:schemeClr val="bg1"/>
              </a:solidFill>
              <a:latin typeface="Arial" charset="0"/>
            </a:endParaRPr>
          </a:p>
          <a:p>
            <a:pPr marL="342900" indent="-342900">
              <a:spcBef>
                <a:spcPct val="50000"/>
              </a:spcBef>
              <a:buFontTx/>
              <a:buAutoNum type="arabicPeriod"/>
            </a:pPr>
            <a:r>
              <a:rPr lang="en-CA" sz="1400" b="1" dirty="0" smtClean="0">
                <a:solidFill>
                  <a:schemeClr val="bg1"/>
                </a:solidFill>
                <a:latin typeface="Arial" charset="0"/>
              </a:rPr>
              <a:t>Landform scale % alteration.</a:t>
            </a:r>
            <a:endParaRPr lang="en-CA" sz="1400" b="1" dirty="0">
              <a:solidFill>
                <a:schemeClr val="bg1"/>
              </a:solidFill>
              <a:latin typeface="Arial" charset="0"/>
            </a:endParaRPr>
          </a:p>
          <a:p>
            <a:pPr marL="342900" indent="-342900">
              <a:spcBef>
                <a:spcPct val="50000"/>
              </a:spcBef>
              <a:buFontTx/>
              <a:buAutoNum type="arabicPeriod"/>
            </a:pPr>
            <a:r>
              <a:rPr lang="en-CA" sz="1400" b="1" dirty="0" smtClean="0">
                <a:solidFill>
                  <a:schemeClr val="bg1"/>
                </a:solidFill>
                <a:latin typeface="Arial" charset="0"/>
              </a:rPr>
              <a:t>Design</a:t>
            </a:r>
            <a:endParaRPr lang="en-CA" sz="1400" b="1" dirty="0">
              <a:solidFill>
                <a:schemeClr val="bg1"/>
              </a:solidFill>
              <a:latin typeface="Arial" charset="0"/>
            </a:endParaRPr>
          </a:p>
        </p:txBody>
      </p:sp>
      <p:sp>
        <p:nvSpPr>
          <p:cNvPr id="59399" name="Text Box 2"/>
          <p:cNvSpPr txBox="1">
            <a:spLocks noChangeArrowheads="1"/>
          </p:cNvSpPr>
          <p:nvPr/>
        </p:nvSpPr>
        <p:spPr bwMode="auto">
          <a:xfrm>
            <a:off x="8763000" y="6400800"/>
            <a:ext cx="381000" cy="307975"/>
          </a:xfrm>
          <a:prstGeom prst="rect">
            <a:avLst/>
          </a:prstGeom>
          <a:noFill/>
          <a:ln w="9525">
            <a:noFill/>
            <a:miter lim="800000"/>
            <a:headEnd/>
            <a:tailEnd/>
          </a:ln>
        </p:spPr>
        <p:txBody>
          <a:bodyPr>
            <a:spAutoFit/>
          </a:bodyPr>
          <a:lstStyle/>
          <a:p>
            <a:pPr>
              <a:spcBef>
                <a:spcPct val="50000"/>
              </a:spcBef>
            </a:pPr>
            <a:r>
              <a:rPr lang="en-GB" sz="1400">
                <a:solidFill>
                  <a:srgbClr val="FFFFFF"/>
                </a:solidFill>
                <a:latin typeface="Arial" charset="0"/>
              </a:rPr>
              <a:t>53</a:t>
            </a:r>
            <a:endParaRPr lang="en-GB" sz="1400">
              <a:solidFill>
                <a:srgbClr val="FFFFFF"/>
              </a:solidFill>
            </a:endParaRPr>
          </a:p>
        </p:txBody>
      </p:sp>
      <p:sp>
        <p:nvSpPr>
          <p:cNvPr id="8" name="Rectangle 7"/>
          <p:cNvSpPr/>
          <p:nvPr/>
        </p:nvSpPr>
        <p:spPr>
          <a:xfrm>
            <a:off x="7199313" y="5013325"/>
            <a:ext cx="1944687" cy="215900"/>
          </a:xfrm>
          <a:prstGeom prst="rect">
            <a:avLst/>
          </a:prstGeom>
        </p:spPr>
        <p:txBody>
          <a:bodyPr>
            <a:spAutoFit/>
          </a:bodyPr>
          <a:lstStyle/>
          <a:p>
            <a:pPr>
              <a:defRPr/>
            </a:pPr>
            <a:r>
              <a:rPr lang="en-CA" sz="800" b="1" dirty="0">
                <a:latin typeface="+mn-lt"/>
              </a:rPr>
              <a:t>Ken Fairhurst</a:t>
            </a:r>
            <a:r>
              <a:rPr lang="en-CA" sz="800" dirty="0">
                <a:latin typeface="+mn-lt"/>
              </a:rPr>
              <a:t> , Resource Design Inc.</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CA"/>
          </a:p>
        </p:txBody>
      </p:sp>
      <p:sp>
        <p:nvSpPr>
          <p:cNvPr id="60419"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CA" smtClean="0"/>
          </a:p>
        </p:txBody>
      </p:sp>
      <p:pic>
        <p:nvPicPr>
          <p:cNvPr id="60420" name="Picture 2"/>
          <p:cNvPicPr>
            <a:picLocks noChangeAspect="1" noChangeArrowheads="1"/>
          </p:cNvPicPr>
          <p:nvPr/>
        </p:nvPicPr>
        <p:blipFill>
          <a:blip r:embed="rId2" cstate="print"/>
          <a:srcRect/>
          <a:stretch>
            <a:fillRect/>
          </a:stretch>
        </p:blipFill>
        <p:spPr bwMode="auto">
          <a:xfrm>
            <a:off x="7938" y="-100013"/>
            <a:ext cx="9136062" cy="6092826"/>
          </a:xfrm>
          <a:prstGeom prst="rect">
            <a:avLst/>
          </a:prstGeom>
          <a:noFill/>
          <a:ln w="0">
            <a:noFill/>
            <a:miter lim="800000"/>
            <a:headEnd/>
            <a:tailEnd/>
          </a:ln>
        </p:spPr>
      </p:pic>
      <p:pic>
        <p:nvPicPr>
          <p:cNvPr id="60421" name="Picture 3"/>
          <p:cNvPicPr>
            <a:picLocks noChangeAspect="1" noChangeArrowheads="1"/>
          </p:cNvPicPr>
          <p:nvPr/>
        </p:nvPicPr>
        <p:blipFill>
          <a:blip r:embed="rId2" cstate="print"/>
          <a:srcRect t="87129"/>
          <a:stretch>
            <a:fillRect/>
          </a:stretch>
        </p:blipFill>
        <p:spPr bwMode="auto">
          <a:xfrm>
            <a:off x="0" y="5959475"/>
            <a:ext cx="9144000" cy="898525"/>
          </a:xfrm>
          <a:prstGeom prst="rect">
            <a:avLst/>
          </a:prstGeom>
          <a:noFill/>
          <a:ln w="9525">
            <a:noFill/>
            <a:miter lim="800000"/>
            <a:headEnd/>
            <a:tailEnd/>
          </a:ln>
        </p:spPr>
      </p:pic>
      <p:sp>
        <p:nvSpPr>
          <p:cNvPr id="60422" name="Text Box 5"/>
          <p:cNvSpPr txBox="1">
            <a:spLocks noChangeArrowheads="1"/>
          </p:cNvSpPr>
          <p:nvPr/>
        </p:nvSpPr>
        <p:spPr bwMode="auto">
          <a:xfrm>
            <a:off x="323528" y="4725144"/>
            <a:ext cx="8605837" cy="1384995"/>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n-CA" sz="1200" b="1" dirty="0">
                <a:solidFill>
                  <a:schemeClr val="bg1"/>
                </a:solidFill>
                <a:latin typeface="Arial" charset="0"/>
              </a:rPr>
              <a:t>Landform avoid mapping lake shore trees as they are in foreground  i.e. less than 1 Kilometer away.</a:t>
            </a:r>
          </a:p>
          <a:p>
            <a:pPr marL="342900" indent="-342900">
              <a:spcBef>
                <a:spcPct val="50000"/>
              </a:spcBef>
              <a:buFontTx/>
              <a:buAutoNum type="arabicPeriod"/>
            </a:pPr>
            <a:r>
              <a:rPr lang="en-CA" sz="1200" b="1" dirty="0">
                <a:solidFill>
                  <a:schemeClr val="bg1"/>
                </a:solidFill>
                <a:latin typeface="Arial" charset="0"/>
              </a:rPr>
              <a:t>Ocular assessment: Opening easy to see, medium in scale and natural in appearance. </a:t>
            </a:r>
          </a:p>
          <a:p>
            <a:pPr marL="342900" indent="-342900">
              <a:spcBef>
                <a:spcPct val="50000"/>
              </a:spcBef>
              <a:buFontTx/>
              <a:buAutoNum type="arabicPeriod"/>
            </a:pPr>
            <a:r>
              <a:rPr lang="en-CA" sz="1200" b="1" dirty="0">
                <a:solidFill>
                  <a:schemeClr val="bg1"/>
                </a:solidFill>
                <a:latin typeface="Arial" charset="0"/>
              </a:rPr>
              <a:t>Percent Alteration 5.8%</a:t>
            </a:r>
          </a:p>
          <a:p>
            <a:pPr marL="342900" indent="-342900">
              <a:spcBef>
                <a:spcPct val="50000"/>
              </a:spcBef>
              <a:buFontTx/>
              <a:buAutoNum type="arabicPeriod"/>
            </a:pPr>
            <a:r>
              <a:rPr lang="en-CA" sz="1200" b="1" dirty="0">
                <a:solidFill>
                  <a:schemeClr val="bg1"/>
                </a:solidFill>
                <a:latin typeface="Arial" charset="0"/>
              </a:rPr>
              <a:t>Design : Response to Lines of Force Good</a:t>
            </a:r>
            <a:r>
              <a:rPr lang="en-CA" sz="1200" b="1" dirty="0" smtClean="0">
                <a:solidFill>
                  <a:schemeClr val="bg1"/>
                </a:solidFill>
                <a:latin typeface="Arial" charset="0"/>
              </a:rPr>
              <a:t>.</a:t>
            </a:r>
          </a:p>
          <a:p>
            <a:pPr marL="342900" indent="-342900">
              <a:spcBef>
                <a:spcPct val="50000"/>
              </a:spcBef>
              <a:buFontTx/>
              <a:buAutoNum type="arabicPeriod"/>
            </a:pPr>
            <a:r>
              <a:rPr lang="en-CA" sz="1200" b="1" dirty="0" smtClean="0">
                <a:solidFill>
                  <a:schemeClr val="bg1"/>
                </a:solidFill>
                <a:latin typeface="Arial" charset="0"/>
              </a:rPr>
              <a:t>Result: </a:t>
            </a:r>
            <a:r>
              <a:rPr lang="en-CA" sz="1200" b="1" dirty="0" smtClean="0">
                <a:solidFill>
                  <a:srgbClr val="FFFF00"/>
                </a:solidFill>
                <a:latin typeface="Arial" charset="0"/>
              </a:rPr>
              <a:t>Partial Retention</a:t>
            </a:r>
            <a:endParaRPr lang="en-CA" sz="1200" b="1" dirty="0">
              <a:solidFill>
                <a:srgbClr val="FFFF00"/>
              </a:solidFill>
              <a:latin typeface="Arial" charset="0"/>
            </a:endParaRPr>
          </a:p>
        </p:txBody>
      </p:sp>
      <p:sp>
        <p:nvSpPr>
          <p:cNvPr id="7" name="Rectangle 2"/>
          <p:cNvSpPr txBox="1">
            <a:spLocks noChangeArrowheads="1"/>
          </p:cNvSpPr>
          <p:nvPr/>
        </p:nvSpPr>
        <p:spPr bwMode="auto">
          <a:xfrm>
            <a:off x="0" y="331788"/>
            <a:ext cx="9144000" cy="793750"/>
          </a:xfrm>
          <a:prstGeom prst="rect">
            <a:avLst/>
          </a:prstGeom>
          <a:ln>
            <a:miter lim="800000"/>
            <a:headEnd/>
            <a:tailEnd/>
          </a:ln>
        </p:spPr>
        <p:txBody>
          <a:bodyPr/>
          <a:lstStyle/>
          <a:p>
            <a:pPr algn="ctr">
              <a:defRPr/>
            </a:pPr>
            <a:r>
              <a:rPr lang="en-GB" sz="3200" b="1" kern="0" dirty="0">
                <a:solidFill>
                  <a:schemeClr val="bg2"/>
                </a:solidFill>
                <a:latin typeface="Times New Roman" pitchFamily="18" charset="0"/>
                <a:ea typeface="+mj-ea"/>
                <a:cs typeface="+mj-cs"/>
              </a:rPr>
              <a:t>Analysis</a:t>
            </a:r>
            <a:endParaRPr lang="en-CA" sz="3200" b="1" kern="0" dirty="0">
              <a:solidFill>
                <a:schemeClr val="bg2"/>
              </a:solidFill>
              <a:latin typeface="Times New Roman" pitchFamily="18" charset="0"/>
              <a:ea typeface="+mj-ea"/>
              <a:cs typeface="+mj-cs"/>
            </a:endParaRPr>
          </a:p>
        </p:txBody>
      </p:sp>
      <p:sp>
        <p:nvSpPr>
          <p:cNvPr id="60424" name="Text Box 2"/>
          <p:cNvSpPr txBox="1">
            <a:spLocks noChangeArrowheads="1"/>
          </p:cNvSpPr>
          <p:nvPr/>
        </p:nvSpPr>
        <p:spPr bwMode="auto">
          <a:xfrm>
            <a:off x="8763000" y="6400800"/>
            <a:ext cx="381000" cy="307975"/>
          </a:xfrm>
          <a:prstGeom prst="rect">
            <a:avLst/>
          </a:prstGeom>
          <a:noFill/>
          <a:ln w="9525">
            <a:noFill/>
            <a:miter lim="800000"/>
            <a:headEnd/>
            <a:tailEnd/>
          </a:ln>
        </p:spPr>
        <p:txBody>
          <a:bodyPr>
            <a:spAutoFit/>
          </a:bodyPr>
          <a:lstStyle/>
          <a:p>
            <a:pPr>
              <a:spcBef>
                <a:spcPct val="50000"/>
              </a:spcBef>
            </a:pPr>
            <a:r>
              <a:rPr lang="en-GB" sz="1400">
                <a:solidFill>
                  <a:srgbClr val="FFFFFF"/>
                </a:solidFill>
                <a:latin typeface="Arial" charset="0"/>
              </a:rPr>
              <a:t>54</a:t>
            </a:r>
            <a:endParaRPr lang="en-GB" sz="1400">
              <a:solidFill>
                <a:srgbClr val="FFFFFF"/>
              </a:solidFill>
            </a:endParaRPr>
          </a:p>
        </p:txBody>
      </p:sp>
      <p:sp>
        <p:nvSpPr>
          <p:cNvPr id="59401" name="TextBox 8"/>
          <p:cNvSpPr txBox="1">
            <a:spLocks noChangeArrowheads="1"/>
          </p:cNvSpPr>
          <p:nvPr/>
        </p:nvSpPr>
        <p:spPr bwMode="auto">
          <a:xfrm>
            <a:off x="5580112" y="5733256"/>
            <a:ext cx="2663825" cy="646112"/>
          </a:xfrm>
          <a:prstGeom prst="rect">
            <a:avLst/>
          </a:prstGeom>
          <a:noFill/>
          <a:ln w="9525">
            <a:noFill/>
            <a:miter lim="800000"/>
            <a:headEnd/>
            <a:tailEnd/>
          </a:ln>
        </p:spPr>
        <p:txBody>
          <a:bodyPr>
            <a:spAutoFit/>
          </a:bodyPr>
          <a:lstStyle/>
          <a:p>
            <a:pPr>
              <a:defRPr/>
            </a:pPr>
            <a:r>
              <a:rPr lang="en-CA" sz="1200" dirty="0">
                <a:solidFill>
                  <a:srgbClr val="FFC000"/>
                </a:solidFill>
                <a:latin typeface="+mn-lt"/>
              </a:rPr>
              <a:t>Simulated landform is truncated on the left and right side. This would not be acceptable to assess VQO.</a:t>
            </a:r>
          </a:p>
        </p:txBody>
      </p:sp>
      <p:cxnSp>
        <p:nvCxnSpPr>
          <p:cNvPr id="11" name="Straight Arrow Connector 10"/>
          <p:cNvCxnSpPr/>
          <p:nvPr/>
        </p:nvCxnSpPr>
        <p:spPr>
          <a:xfrm>
            <a:off x="5929313" y="3141663"/>
            <a:ext cx="215900" cy="714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851525" y="2598738"/>
            <a:ext cx="144463" cy="714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0" idx="5"/>
          </p:cNvCxnSpPr>
          <p:nvPr/>
        </p:nvCxnSpPr>
        <p:spPr>
          <a:xfrm>
            <a:off x="4398963" y="2657475"/>
            <a:ext cx="101600" cy="4445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067175" y="2852738"/>
            <a:ext cx="576263" cy="1444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67" idx="3"/>
          </p:cNvCxnSpPr>
          <p:nvPr/>
        </p:nvCxnSpPr>
        <p:spPr>
          <a:xfrm flipV="1">
            <a:off x="3575050" y="2708275"/>
            <a:ext cx="92075" cy="117475"/>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71" idx="2"/>
          </p:cNvCxnSpPr>
          <p:nvPr/>
        </p:nvCxnSpPr>
        <p:spPr>
          <a:xfrm flipV="1">
            <a:off x="3328988" y="2713038"/>
            <a:ext cx="19050" cy="85725"/>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54" idx="1"/>
          </p:cNvCxnSpPr>
          <p:nvPr/>
        </p:nvCxnSpPr>
        <p:spPr>
          <a:xfrm flipH="1">
            <a:off x="123825" y="2446338"/>
            <a:ext cx="377825" cy="5556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2700338" y="2636838"/>
            <a:ext cx="71437" cy="144462"/>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2124075" y="2708275"/>
            <a:ext cx="0" cy="144463"/>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8" name="Freeform 47"/>
          <p:cNvSpPr/>
          <p:nvPr/>
        </p:nvSpPr>
        <p:spPr>
          <a:xfrm>
            <a:off x="4476750" y="2801938"/>
            <a:ext cx="1241425" cy="93662"/>
          </a:xfrm>
          <a:custGeom>
            <a:avLst/>
            <a:gdLst>
              <a:gd name="connsiteX0" fmla="*/ 0 w 1242060"/>
              <a:gd name="connsiteY0" fmla="*/ 93345 h 93345"/>
              <a:gd name="connsiteX1" fmla="*/ 198120 w 1242060"/>
              <a:gd name="connsiteY1" fmla="*/ 43815 h 93345"/>
              <a:gd name="connsiteX2" fmla="*/ 407670 w 1242060"/>
              <a:gd name="connsiteY2" fmla="*/ 13335 h 93345"/>
              <a:gd name="connsiteX3" fmla="*/ 655320 w 1242060"/>
              <a:gd name="connsiteY3" fmla="*/ 1905 h 93345"/>
              <a:gd name="connsiteX4" fmla="*/ 963930 w 1242060"/>
              <a:gd name="connsiteY4" fmla="*/ 24765 h 93345"/>
              <a:gd name="connsiteX5" fmla="*/ 1242060 w 1242060"/>
              <a:gd name="connsiteY5" fmla="*/ 51435 h 9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2060" h="93345">
                <a:moveTo>
                  <a:pt x="0" y="93345"/>
                </a:moveTo>
                <a:cubicBezTo>
                  <a:pt x="65087" y="75247"/>
                  <a:pt x="130175" y="57150"/>
                  <a:pt x="198120" y="43815"/>
                </a:cubicBezTo>
                <a:cubicBezTo>
                  <a:pt x="266065" y="30480"/>
                  <a:pt x="331470" y="20320"/>
                  <a:pt x="407670" y="13335"/>
                </a:cubicBezTo>
                <a:cubicBezTo>
                  <a:pt x="483870" y="6350"/>
                  <a:pt x="562610" y="0"/>
                  <a:pt x="655320" y="1905"/>
                </a:cubicBezTo>
                <a:cubicBezTo>
                  <a:pt x="748030" y="3810"/>
                  <a:pt x="866140" y="16510"/>
                  <a:pt x="963930" y="24765"/>
                </a:cubicBezTo>
                <a:cubicBezTo>
                  <a:pt x="1061720" y="33020"/>
                  <a:pt x="1151890" y="42227"/>
                  <a:pt x="1242060" y="51435"/>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cxnSp>
        <p:nvCxnSpPr>
          <p:cNvPr id="52" name="Straight Arrow Connector 51"/>
          <p:cNvCxnSpPr/>
          <p:nvPr/>
        </p:nvCxnSpPr>
        <p:spPr>
          <a:xfrm>
            <a:off x="5716588" y="2852738"/>
            <a:ext cx="215900" cy="714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3" name="Freeform 52"/>
          <p:cNvSpPr/>
          <p:nvPr/>
        </p:nvSpPr>
        <p:spPr>
          <a:xfrm>
            <a:off x="5105400" y="2803525"/>
            <a:ext cx="822325" cy="330200"/>
          </a:xfrm>
          <a:custGeom>
            <a:avLst/>
            <a:gdLst>
              <a:gd name="connsiteX0" fmla="*/ 0 w 822960"/>
              <a:gd name="connsiteY0" fmla="*/ 0 h 329565"/>
              <a:gd name="connsiteX1" fmla="*/ 80010 w 822960"/>
              <a:gd name="connsiteY1" fmla="*/ 87630 h 329565"/>
              <a:gd name="connsiteX2" fmla="*/ 304800 w 822960"/>
              <a:gd name="connsiteY2" fmla="*/ 137160 h 329565"/>
              <a:gd name="connsiteX3" fmla="*/ 548640 w 822960"/>
              <a:gd name="connsiteY3" fmla="*/ 205740 h 329565"/>
              <a:gd name="connsiteX4" fmla="*/ 742950 w 822960"/>
              <a:gd name="connsiteY4" fmla="*/ 293370 h 329565"/>
              <a:gd name="connsiteX5" fmla="*/ 811530 w 822960"/>
              <a:gd name="connsiteY5" fmla="*/ 323850 h 329565"/>
              <a:gd name="connsiteX6" fmla="*/ 811530 w 822960"/>
              <a:gd name="connsiteY6" fmla="*/ 327660 h 32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2960" h="329565">
                <a:moveTo>
                  <a:pt x="0" y="0"/>
                </a:moveTo>
                <a:cubicBezTo>
                  <a:pt x="14605" y="32385"/>
                  <a:pt x="29210" y="64770"/>
                  <a:pt x="80010" y="87630"/>
                </a:cubicBezTo>
                <a:cubicBezTo>
                  <a:pt x="130810" y="110490"/>
                  <a:pt x="226695" y="117475"/>
                  <a:pt x="304800" y="137160"/>
                </a:cubicBezTo>
                <a:cubicBezTo>
                  <a:pt x="382905" y="156845"/>
                  <a:pt x="475615" y="179705"/>
                  <a:pt x="548640" y="205740"/>
                </a:cubicBezTo>
                <a:cubicBezTo>
                  <a:pt x="621665" y="231775"/>
                  <a:pt x="742950" y="293370"/>
                  <a:pt x="742950" y="293370"/>
                </a:cubicBezTo>
                <a:cubicBezTo>
                  <a:pt x="786765" y="313055"/>
                  <a:pt x="800100" y="318135"/>
                  <a:pt x="811530" y="323850"/>
                </a:cubicBezTo>
                <a:cubicBezTo>
                  <a:pt x="822960" y="329565"/>
                  <a:pt x="817245" y="328612"/>
                  <a:pt x="811530" y="327660"/>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54" name="Freeform 53"/>
          <p:cNvSpPr/>
          <p:nvPr/>
        </p:nvSpPr>
        <p:spPr>
          <a:xfrm>
            <a:off x="239713" y="2209800"/>
            <a:ext cx="2957512" cy="280988"/>
          </a:xfrm>
          <a:custGeom>
            <a:avLst/>
            <a:gdLst>
              <a:gd name="connsiteX0" fmla="*/ 0 w 2957413"/>
              <a:gd name="connsiteY0" fmla="*/ 280820 h 280820"/>
              <a:gd name="connsiteX1" fmla="*/ 262171 w 2957413"/>
              <a:gd name="connsiteY1" fmla="*/ 236059 h 280820"/>
              <a:gd name="connsiteX2" fmla="*/ 597877 w 2957413"/>
              <a:gd name="connsiteY2" fmla="*/ 194496 h 280820"/>
              <a:gd name="connsiteX3" fmla="*/ 744948 w 2957413"/>
              <a:gd name="connsiteY3" fmla="*/ 197693 h 280820"/>
              <a:gd name="connsiteX4" fmla="*/ 1058274 w 2957413"/>
              <a:gd name="connsiteY4" fmla="*/ 178509 h 280820"/>
              <a:gd name="connsiteX5" fmla="*/ 1115824 w 2957413"/>
              <a:gd name="connsiteY5" fmla="*/ 168918 h 280820"/>
              <a:gd name="connsiteX6" fmla="*/ 1323642 w 2957413"/>
              <a:gd name="connsiteY6" fmla="*/ 101777 h 280820"/>
              <a:gd name="connsiteX7" fmla="*/ 1585813 w 2957413"/>
              <a:gd name="connsiteY7" fmla="*/ 34635 h 280820"/>
              <a:gd name="connsiteX8" fmla="*/ 1752067 w 2957413"/>
              <a:gd name="connsiteY8" fmla="*/ 12255 h 280820"/>
              <a:gd name="connsiteX9" fmla="*/ 2110154 w 2957413"/>
              <a:gd name="connsiteY9" fmla="*/ 5861 h 280820"/>
              <a:gd name="connsiteX10" fmla="*/ 2289197 w 2957413"/>
              <a:gd name="connsiteY10" fmla="*/ 5861 h 280820"/>
              <a:gd name="connsiteX11" fmla="*/ 2612115 w 2957413"/>
              <a:gd name="connsiteY11" fmla="*/ 41030 h 280820"/>
              <a:gd name="connsiteX12" fmla="*/ 2752792 w 2957413"/>
              <a:gd name="connsiteY12" fmla="*/ 34635 h 280820"/>
              <a:gd name="connsiteX13" fmla="*/ 2925441 w 2957413"/>
              <a:gd name="connsiteY13" fmla="*/ 66607 h 280820"/>
              <a:gd name="connsiteX14" fmla="*/ 2944624 w 2957413"/>
              <a:gd name="connsiteY14" fmla="*/ 63410 h 280820"/>
              <a:gd name="connsiteX15" fmla="*/ 2938230 w 2957413"/>
              <a:gd name="connsiteY15" fmla="*/ 63410 h 28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57413" h="280820">
                <a:moveTo>
                  <a:pt x="0" y="280820"/>
                </a:moveTo>
                <a:cubicBezTo>
                  <a:pt x="81262" y="265633"/>
                  <a:pt x="162525" y="250446"/>
                  <a:pt x="262171" y="236059"/>
                </a:cubicBezTo>
                <a:cubicBezTo>
                  <a:pt x="361817" y="221672"/>
                  <a:pt x="517414" y="200890"/>
                  <a:pt x="597877" y="194496"/>
                </a:cubicBezTo>
                <a:cubicBezTo>
                  <a:pt x="678340" y="188102"/>
                  <a:pt x="668215" y="200357"/>
                  <a:pt x="744948" y="197693"/>
                </a:cubicBezTo>
                <a:cubicBezTo>
                  <a:pt x="821681" y="195029"/>
                  <a:pt x="996461" y="183305"/>
                  <a:pt x="1058274" y="178509"/>
                </a:cubicBezTo>
                <a:cubicBezTo>
                  <a:pt x="1120087" y="173713"/>
                  <a:pt x="1071596" y="181707"/>
                  <a:pt x="1115824" y="168918"/>
                </a:cubicBezTo>
                <a:cubicBezTo>
                  <a:pt x="1160052" y="156129"/>
                  <a:pt x="1245311" y="124157"/>
                  <a:pt x="1323642" y="101777"/>
                </a:cubicBezTo>
                <a:cubicBezTo>
                  <a:pt x="1401973" y="79397"/>
                  <a:pt x="1514409" y="49555"/>
                  <a:pt x="1585813" y="34635"/>
                </a:cubicBezTo>
                <a:cubicBezTo>
                  <a:pt x="1657217" y="19715"/>
                  <a:pt x="1664677" y="17051"/>
                  <a:pt x="1752067" y="12255"/>
                </a:cubicBezTo>
                <a:cubicBezTo>
                  <a:pt x="1839457" y="7459"/>
                  <a:pt x="2020632" y="6927"/>
                  <a:pt x="2110154" y="5861"/>
                </a:cubicBezTo>
                <a:cubicBezTo>
                  <a:pt x="2199676" y="4795"/>
                  <a:pt x="2205537" y="0"/>
                  <a:pt x="2289197" y="5861"/>
                </a:cubicBezTo>
                <a:cubicBezTo>
                  <a:pt x="2372857" y="11722"/>
                  <a:pt x="2534849" y="36234"/>
                  <a:pt x="2612115" y="41030"/>
                </a:cubicBezTo>
                <a:cubicBezTo>
                  <a:pt x="2689381" y="45826"/>
                  <a:pt x="2700571" y="30372"/>
                  <a:pt x="2752792" y="34635"/>
                </a:cubicBezTo>
                <a:cubicBezTo>
                  <a:pt x="2805013" y="38898"/>
                  <a:pt x="2893469" y="61811"/>
                  <a:pt x="2925441" y="66607"/>
                </a:cubicBezTo>
                <a:cubicBezTo>
                  <a:pt x="2957413" y="71403"/>
                  <a:pt x="2942493" y="63943"/>
                  <a:pt x="2944624" y="63410"/>
                </a:cubicBezTo>
                <a:cubicBezTo>
                  <a:pt x="2946755" y="62877"/>
                  <a:pt x="2942492" y="63143"/>
                  <a:pt x="2938230" y="63410"/>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60" name="Freeform 59"/>
          <p:cNvSpPr/>
          <p:nvPr/>
        </p:nvSpPr>
        <p:spPr>
          <a:xfrm>
            <a:off x="3603625" y="2212975"/>
            <a:ext cx="844550" cy="460375"/>
          </a:xfrm>
          <a:custGeom>
            <a:avLst/>
            <a:gdLst>
              <a:gd name="connsiteX0" fmla="*/ 0 w 845126"/>
              <a:gd name="connsiteY0" fmla="*/ 0 h 460398"/>
              <a:gd name="connsiteX1" fmla="*/ 57549 w 845126"/>
              <a:gd name="connsiteY1" fmla="*/ 99114 h 460398"/>
              <a:gd name="connsiteX2" fmla="*/ 230198 w 845126"/>
              <a:gd name="connsiteY2" fmla="*/ 239791 h 460398"/>
              <a:gd name="connsiteX3" fmla="*/ 521144 w 845126"/>
              <a:gd name="connsiteY3" fmla="*/ 348495 h 460398"/>
              <a:gd name="connsiteX4" fmla="*/ 799300 w 845126"/>
              <a:gd name="connsiteY4" fmla="*/ 444412 h 460398"/>
              <a:gd name="connsiteX5" fmla="*/ 796103 w 845126"/>
              <a:gd name="connsiteY5" fmla="*/ 444412 h 46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5126" h="460398">
                <a:moveTo>
                  <a:pt x="0" y="0"/>
                </a:moveTo>
                <a:cubicBezTo>
                  <a:pt x="9591" y="29574"/>
                  <a:pt x="19183" y="59149"/>
                  <a:pt x="57549" y="99114"/>
                </a:cubicBezTo>
                <a:cubicBezTo>
                  <a:pt x="95915" y="139079"/>
                  <a:pt x="152932" y="198227"/>
                  <a:pt x="230198" y="239791"/>
                </a:cubicBezTo>
                <a:cubicBezTo>
                  <a:pt x="307464" y="281355"/>
                  <a:pt x="426294" y="314392"/>
                  <a:pt x="521144" y="348495"/>
                </a:cubicBezTo>
                <a:cubicBezTo>
                  <a:pt x="615994" y="382598"/>
                  <a:pt x="753474" y="428426"/>
                  <a:pt x="799300" y="444412"/>
                </a:cubicBezTo>
                <a:cubicBezTo>
                  <a:pt x="845126" y="460398"/>
                  <a:pt x="796103" y="444412"/>
                  <a:pt x="796103" y="444412"/>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64" name="Freeform 63"/>
          <p:cNvSpPr/>
          <p:nvPr/>
        </p:nvSpPr>
        <p:spPr>
          <a:xfrm>
            <a:off x="3190875" y="2214563"/>
            <a:ext cx="2673350" cy="390525"/>
          </a:xfrm>
          <a:custGeom>
            <a:avLst/>
            <a:gdLst>
              <a:gd name="connsiteX0" fmla="*/ 0 w 2672862"/>
              <a:gd name="connsiteY0" fmla="*/ 61279 h 390591"/>
              <a:gd name="connsiteX1" fmla="*/ 86325 w 2672862"/>
              <a:gd name="connsiteY1" fmla="*/ 61279 h 390591"/>
              <a:gd name="connsiteX2" fmla="*/ 233396 w 2672862"/>
              <a:gd name="connsiteY2" fmla="*/ 38899 h 390591"/>
              <a:gd name="connsiteX3" fmla="*/ 396454 w 2672862"/>
              <a:gd name="connsiteY3" fmla="*/ 6927 h 390591"/>
              <a:gd name="connsiteX4" fmla="*/ 412440 w 2672862"/>
              <a:gd name="connsiteY4" fmla="*/ 533 h 390591"/>
              <a:gd name="connsiteX5" fmla="*/ 485975 w 2672862"/>
              <a:gd name="connsiteY5" fmla="*/ 10124 h 390591"/>
              <a:gd name="connsiteX6" fmla="*/ 642638 w 2672862"/>
              <a:gd name="connsiteY6" fmla="*/ 48491 h 390591"/>
              <a:gd name="connsiteX7" fmla="*/ 901612 w 2672862"/>
              <a:gd name="connsiteY7" fmla="*/ 51688 h 390591"/>
              <a:gd name="connsiteX8" fmla="*/ 1227726 w 2672862"/>
              <a:gd name="connsiteY8" fmla="*/ 86857 h 390591"/>
              <a:gd name="connsiteX9" fmla="*/ 1643363 w 2672862"/>
              <a:gd name="connsiteY9" fmla="*/ 141209 h 390591"/>
              <a:gd name="connsiteX10" fmla="*/ 1895942 w 2672862"/>
              <a:gd name="connsiteY10" fmla="*/ 169984 h 390591"/>
              <a:gd name="connsiteX11" fmla="*/ 2138929 w 2672862"/>
              <a:gd name="connsiteY11" fmla="*/ 205154 h 390591"/>
              <a:gd name="connsiteX12" fmla="*/ 2314775 w 2672862"/>
              <a:gd name="connsiteY12" fmla="*/ 240323 h 390591"/>
              <a:gd name="connsiteX13" fmla="*/ 2497016 w 2672862"/>
              <a:gd name="connsiteY13" fmla="*/ 294675 h 390591"/>
              <a:gd name="connsiteX14" fmla="*/ 2672862 w 2672862"/>
              <a:gd name="connsiteY14" fmla="*/ 390591 h 390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72862" h="390591">
                <a:moveTo>
                  <a:pt x="0" y="61279"/>
                </a:moveTo>
                <a:cubicBezTo>
                  <a:pt x="23713" y="63144"/>
                  <a:pt x="47426" y="65009"/>
                  <a:pt x="86325" y="61279"/>
                </a:cubicBezTo>
                <a:cubicBezTo>
                  <a:pt x="125224" y="57549"/>
                  <a:pt x="181708" y="47958"/>
                  <a:pt x="233396" y="38899"/>
                </a:cubicBezTo>
                <a:cubicBezTo>
                  <a:pt x="285084" y="29840"/>
                  <a:pt x="366613" y="13321"/>
                  <a:pt x="396454" y="6927"/>
                </a:cubicBezTo>
                <a:cubicBezTo>
                  <a:pt x="426295" y="533"/>
                  <a:pt x="397520" y="0"/>
                  <a:pt x="412440" y="533"/>
                </a:cubicBezTo>
                <a:cubicBezTo>
                  <a:pt x="427360" y="1066"/>
                  <a:pt x="447609" y="2131"/>
                  <a:pt x="485975" y="10124"/>
                </a:cubicBezTo>
                <a:cubicBezTo>
                  <a:pt x="524341" y="18117"/>
                  <a:pt x="573365" y="41564"/>
                  <a:pt x="642638" y="48491"/>
                </a:cubicBezTo>
                <a:cubicBezTo>
                  <a:pt x="711911" y="55418"/>
                  <a:pt x="804097" y="45294"/>
                  <a:pt x="901612" y="51688"/>
                </a:cubicBezTo>
                <a:cubicBezTo>
                  <a:pt x="999127" y="58082"/>
                  <a:pt x="1104101" y="71937"/>
                  <a:pt x="1227726" y="86857"/>
                </a:cubicBezTo>
                <a:cubicBezTo>
                  <a:pt x="1351351" y="101777"/>
                  <a:pt x="1531994" y="127354"/>
                  <a:pt x="1643363" y="141209"/>
                </a:cubicBezTo>
                <a:cubicBezTo>
                  <a:pt x="1754732" y="155064"/>
                  <a:pt x="1813348" y="159327"/>
                  <a:pt x="1895942" y="169984"/>
                </a:cubicBezTo>
                <a:cubicBezTo>
                  <a:pt x="1978536" y="180641"/>
                  <a:pt x="2069123" y="193431"/>
                  <a:pt x="2138929" y="205154"/>
                </a:cubicBezTo>
                <a:cubicBezTo>
                  <a:pt x="2208735" y="216877"/>
                  <a:pt x="2255094" y="225403"/>
                  <a:pt x="2314775" y="240323"/>
                </a:cubicBezTo>
                <a:cubicBezTo>
                  <a:pt x="2374456" y="255243"/>
                  <a:pt x="2437335" y="269630"/>
                  <a:pt x="2497016" y="294675"/>
                </a:cubicBezTo>
                <a:cubicBezTo>
                  <a:pt x="2556697" y="319720"/>
                  <a:pt x="2614779" y="355155"/>
                  <a:pt x="2672862" y="390591"/>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67" name="Freeform 66"/>
          <p:cNvSpPr/>
          <p:nvPr/>
        </p:nvSpPr>
        <p:spPr>
          <a:xfrm>
            <a:off x="2916238" y="2765425"/>
            <a:ext cx="696912" cy="384175"/>
          </a:xfrm>
          <a:custGeom>
            <a:avLst/>
            <a:gdLst>
              <a:gd name="connsiteX0" fmla="*/ 0 w 696468"/>
              <a:gd name="connsiteY0" fmla="*/ 384048 h 384048"/>
              <a:gd name="connsiteX1" fmla="*/ 169164 w 696468"/>
              <a:gd name="connsiteY1" fmla="*/ 315468 h 384048"/>
              <a:gd name="connsiteX2" fmla="*/ 461772 w 696468"/>
              <a:gd name="connsiteY2" fmla="*/ 237744 h 384048"/>
              <a:gd name="connsiteX3" fmla="*/ 658368 w 696468"/>
              <a:gd name="connsiteY3" fmla="*/ 59436 h 384048"/>
              <a:gd name="connsiteX4" fmla="*/ 690372 w 696468"/>
              <a:gd name="connsiteY4" fmla="*/ 4572 h 384048"/>
              <a:gd name="connsiteX5" fmla="*/ 690372 w 696468"/>
              <a:gd name="connsiteY5" fmla="*/ 32004 h 38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468" h="384048">
                <a:moveTo>
                  <a:pt x="0" y="384048"/>
                </a:moveTo>
                <a:cubicBezTo>
                  <a:pt x="46101" y="361950"/>
                  <a:pt x="92202" y="339852"/>
                  <a:pt x="169164" y="315468"/>
                </a:cubicBezTo>
                <a:cubicBezTo>
                  <a:pt x="246126" y="291084"/>
                  <a:pt x="380238" y="280416"/>
                  <a:pt x="461772" y="237744"/>
                </a:cubicBezTo>
                <a:cubicBezTo>
                  <a:pt x="543306" y="195072"/>
                  <a:pt x="620268" y="98298"/>
                  <a:pt x="658368" y="59436"/>
                </a:cubicBezTo>
                <a:cubicBezTo>
                  <a:pt x="696468" y="20574"/>
                  <a:pt x="685038" y="9144"/>
                  <a:pt x="690372" y="4572"/>
                </a:cubicBezTo>
                <a:cubicBezTo>
                  <a:pt x="695706" y="0"/>
                  <a:pt x="693039" y="16002"/>
                  <a:pt x="690372" y="32004"/>
                </a:cubicBezTo>
              </a:path>
            </a:pathLst>
          </a:custGeom>
          <a:ln w="190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71" name="Freeform 70"/>
          <p:cNvSpPr/>
          <p:nvPr/>
        </p:nvSpPr>
        <p:spPr>
          <a:xfrm>
            <a:off x="3141663" y="2798763"/>
            <a:ext cx="187325" cy="265112"/>
          </a:xfrm>
          <a:custGeom>
            <a:avLst/>
            <a:gdLst>
              <a:gd name="connsiteX0" fmla="*/ 0 w 187452"/>
              <a:gd name="connsiteY0" fmla="*/ 265176 h 265176"/>
              <a:gd name="connsiteX1" fmla="*/ 105156 w 187452"/>
              <a:gd name="connsiteY1" fmla="*/ 187452 h 265176"/>
              <a:gd name="connsiteX2" fmla="*/ 187452 w 187452"/>
              <a:gd name="connsiteY2" fmla="*/ 0 h 265176"/>
            </a:gdLst>
            <a:ahLst/>
            <a:cxnLst>
              <a:cxn ang="0">
                <a:pos x="connsiteX0" y="connsiteY0"/>
              </a:cxn>
              <a:cxn ang="0">
                <a:pos x="connsiteX1" y="connsiteY1"/>
              </a:cxn>
              <a:cxn ang="0">
                <a:pos x="connsiteX2" y="connsiteY2"/>
              </a:cxn>
            </a:cxnLst>
            <a:rect l="l" t="t" r="r" b="b"/>
            <a:pathLst>
              <a:path w="187452" h="265176">
                <a:moveTo>
                  <a:pt x="0" y="265176"/>
                </a:moveTo>
                <a:cubicBezTo>
                  <a:pt x="36957" y="248412"/>
                  <a:pt x="73914" y="231648"/>
                  <a:pt x="105156" y="187452"/>
                </a:cubicBezTo>
                <a:cubicBezTo>
                  <a:pt x="136398" y="143256"/>
                  <a:pt x="161925" y="71628"/>
                  <a:pt x="187452" y="0"/>
                </a:cubicBezTo>
              </a:path>
            </a:pathLst>
          </a:custGeom>
          <a:ln w="190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idx="1"/>
          </p:nvPr>
        </p:nvSpPr>
        <p:spPr bwMode="auto">
          <a:xfrm>
            <a:off x="971550" y="1773238"/>
            <a:ext cx="7354888" cy="2981325"/>
          </a:xfrm>
          <a:noFill/>
          <a:ln>
            <a:miter lim="800000"/>
            <a:headEnd/>
            <a:tailEnd/>
          </a:ln>
        </p:spPr>
        <p:txBody>
          <a:bodyPr vert="horz" wrap="square" lIns="91440" tIns="45720" rIns="91440" bIns="45720" numCol="1" anchor="t" anchorCtr="0" compatLnSpc="1">
            <a:prstTxWarp prst="textNoShape">
              <a:avLst/>
            </a:prstTxWarp>
          </a:bodyPr>
          <a:lstStyle/>
          <a:p>
            <a:pPr>
              <a:buClr>
                <a:schemeClr val="bg1"/>
              </a:buClr>
            </a:pPr>
            <a:r>
              <a:rPr lang="en-GB" sz="2000" b="1" dirty="0" smtClean="0">
                <a:solidFill>
                  <a:srgbClr val="FFFF99"/>
                </a:solidFill>
              </a:rPr>
              <a:t>This would require that the block size, shape, position and/or leave areas be adjusted.</a:t>
            </a:r>
          </a:p>
          <a:p>
            <a:pPr>
              <a:buClr>
                <a:schemeClr val="bg1"/>
              </a:buClr>
            </a:pPr>
            <a:endParaRPr lang="en-GB" sz="2400" b="1" dirty="0" smtClean="0"/>
          </a:p>
          <a:p>
            <a:pPr>
              <a:buClr>
                <a:schemeClr val="bg1"/>
              </a:buClr>
            </a:pPr>
            <a:r>
              <a:rPr lang="en-GB" sz="2000" b="1" dirty="0" smtClean="0">
                <a:solidFill>
                  <a:srgbClr val="FFFF99"/>
                </a:solidFill>
              </a:rPr>
              <a:t>Any design alterations require a new set of simulations from the selected viewpoints.</a:t>
            </a:r>
          </a:p>
          <a:p>
            <a:endParaRPr lang="en-GB" sz="2400" b="1" dirty="0" smtClean="0"/>
          </a:p>
          <a:p>
            <a:endParaRPr lang="en-GB" sz="2400" b="1" dirty="0" smtClean="0"/>
          </a:p>
        </p:txBody>
      </p:sp>
      <p:sp>
        <p:nvSpPr>
          <p:cNvPr id="7" name="Rectangle 2"/>
          <p:cNvSpPr>
            <a:spLocks noGrp="1" noChangeArrowheads="1"/>
          </p:cNvSpPr>
          <p:nvPr>
            <p:ph type="title"/>
          </p:nvPr>
        </p:nvSpPr>
        <p:spPr bwMode="auto">
          <a:xfrm>
            <a:off x="0" y="260350"/>
            <a:ext cx="9144000" cy="7937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3200" b="1" dirty="0" smtClean="0">
                <a:solidFill>
                  <a:srgbClr val="FFC000"/>
                </a:solidFill>
                <a:latin typeface="Times New Roman" pitchFamily="18" charset="0"/>
              </a:rPr>
              <a:t>What if block proposal does not meet the VQO?</a:t>
            </a:r>
            <a:endParaRPr lang="en-CA" sz="3200" b="1" dirty="0" smtClean="0">
              <a:solidFill>
                <a:srgbClr val="FFC000"/>
              </a:solidFill>
              <a:latin typeface="Times New Roman" pitchFamily="18" charset="0"/>
            </a:endParaRPr>
          </a:p>
        </p:txBody>
      </p:sp>
      <p:cxnSp>
        <p:nvCxnSpPr>
          <p:cNvPr id="8" name="Straight Connector 7"/>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62470" name="Picture 79"/>
          <p:cNvPicPr>
            <a:picLocks noChangeAspect="1" noChangeArrowheads="1"/>
          </p:cNvPicPr>
          <p:nvPr/>
        </p:nvPicPr>
        <p:blipFill>
          <a:blip r:embed="rId2" cstate="print"/>
          <a:srcRect/>
          <a:stretch>
            <a:fillRect/>
          </a:stretch>
        </p:blipFill>
        <p:spPr bwMode="auto">
          <a:xfrm>
            <a:off x="7812360" y="5445224"/>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2"/>
          <p:cNvSpPr>
            <a:spLocks noGrp="1"/>
          </p:cNvSpPr>
          <p:nvPr>
            <p:ph idx="1"/>
          </p:nvPr>
        </p:nvSpPr>
        <p:spPr bwMode="auto">
          <a:xfrm>
            <a:off x="1187450" y="1484313"/>
            <a:ext cx="6913563" cy="4525962"/>
          </a:xfrm>
          <a:noFill/>
          <a:ln>
            <a:miter lim="800000"/>
            <a:headEnd/>
            <a:tailEnd/>
          </a:ln>
        </p:spPr>
        <p:txBody>
          <a:bodyPr vert="horz" wrap="square" lIns="91440" tIns="45720" rIns="91440" bIns="45720" numCol="1" anchor="t" anchorCtr="0" compatLnSpc="1">
            <a:prstTxWarp prst="textNoShape">
              <a:avLst/>
            </a:prstTxWarp>
          </a:bodyPr>
          <a:lstStyle/>
          <a:p>
            <a:endParaRPr lang="en-CA" sz="2000" dirty="0" smtClean="0"/>
          </a:p>
          <a:p>
            <a:pPr>
              <a:buFontTx/>
              <a:buNone/>
            </a:pPr>
            <a:r>
              <a:rPr lang="en-CA" sz="2400" dirty="0" smtClean="0">
                <a:solidFill>
                  <a:schemeClr val="bg1"/>
                </a:solidFill>
              </a:rPr>
              <a:t>The basic content should include:</a:t>
            </a:r>
          </a:p>
          <a:p>
            <a:pPr>
              <a:buClr>
                <a:schemeClr val="bg1"/>
              </a:buClr>
            </a:pPr>
            <a:r>
              <a:rPr lang="en-CA" sz="2000" dirty="0" smtClean="0">
                <a:solidFill>
                  <a:srgbClr val="FFFF66"/>
                </a:solidFill>
              </a:rPr>
              <a:t>A topographic map showing the VLI and VQO data, viewpoints used and block location relative to the viewpoints.</a:t>
            </a:r>
          </a:p>
          <a:p>
            <a:pPr>
              <a:buClr>
                <a:schemeClr val="bg1"/>
              </a:buClr>
            </a:pPr>
            <a:r>
              <a:rPr lang="en-CA" sz="2000" dirty="0" smtClean="0">
                <a:solidFill>
                  <a:srgbClr val="FFFF66"/>
                </a:solidFill>
              </a:rPr>
              <a:t>Good quality photographs from each viewpoint.</a:t>
            </a:r>
          </a:p>
          <a:p>
            <a:pPr>
              <a:buClr>
                <a:schemeClr val="bg1"/>
              </a:buClr>
            </a:pPr>
            <a:r>
              <a:rPr lang="en-CA" sz="2000" dirty="0" smtClean="0">
                <a:solidFill>
                  <a:srgbClr val="FFFF66"/>
                </a:solidFill>
              </a:rPr>
              <a:t>Visual simulation from each viewpoint.</a:t>
            </a:r>
          </a:p>
          <a:p>
            <a:pPr>
              <a:buClr>
                <a:schemeClr val="bg1"/>
              </a:buClr>
            </a:pPr>
            <a:r>
              <a:rPr lang="en-CA" sz="2000" dirty="0" smtClean="0">
                <a:solidFill>
                  <a:srgbClr val="FFFF66"/>
                </a:solidFill>
              </a:rPr>
              <a:t>Analysis of whether or not the objective will be achieved from each viewpoint</a:t>
            </a:r>
            <a:r>
              <a:rPr lang="en-CA" dirty="0" smtClean="0">
                <a:solidFill>
                  <a:srgbClr val="FFFF66"/>
                </a:solidFill>
              </a:rPr>
              <a:t>.</a:t>
            </a:r>
          </a:p>
          <a:p>
            <a:pPr>
              <a:buClr>
                <a:schemeClr val="bg1"/>
              </a:buClr>
            </a:pPr>
            <a:r>
              <a:rPr lang="en-CA" sz="2000" dirty="0" smtClean="0">
                <a:solidFill>
                  <a:srgbClr val="FFFF66"/>
                </a:solidFill>
              </a:rPr>
              <a:t>Completion of a VIA form.</a:t>
            </a:r>
          </a:p>
        </p:txBody>
      </p:sp>
      <p:sp>
        <p:nvSpPr>
          <p:cNvPr id="63491" name="Rectangle 3"/>
          <p:cNvSpPr>
            <a:spLocks noChangeArrowheads="1"/>
          </p:cNvSpPr>
          <p:nvPr/>
        </p:nvSpPr>
        <p:spPr bwMode="auto">
          <a:xfrm>
            <a:off x="0" y="26988"/>
            <a:ext cx="9144000" cy="954087"/>
          </a:xfrm>
          <a:prstGeom prst="rect">
            <a:avLst/>
          </a:prstGeom>
          <a:noFill/>
          <a:ln w="9525">
            <a:noFill/>
            <a:miter lim="800000"/>
            <a:headEnd/>
            <a:tailEnd/>
          </a:ln>
        </p:spPr>
        <p:txBody>
          <a:bodyPr>
            <a:spAutoFit/>
          </a:bodyPr>
          <a:lstStyle/>
          <a:p>
            <a:pPr algn="ctr"/>
            <a:r>
              <a:rPr lang="en-GB" sz="2800" b="1">
                <a:solidFill>
                  <a:srgbClr val="FFC000"/>
                </a:solidFill>
                <a:latin typeface="Times New Roman" pitchFamily="18" charset="0"/>
                <a:cs typeface="Times New Roman" pitchFamily="18" charset="0"/>
              </a:rPr>
              <a:t>Step 5</a:t>
            </a:r>
          </a:p>
          <a:p>
            <a:pPr algn="ctr"/>
            <a:r>
              <a:rPr lang="en-GB" sz="2800" b="1">
                <a:solidFill>
                  <a:srgbClr val="FFC000"/>
                </a:solidFill>
                <a:latin typeface="Times New Roman" pitchFamily="18" charset="0"/>
                <a:cs typeface="Times New Roman" pitchFamily="18" charset="0"/>
              </a:rPr>
              <a:t>Prepare a Visual Impact Assessment Report</a:t>
            </a:r>
            <a:endParaRPr lang="en-CA" sz="2800" b="1">
              <a:solidFill>
                <a:srgbClr val="FFC000"/>
              </a:solidFill>
              <a:latin typeface="Times New Roman" pitchFamily="18" charset="0"/>
              <a:cs typeface="Times New Roman" pitchFamily="18" charset="0"/>
            </a:endParaRPr>
          </a:p>
        </p:txBody>
      </p:sp>
      <p:cxnSp>
        <p:nvCxnSpPr>
          <p:cNvPr id="5" name="Straight Connector 4"/>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63493"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
        <p:nvSpPr>
          <p:cNvPr id="63494" name="Text Box 77"/>
          <p:cNvSpPr txBox="1">
            <a:spLocks noChangeArrowheads="1"/>
          </p:cNvSpPr>
          <p:nvPr/>
        </p:nvSpPr>
        <p:spPr bwMode="auto">
          <a:xfrm>
            <a:off x="8763000" y="6400800"/>
            <a:ext cx="381000" cy="307975"/>
          </a:xfrm>
          <a:prstGeom prst="rect">
            <a:avLst/>
          </a:prstGeom>
          <a:noFill/>
          <a:ln w="9525">
            <a:noFill/>
            <a:miter lim="800000"/>
            <a:headEnd/>
            <a:tailEnd/>
          </a:ln>
        </p:spPr>
        <p:txBody>
          <a:bodyPr>
            <a:spAutoFit/>
          </a:bodyPr>
          <a:lstStyle/>
          <a:p>
            <a:pPr>
              <a:spcBef>
                <a:spcPct val="50000"/>
              </a:spcBef>
            </a:pPr>
            <a:r>
              <a:rPr lang="en-GB" sz="1400">
                <a:latin typeface="Arial" charset="0"/>
              </a:rPr>
              <a:t>57</a:t>
            </a:r>
            <a:endParaRPr lang="en-GB" sz="1400"/>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idx="1"/>
          </p:nvPr>
        </p:nvSpPr>
        <p:spPr bwMode="auto">
          <a:xfrm>
            <a:off x="817563" y="1268413"/>
            <a:ext cx="7499350" cy="4105275"/>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CA" sz="2400" b="1" dirty="0" smtClean="0">
                <a:solidFill>
                  <a:srgbClr val="FFFF00"/>
                </a:solidFill>
              </a:rPr>
              <a:t>How much work/ detail is enough?</a:t>
            </a:r>
          </a:p>
          <a:p>
            <a:pPr>
              <a:buFontTx/>
              <a:buNone/>
            </a:pPr>
            <a:r>
              <a:rPr lang="en-CA" sz="1800" dirty="0" smtClean="0">
                <a:solidFill>
                  <a:srgbClr val="FFFF66"/>
                </a:solidFill>
              </a:rPr>
              <a:t>The answer is dependent  on the sensitivity of the landscape, the VQO </a:t>
            </a:r>
          </a:p>
          <a:p>
            <a:pPr>
              <a:buFontTx/>
              <a:buNone/>
            </a:pPr>
            <a:r>
              <a:rPr lang="en-CA" sz="1800" dirty="0" smtClean="0">
                <a:solidFill>
                  <a:srgbClr val="FFFF66"/>
                </a:solidFill>
              </a:rPr>
              <a:t>and the viewing public. The more restrictive a VQO is and the more </a:t>
            </a:r>
          </a:p>
          <a:p>
            <a:pPr>
              <a:buFontTx/>
              <a:buNone/>
            </a:pPr>
            <a:r>
              <a:rPr lang="en-CA" sz="1800" dirty="0" smtClean="0">
                <a:solidFill>
                  <a:srgbClr val="FFFF66"/>
                </a:solidFill>
              </a:rPr>
              <a:t>sensitive a landscape is, the greater the risk! The more generous a </a:t>
            </a:r>
          </a:p>
          <a:p>
            <a:pPr>
              <a:buFontTx/>
              <a:buNone/>
            </a:pPr>
            <a:r>
              <a:rPr lang="en-CA" sz="1800" dirty="0" smtClean="0">
                <a:solidFill>
                  <a:srgbClr val="FFFF66"/>
                </a:solidFill>
              </a:rPr>
              <a:t>VQO is and the less sensitive a landscape is, the lower the risk.</a:t>
            </a:r>
          </a:p>
          <a:p>
            <a:pPr>
              <a:buFontTx/>
              <a:buNone/>
            </a:pPr>
            <a:endParaRPr lang="en-CA" sz="800" dirty="0" smtClean="0">
              <a:solidFill>
                <a:srgbClr val="FFFF66"/>
              </a:solidFill>
            </a:endParaRPr>
          </a:p>
          <a:p>
            <a:pPr>
              <a:buFontTx/>
              <a:buNone/>
            </a:pPr>
            <a:r>
              <a:rPr lang="en-CA" sz="1800" dirty="0" smtClean="0">
                <a:solidFill>
                  <a:srgbClr val="FFFF66"/>
                </a:solidFill>
              </a:rPr>
              <a:t>One of the principal reasons for this is that the achievement  bars or </a:t>
            </a:r>
          </a:p>
          <a:p>
            <a:pPr>
              <a:buFontTx/>
              <a:buNone/>
            </a:pPr>
            <a:r>
              <a:rPr lang="en-CA" sz="1800" dirty="0" smtClean="0">
                <a:solidFill>
                  <a:srgbClr val="FFFF66"/>
                </a:solidFill>
              </a:rPr>
              <a:t>scales for a restrictive VQO are extremely narrow. Retention has to be </a:t>
            </a:r>
          </a:p>
          <a:p>
            <a:pPr>
              <a:buFontTx/>
              <a:buNone/>
            </a:pPr>
            <a:r>
              <a:rPr lang="en-CA" sz="1800" dirty="0" smtClean="0">
                <a:solidFill>
                  <a:srgbClr val="FFFF66"/>
                </a:solidFill>
              </a:rPr>
              <a:t>achieved  within a 1.5% range vs. Modification which has a 11% range.</a:t>
            </a:r>
          </a:p>
          <a:p>
            <a:pPr>
              <a:buFontTx/>
              <a:buNone/>
            </a:pPr>
            <a:endParaRPr lang="en-CA" sz="2000" dirty="0" smtClean="0">
              <a:solidFill>
                <a:srgbClr val="FFC000"/>
              </a:solidFill>
            </a:endParaRPr>
          </a:p>
        </p:txBody>
      </p:sp>
      <p:sp>
        <p:nvSpPr>
          <p:cNvPr id="5" name="Rectangle 2"/>
          <p:cNvSpPr>
            <a:spLocks noGrp="1" noChangeArrowheads="1"/>
          </p:cNvSpPr>
          <p:nvPr>
            <p:ph type="title"/>
          </p:nvPr>
        </p:nvSpPr>
        <p:spPr bwMode="auto">
          <a:xfrm>
            <a:off x="0" y="260350"/>
            <a:ext cx="9144000" cy="7937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3200" b="1" dirty="0" smtClean="0">
                <a:solidFill>
                  <a:srgbClr val="FFC000"/>
                </a:solidFill>
                <a:latin typeface="Times New Roman" pitchFamily="18" charset="0"/>
              </a:rPr>
              <a:t>Standard of Care </a:t>
            </a:r>
            <a:br>
              <a:rPr lang="en-GB" sz="3200" b="1" dirty="0" smtClean="0">
                <a:solidFill>
                  <a:srgbClr val="FFC000"/>
                </a:solidFill>
                <a:latin typeface="Times New Roman" pitchFamily="18" charset="0"/>
              </a:rPr>
            </a:br>
            <a:endParaRPr lang="en-CA" sz="3200" b="1" dirty="0" smtClean="0">
              <a:solidFill>
                <a:srgbClr val="FFC000"/>
              </a:solidFill>
              <a:latin typeface="Times New Roman" pitchFamily="18" charset="0"/>
            </a:endParaRPr>
          </a:p>
        </p:txBody>
      </p:sp>
      <p:cxnSp>
        <p:nvCxnSpPr>
          <p:cNvPr id="6" name="Straight Connector 5"/>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64517"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grpSp>
        <p:nvGrpSpPr>
          <p:cNvPr id="2" name="Group 12"/>
          <p:cNvGrpSpPr>
            <a:grpSpLocks/>
          </p:cNvGrpSpPr>
          <p:nvPr/>
        </p:nvGrpSpPr>
        <p:grpSpPr bwMode="auto">
          <a:xfrm>
            <a:off x="1619250" y="4437063"/>
            <a:ext cx="5832475" cy="1017587"/>
            <a:chOff x="1619672" y="4437112"/>
            <a:chExt cx="5832475" cy="1017588"/>
          </a:xfrm>
        </p:grpSpPr>
        <p:pic>
          <p:nvPicPr>
            <p:cNvPr id="64520" name="Picture 4"/>
            <p:cNvPicPr>
              <a:picLocks noChangeAspect="1" noChangeArrowheads="1"/>
            </p:cNvPicPr>
            <p:nvPr/>
          </p:nvPicPr>
          <p:blipFill>
            <a:blip r:embed="rId3" cstate="print"/>
            <a:srcRect l="4012" t="47147" r="4012" b="7208"/>
            <a:stretch>
              <a:fillRect/>
            </a:stretch>
          </p:blipFill>
          <p:spPr bwMode="auto">
            <a:xfrm>
              <a:off x="1619672" y="4437112"/>
              <a:ext cx="5832475" cy="1017588"/>
            </a:xfrm>
            <a:prstGeom prst="rect">
              <a:avLst/>
            </a:prstGeom>
            <a:noFill/>
            <a:ln w="25400">
              <a:solidFill>
                <a:srgbClr val="323B25"/>
              </a:solidFill>
              <a:miter lim="800000"/>
              <a:headEnd/>
              <a:tailEnd/>
            </a:ln>
          </p:spPr>
        </p:pic>
        <p:sp>
          <p:nvSpPr>
            <p:cNvPr id="10" name="Rectangle 9"/>
            <p:cNvSpPr/>
            <p:nvPr/>
          </p:nvSpPr>
          <p:spPr>
            <a:xfrm>
              <a:off x="4650210" y="5092750"/>
              <a:ext cx="1150937" cy="14446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rgbClr val="00EE8E"/>
                </a:solidFill>
              </a:endParaRPr>
            </a:p>
          </p:txBody>
        </p:sp>
        <p:sp>
          <p:nvSpPr>
            <p:cNvPr id="11" name="Rectangle 10"/>
            <p:cNvSpPr/>
            <p:nvPr/>
          </p:nvSpPr>
          <p:spPr>
            <a:xfrm>
              <a:off x="3816772" y="4686349"/>
              <a:ext cx="179388" cy="149225"/>
            </a:xfrm>
            <a:prstGeom prst="rect">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TextBox 11"/>
            <p:cNvSpPr txBox="1"/>
            <p:nvPr/>
          </p:nvSpPr>
          <p:spPr>
            <a:xfrm>
              <a:off x="4840710" y="5057825"/>
              <a:ext cx="725487" cy="214313"/>
            </a:xfrm>
            <a:prstGeom prst="rect">
              <a:avLst/>
            </a:prstGeom>
            <a:noFill/>
          </p:spPr>
          <p:txBody>
            <a:bodyPr wrap="none">
              <a:spAutoFit/>
            </a:bodyPr>
            <a:lstStyle/>
            <a:p>
              <a:pPr>
                <a:defRPr/>
              </a:pPr>
              <a:r>
                <a:rPr lang="en-CA" sz="800" dirty="0">
                  <a:solidFill>
                    <a:schemeClr val="bg2"/>
                  </a:solidFill>
                  <a:latin typeface="+mn-lt"/>
                </a:rPr>
                <a:t>11% Range</a:t>
              </a:r>
            </a:p>
          </p:txBody>
        </p:sp>
      </p:gr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2"/>
          <p:cNvSpPr>
            <a:spLocks noGrp="1"/>
          </p:cNvSpPr>
          <p:nvPr>
            <p:ph idx="1"/>
          </p:nvPr>
        </p:nvSpPr>
        <p:spPr bwMode="auto">
          <a:xfrm>
            <a:off x="755650" y="1412875"/>
            <a:ext cx="7632700" cy="4525963"/>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CA" sz="2400" b="1" dirty="0" smtClean="0">
                <a:solidFill>
                  <a:srgbClr val="FFFF00"/>
                </a:solidFill>
              </a:rPr>
              <a:t>What does this mean?</a:t>
            </a:r>
          </a:p>
          <a:p>
            <a:pPr>
              <a:buFontTx/>
              <a:buNone/>
            </a:pPr>
            <a:r>
              <a:rPr lang="en-CA" sz="1800" dirty="0" smtClean="0">
                <a:solidFill>
                  <a:schemeClr val="bg1"/>
                </a:solidFill>
              </a:rPr>
              <a:t>It may mean watching the trees fall and opening size increase to </a:t>
            </a:r>
          </a:p>
          <a:p>
            <a:pPr>
              <a:buFontTx/>
              <a:buNone/>
            </a:pPr>
            <a:r>
              <a:rPr lang="en-CA" sz="1800" dirty="0" smtClean="0">
                <a:solidFill>
                  <a:schemeClr val="bg1"/>
                </a:solidFill>
              </a:rPr>
              <a:t>ensure that a block does not “over achieve” the objective.</a:t>
            </a:r>
          </a:p>
          <a:p>
            <a:pPr>
              <a:buFontTx/>
              <a:buNone/>
            </a:pPr>
            <a:r>
              <a:rPr lang="en-CA" sz="1800" dirty="0" smtClean="0">
                <a:solidFill>
                  <a:schemeClr val="bg1"/>
                </a:solidFill>
              </a:rPr>
              <a:t>Monitoring operations as they proceed may be necessary in cases</a:t>
            </a:r>
          </a:p>
          <a:p>
            <a:pPr>
              <a:buFontTx/>
              <a:buNone/>
            </a:pPr>
            <a:r>
              <a:rPr lang="en-CA" sz="1800" dirty="0" smtClean="0">
                <a:solidFill>
                  <a:schemeClr val="bg1"/>
                </a:solidFill>
              </a:rPr>
              <a:t>where meeting an objective is critical. </a:t>
            </a:r>
          </a:p>
          <a:p>
            <a:pPr>
              <a:buFontTx/>
              <a:buNone/>
            </a:pPr>
            <a:endParaRPr lang="en-CA" sz="2000" dirty="0" smtClean="0"/>
          </a:p>
          <a:p>
            <a:pPr>
              <a:buFontTx/>
              <a:buNone/>
            </a:pPr>
            <a:r>
              <a:rPr lang="en-CA" sz="2000" dirty="0" smtClean="0">
                <a:solidFill>
                  <a:srgbClr val="FFFF00"/>
                </a:solidFill>
              </a:rPr>
              <a:t>Examples include:</a:t>
            </a:r>
          </a:p>
          <a:p>
            <a:r>
              <a:rPr lang="en-CA" sz="1800" dirty="0" smtClean="0">
                <a:solidFill>
                  <a:schemeClr val="bg1"/>
                </a:solidFill>
              </a:rPr>
              <a:t>Places where the public has been vocal about operations.</a:t>
            </a:r>
          </a:p>
          <a:p>
            <a:r>
              <a:rPr lang="en-CA" sz="1800" dirty="0" smtClean="0">
                <a:solidFill>
                  <a:schemeClr val="bg1"/>
                </a:solidFill>
              </a:rPr>
              <a:t>Where simulations are not conclusive  re: outcome.</a:t>
            </a:r>
          </a:p>
          <a:p>
            <a:r>
              <a:rPr lang="en-CA" sz="1800" dirty="0" smtClean="0">
                <a:solidFill>
                  <a:schemeClr val="bg1"/>
                </a:solidFill>
              </a:rPr>
              <a:t>Where other economies are dependent on the scenery.</a:t>
            </a:r>
          </a:p>
          <a:p>
            <a:r>
              <a:rPr lang="en-CA" sz="1800" dirty="0" smtClean="0">
                <a:solidFill>
                  <a:schemeClr val="bg1"/>
                </a:solidFill>
              </a:rPr>
              <a:t>Where social licence requires it.</a:t>
            </a:r>
          </a:p>
          <a:p>
            <a:pPr>
              <a:buFontTx/>
              <a:buNone/>
            </a:pPr>
            <a:endParaRPr lang="en-CA" sz="2000" dirty="0" smtClean="0"/>
          </a:p>
          <a:p>
            <a:endParaRPr lang="en-CA" dirty="0" smtClean="0"/>
          </a:p>
        </p:txBody>
      </p:sp>
      <p:sp>
        <p:nvSpPr>
          <p:cNvPr id="4" name="Rectangle 2"/>
          <p:cNvSpPr>
            <a:spLocks noGrp="1" noChangeArrowheads="1"/>
          </p:cNvSpPr>
          <p:nvPr>
            <p:ph type="title"/>
          </p:nvPr>
        </p:nvSpPr>
        <p:spPr bwMode="auto">
          <a:xfrm>
            <a:off x="0" y="260350"/>
            <a:ext cx="9144000" cy="7937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2800" b="1" dirty="0" smtClean="0">
                <a:solidFill>
                  <a:srgbClr val="FFC000"/>
                </a:solidFill>
                <a:latin typeface="Times New Roman" pitchFamily="18" charset="0"/>
              </a:rPr>
              <a:t>Monitoring Operations during harvest </a:t>
            </a:r>
            <a:r>
              <a:rPr lang="en-GB" sz="3200" b="1" dirty="0" smtClean="0">
                <a:solidFill>
                  <a:srgbClr val="FFC000"/>
                </a:solidFill>
                <a:latin typeface="Times New Roman" pitchFamily="18" charset="0"/>
              </a:rPr>
              <a:t/>
            </a:r>
            <a:br>
              <a:rPr lang="en-GB" sz="3200" b="1" dirty="0" smtClean="0">
                <a:solidFill>
                  <a:srgbClr val="FFC000"/>
                </a:solidFill>
                <a:latin typeface="Times New Roman" pitchFamily="18" charset="0"/>
              </a:rPr>
            </a:br>
            <a:endParaRPr lang="en-CA" sz="3200" b="1" dirty="0" smtClean="0">
              <a:solidFill>
                <a:srgbClr val="FFC000"/>
              </a:solidFill>
              <a:latin typeface="Times New Roman" pitchFamily="18" charset="0"/>
            </a:endParaRPr>
          </a:p>
        </p:txBody>
      </p:sp>
      <p:cxnSp>
        <p:nvCxnSpPr>
          <p:cNvPr id="5" name="Straight Connector 4"/>
          <p:cNvCxnSpPr/>
          <p:nvPr/>
        </p:nvCxnSpPr>
        <p:spPr>
          <a:xfrm>
            <a:off x="0" y="1125538"/>
            <a:ext cx="9144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65541"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CA"/>
          </a:p>
        </p:txBody>
      </p:sp>
      <p:sp>
        <p:nvSpPr>
          <p:cNvPr id="74755"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CA" smtClean="0"/>
          </a:p>
        </p:txBody>
      </p:sp>
      <p:pic>
        <p:nvPicPr>
          <p:cNvPr id="74756" name="Picture 5"/>
          <p:cNvPicPr>
            <a:picLocks noChangeAspect="1" noChangeArrowheads="1"/>
          </p:cNvPicPr>
          <p:nvPr/>
        </p:nvPicPr>
        <p:blipFill>
          <a:blip r:embed="rId2" cstate="print"/>
          <a:srcRect r="6468" b="1701"/>
          <a:stretch>
            <a:fillRect/>
          </a:stretch>
        </p:blipFill>
        <p:spPr bwMode="auto">
          <a:xfrm>
            <a:off x="-15875" y="0"/>
            <a:ext cx="9159875" cy="6856413"/>
          </a:xfrm>
          <a:prstGeom prst="rect">
            <a:avLst/>
          </a:prstGeom>
          <a:noFill/>
          <a:ln w="9525">
            <a:noFill/>
            <a:miter lim="800000"/>
            <a:headEnd/>
            <a:tailEnd/>
          </a:ln>
        </p:spPr>
      </p:pic>
      <p:sp>
        <p:nvSpPr>
          <p:cNvPr id="6" name="TextBox 5"/>
          <p:cNvSpPr txBox="1"/>
          <p:nvPr/>
        </p:nvSpPr>
        <p:spPr>
          <a:xfrm>
            <a:off x="4355976" y="1988840"/>
            <a:ext cx="4608512" cy="830262"/>
          </a:xfrm>
          <a:prstGeom prst="rect">
            <a:avLst/>
          </a:prstGeom>
          <a:noFill/>
        </p:spPr>
        <p:txBody>
          <a:bodyPr wrap="square">
            <a:spAutoFit/>
          </a:bodyPr>
          <a:lstStyle/>
          <a:p>
            <a:pPr algn="ctr">
              <a:defRPr/>
            </a:pPr>
            <a:r>
              <a:rPr lang="en-CA" sz="4800"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Questions?</a:t>
            </a:r>
          </a:p>
        </p:txBody>
      </p:sp>
      <p:sp>
        <p:nvSpPr>
          <p:cNvPr id="7" name="TextBox 6"/>
          <p:cNvSpPr txBox="1"/>
          <p:nvPr/>
        </p:nvSpPr>
        <p:spPr>
          <a:xfrm>
            <a:off x="0" y="0"/>
            <a:ext cx="2038350" cy="230188"/>
          </a:xfrm>
          <a:prstGeom prst="rect">
            <a:avLst/>
          </a:prstGeom>
          <a:noFill/>
        </p:spPr>
        <p:txBody>
          <a:bodyPr wrap="none">
            <a:spAutoFit/>
          </a:bodyPr>
          <a:lstStyle/>
          <a:p>
            <a:pPr>
              <a:defRPr/>
            </a:pPr>
            <a:r>
              <a:rPr lang="en-CA" sz="900" dirty="0">
                <a:solidFill>
                  <a:srgbClr val="323B25"/>
                </a:solidFill>
                <a:latin typeface="+mn-lt"/>
              </a:rPr>
              <a:t>Blair Allen-Visual Simulations Group</a:t>
            </a:r>
          </a:p>
        </p:txBody>
      </p:sp>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descr="1369197-R1-E070"/>
          <p:cNvPicPr>
            <a:picLocks noChangeAspect="1" noChangeArrowheads="1"/>
          </p:cNvPicPr>
          <p:nvPr/>
        </p:nvPicPr>
        <p:blipFill>
          <a:blip r:embed="rId2" cstate="print"/>
          <a:srcRect/>
          <a:stretch>
            <a:fillRect/>
          </a:stretch>
        </p:blipFill>
        <p:spPr bwMode="auto">
          <a:xfrm>
            <a:off x="250825" y="374650"/>
            <a:ext cx="8642350" cy="6061075"/>
          </a:xfrm>
          <a:prstGeom prst="rect">
            <a:avLst/>
          </a:prstGeom>
          <a:noFill/>
          <a:ln w="9525">
            <a:noFill/>
            <a:miter lim="800000"/>
            <a:headEnd/>
            <a:tailEnd/>
          </a:ln>
        </p:spPr>
      </p:pic>
      <p:sp>
        <p:nvSpPr>
          <p:cNvPr id="133123" name="Text Box 5"/>
          <p:cNvSpPr txBox="1">
            <a:spLocks noChangeArrowheads="1"/>
          </p:cNvSpPr>
          <p:nvPr/>
        </p:nvSpPr>
        <p:spPr bwMode="auto">
          <a:xfrm>
            <a:off x="1979613" y="5300663"/>
            <a:ext cx="5616575" cy="641350"/>
          </a:xfrm>
          <a:prstGeom prst="rect">
            <a:avLst/>
          </a:prstGeom>
          <a:noFill/>
          <a:ln w="9525">
            <a:noFill/>
            <a:miter lim="800000"/>
            <a:headEnd/>
            <a:tailEnd/>
          </a:ln>
        </p:spPr>
        <p:txBody>
          <a:bodyPr>
            <a:spAutoFit/>
          </a:bodyPr>
          <a:lstStyle/>
          <a:p>
            <a:pPr algn="ctr">
              <a:spcBef>
                <a:spcPct val="50000"/>
              </a:spcBef>
            </a:pPr>
            <a:r>
              <a:rPr lang="en-US" sz="3600">
                <a:solidFill>
                  <a:srgbClr val="FFFF66"/>
                </a:solidFill>
                <a:latin typeface="Andalus" pitchFamily="2" charset="-78"/>
                <a:cs typeface="Andalus" pitchFamily="2" charset="-78"/>
              </a:rPr>
              <a:t>- </a:t>
            </a:r>
            <a:r>
              <a:rPr lang="en-US" sz="3200">
                <a:solidFill>
                  <a:srgbClr val="FFFF66"/>
                </a:solidFill>
                <a:latin typeface="Andalus" pitchFamily="2" charset="-78"/>
                <a:cs typeface="Andalus" pitchFamily="2" charset="-78"/>
              </a:rPr>
              <a:t>the end –</a:t>
            </a:r>
            <a:endParaRPr lang="en-US" sz="2400">
              <a:solidFill>
                <a:srgbClr val="FFFF66"/>
              </a:solidFill>
              <a:latin typeface="Andalus" pitchFamily="2" charset="-78"/>
              <a:cs typeface="Andalus" pitchFamily="2" charset="-78"/>
            </a:endParaRPr>
          </a:p>
        </p:txBody>
      </p:sp>
      <p:pic>
        <p:nvPicPr>
          <p:cNvPr id="133124" name="Picture 6" descr="Photographer's Silouette"/>
          <p:cNvPicPr>
            <a:picLocks noChangeAspect="1" noChangeArrowheads="1"/>
          </p:cNvPicPr>
          <p:nvPr/>
        </p:nvPicPr>
        <p:blipFill>
          <a:blip r:embed="rId3" cstate="print"/>
          <a:srcRect/>
          <a:stretch>
            <a:fillRect/>
          </a:stretch>
        </p:blipFill>
        <p:spPr bwMode="auto">
          <a:xfrm>
            <a:off x="1187450" y="620713"/>
            <a:ext cx="1800225" cy="2952750"/>
          </a:xfrm>
          <a:prstGeom prst="rect">
            <a:avLst/>
          </a:prstGeom>
          <a:noFill/>
          <a:ln w="9525">
            <a:noFill/>
            <a:miter lim="800000"/>
            <a:headEnd/>
            <a:tailEnd/>
          </a:ln>
        </p:spPr>
      </p:pic>
      <p:sp>
        <p:nvSpPr>
          <p:cNvPr id="133125" name="Rectangle 7"/>
          <p:cNvSpPr>
            <a:spLocks noChangeArrowheads="1"/>
          </p:cNvSpPr>
          <p:nvPr/>
        </p:nvSpPr>
        <p:spPr bwMode="auto">
          <a:xfrm>
            <a:off x="3276600" y="692150"/>
            <a:ext cx="4572000" cy="1231106"/>
          </a:xfrm>
          <a:prstGeom prst="rect">
            <a:avLst/>
          </a:prstGeom>
          <a:noFill/>
          <a:ln w="9525">
            <a:noFill/>
            <a:miter lim="800000"/>
            <a:headEnd/>
            <a:tailEnd/>
          </a:ln>
        </p:spPr>
        <p:txBody>
          <a:bodyPr>
            <a:spAutoFit/>
          </a:bodyPr>
          <a:lstStyle/>
          <a:p>
            <a:r>
              <a:rPr lang="en-US" dirty="0">
                <a:solidFill>
                  <a:schemeClr val="bg1"/>
                </a:solidFill>
                <a:latin typeface="Andalus" pitchFamily="2" charset="-78"/>
                <a:cs typeface="Andalus" pitchFamily="2" charset="-78"/>
              </a:rPr>
              <a:t>Lloyd Davies, </a:t>
            </a:r>
            <a:r>
              <a:rPr lang="en-US" i="1" dirty="0">
                <a:solidFill>
                  <a:schemeClr val="bg1"/>
                </a:solidFill>
                <a:latin typeface="Andalus" pitchFamily="2" charset="-78"/>
                <a:cs typeface="Andalus" pitchFamily="2" charset="-78"/>
              </a:rPr>
              <a:t>RPF</a:t>
            </a:r>
          </a:p>
          <a:p>
            <a:r>
              <a:rPr lang="en-US" sz="1800" dirty="0" smtClean="0">
                <a:solidFill>
                  <a:schemeClr val="bg1"/>
                </a:solidFill>
                <a:latin typeface="Andalus" pitchFamily="2" charset="-78"/>
                <a:cs typeface="Andalus" pitchFamily="2" charset="-78"/>
              </a:rPr>
              <a:t>Visual Resource Management Specialist</a:t>
            </a:r>
            <a:endParaRPr lang="en-US" sz="1800" dirty="0">
              <a:solidFill>
                <a:schemeClr val="bg1"/>
              </a:solidFill>
              <a:latin typeface="Andalus" pitchFamily="2" charset="-78"/>
              <a:cs typeface="Andalus" pitchFamily="2" charset="-78"/>
            </a:endParaRPr>
          </a:p>
          <a:p>
            <a:r>
              <a:rPr lang="en-US" sz="1800" dirty="0">
                <a:solidFill>
                  <a:schemeClr val="bg1"/>
                </a:solidFill>
                <a:latin typeface="Andalus" pitchFamily="2" charset="-78"/>
                <a:cs typeface="Andalus" pitchFamily="2" charset="-78"/>
              </a:rPr>
              <a:t>Ph. 250-751-7112</a:t>
            </a:r>
          </a:p>
          <a:p>
            <a:r>
              <a:rPr lang="en-US" sz="1800" dirty="0">
                <a:solidFill>
                  <a:schemeClr val="bg1"/>
                </a:solidFill>
                <a:latin typeface="Andalus" pitchFamily="2" charset="-78"/>
                <a:cs typeface="Andalus" pitchFamily="2" charset="-78"/>
              </a:rPr>
              <a:t>email: Lloyd.Davies@.gov.bc.ca</a:t>
            </a:r>
            <a:endParaRPr lang="en-CA" sz="1800" dirty="0">
              <a:solidFill>
                <a:schemeClr val="bg1"/>
              </a:solidFill>
              <a:latin typeface="Andalus" pitchFamily="2" charset="-78"/>
              <a:cs typeface="Andalus" pitchFamily="2" charset="-78"/>
            </a:endParaRPr>
          </a:p>
        </p:txBody>
      </p:sp>
      <p:pic>
        <p:nvPicPr>
          <p:cNvPr id="133126" name="Picture 4" descr="Coast Region Logo"/>
          <p:cNvPicPr>
            <a:picLocks noChangeAspect="1" noChangeArrowheads="1"/>
          </p:cNvPicPr>
          <p:nvPr/>
        </p:nvPicPr>
        <p:blipFill>
          <a:blip r:embed="rId4" cstate="print"/>
          <a:srcRect/>
          <a:stretch>
            <a:fillRect/>
          </a:stretch>
        </p:blipFill>
        <p:spPr bwMode="auto">
          <a:xfrm>
            <a:off x="7885113" y="5445125"/>
            <a:ext cx="744537" cy="857250"/>
          </a:xfrm>
          <a:prstGeom prst="rect">
            <a:avLst/>
          </a:prstGeom>
          <a:noFill/>
          <a:ln w="9525">
            <a:noFill/>
            <a:miter lim="800000"/>
            <a:headEnd/>
            <a:tailEnd/>
          </a:ln>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10935</TotalTime>
  <Words>8268</Words>
  <Application>Microsoft Office PowerPoint</Application>
  <PresentationFormat>On-screen Show (4:3)</PresentationFormat>
  <Paragraphs>1294</Paragraphs>
  <Slides>185</Slides>
  <Notes>6</Notes>
  <HiddenSlides>0</HiddenSlides>
  <MMClips>0</MMClips>
  <ScaleCrop>false</ScaleCrop>
  <HeadingPairs>
    <vt:vector size="6" baseType="variant">
      <vt:variant>
        <vt:lpstr>Theme</vt:lpstr>
      </vt:variant>
      <vt:variant>
        <vt:i4>1</vt:i4>
      </vt:variant>
      <vt:variant>
        <vt:lpstr>Embedded OLE Servers</vt:lpstr>
      </vt:variant>
      <vt:variant>
        <vt:i4>6</vt:i4>
      </vt:variant>
      <vt:variant>
        <vt:lpstr>Slide Titles</vt:lpstr>
      </vt:variant>
      <vt:variant>
        <vt:i4>185</vt:i4>
      </vt:variant>
    </vt:vector>
  </HeadingPairs>
  <TitlesOfParts>
    <vt:vector size="192" baseType="lpstr">
      <vt:lpstr>Default Design</vt:lpstr>
      <vt:lpstr>Picture</vt:lpstr>
      <vt:lpstr>Document</vt:lpstr>
      <vt:lpstr>Worksheet</vt:lpstr>
      <vt:lpstr>Chart</vt:lpstr>
      <vt:lpstr>Photo Editor Photo</vt:lpstr>
      <vt:lpstr>Clip</vt:lpstr>
      <vt:lpstr>Slide 1</vt:lpstr>
      <vt:lpstr>Slide 2</vt:lpstr>
      <vt:lpstr>Workshop Objectives:</vt:lpstr>
      <vt:lpstr>Slide 4</vt:lpstr>
      <vt:lpstr>Slide 5</vt:lpstr>
      <vt:lpstr>Slide 6</vt:lpstr>
      <vt:lpstr>Slide 7</vt:lpstr>
      <vt:lpstr>Slide 8</vt:lpstr>
      <vt:lpstr>Slide 9</vt:lpstr>
      <vt:lpstr>Slide 10</vt:lpstr>
      <vt:lpstr>Slide 11</vt:lpstr>
      <vt:lpstr>Slide 12</vt:lpstr>
      <vt:lpstr>Visual Resource Management</vt:lpstr>
      <vt:lpstr>Slide 14</vt:lpstr>
      <vt:lpstr>Slide 15</vt:lpstr>
      <vt:lpstr>How do we Manage  for Visual Quality in BC?</vt:lpstr>
      <vt:lpstr>Slide 17</vt:lpstr>
      <vt:lpstr>Public Response Relative to  Visual Quality Classes</vt:lpstr>
      <vt:lpstr>Slide 19</vt:lpstr>
      <vt:lpstr>What do people like/not like? </vt:lpstr>
      <vt:lpstr>Magill and others have also found the more elements and diversity you have in a scene the better people like it.</vt:lpstr>
      <vt:lpstr>He also found:</vt:lpstr>
      <vt:lpstr>Slide 23</vt:lpstr>
      <vt:lpstr>Things that people find offensive: </vt:lpstr>
      <vt:lpstr>Things that people find offensive: </vt:lpstr>
      <vt:lpstr>Slide 26</vt:lpstr>
      <vt:lpstr>Things that people find offensive: </vt:lpstr>
      <vt:lpstr>Slide 28</vt:lpstr>
      <vt:lpstr>Slide 29</vt:lpstr>
      <vt:lpstr>Slide 30</vt:lpstr>
      <vt:lpstr>Visual Sensitivity Class (VSC)</vt:lpstr>
      <vt:lpstr>Slide 32</vt:lpstr>
      <vt:lpstr>Slide 33</vt:lpstr>
      <vt:lpstr>Slide 34</vt:lpstr>
      <vt:lpstr>Example of some local Scenic Areas</vt:lpstr>
      <vt:lpstr>Slide 36</vt:lpstr>
      <vt:lpstr>Slide 37</vt:lpstr>
      <vt:lpstr>Understanding the VLI inventory Coding</vt:lpstr>
      <vt:lpstr>Slide 39</vt:lpstr>
      <vt:lpstr>Slide 40</vt:lpstr>
      <vt:lpstr>Choosing Viewpoints for Evaluations </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Visually Effective Green-up.  </vt:lpstr>
      <vt:lpstr>Visually Effective Green-up.  </vt:lpstr>
      <vt:lpstr>Visually Effective Green-up.  </vt:lpstr>
      <vt:lpstr>Slide 58</vt:lpstr>
      <vt:lpstr>Slide 59</vt:lpstr>
      <vt:lpstr>Slide 60</vt:lpstr>
      <vt:lpstr>Visual Landscape Design</vt:lpstr>
      <vt:lpstr>Visual Landscape Design Training Manual, MOF, 1994</vt:lpstr>
      <vt:lpstr>Slide 63</vt:lpstr>
      <vt:lpstr>Slide 64</vt:lpstr>
      <vt:lpstr>Cutblock shape</vt:lpstr>
      <vt:lpstr>Slide 66</vt:lpstr>
      <vt:lpstr>Slide 67</vt:lpstr>
      <vt:lpstr>Slide 68</vt:lpstr>
      <vt:lpstr>Slide 69</vt:lpstr>
      <vt:lpstr>Slide 70</vt:lpstr>
      <vt:lpstr>Visual Impact of Roads</vt:lpstr>
      <vt:lpstr>Highway Foreground Visual Management</vt:lpstr>
      <vt:lpstr>Slide 73</vt:lpstr>
      <vt:lpstr>Slide 74</vt:lpstr>
      <vt:lpstr>Slide 75</vt:lpstr>
      <vt:lpstr>Selection harvest - significant visual benefits - textural changes</vt:lpstr>
      <vt:lpstr>Slide 77</vt:lpstr>
      <vt:lpstr>Slide 78</vt:lpstr>
      <vt:lpstr>Slide 79</vt:lpstr>
      <vt:lpstr>Slide 80</vt:lpstr>
      <vt:lpstr>Slide 81</vt:lpstr>
      <vt:lpstr>Slide 82</vt:lpstr>
      <vt:lpstr>Slide 83</vt:lpstr>
      <vt:lpstr>Slide 84</vt:lpstr>
      <vt:lpstr>Managing for Visual Quality </vt:lpstr>
      <vt:lpstr>Scenic Areas</vt:lpstr>
      <vt:lpstr>Scenic Areas</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 Compliance and Enforcement</vt:lpstr>
      <vt:lpstr>Slide 104</vt:lpstr>
      <vt:lpstr>Slide 105</vt:lpstr>
      <vt:lpstr>Slide 106</vt:lpstr>
      <vt:lpstr>Slide 107</vt:lpstr>
      <vt:lpstr>Slide 108</vt:lpstr>
      <vt:lpstr>Slide 109</vt:lpstr>
      <vt:lpstr>Slide 110</vt:lpstr>
      <vt:lpstr>Provincial Sample Cases</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 Visual Impact Assessment  </vt:lpstr>
      <vt:lpstr>Slide 143</vt:lpstr>
      <vt:lpstr> Visual Impact Assessment  </vt:lpstr>
      <vt:lpstr>Slide 145</vt:lpstr>
      <vt:lpstr>Slide 146</vt:lpstr>
      <vt:lpstr>Slide 147</vt:lpstr>
      <vt:lpstr>Selecting Viewpoints </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Shoreline Treatment</vt:lpstr>
      <vt:lpstr>Slide 168</vt:lpstr>
      <vt:lpstr>Slide 169</vt:lpstr>
      <vt:lpstr>Slide 170</vt:lpstr>
      <vt:lpstr>Slide 171</vt:lpstr>
      <vt:lpstr>Slide 172</vt:lpstr>
      <vt:lpstr>Slide 173</vt:lpstr>
      <vt:lpstr>Analysis</vt:lpstr>
      <vt:lpstr>Slide 175</vt:lpstr>
      <vt:lpstr>Slide 176</vt:lpstr>
      <vt:lpstr>What if block proposal does not meet the VQO?</vt:lpstr>
      <vt:lpstr>Slide 178</vt:lpstr>
      <vt:lpstr>Standard of Care  </vt:lpstr>
      <vt:lpstr>Monitoring Operations during harvest  </vt:lpstr>
      <vt:lpstr>Slide 181</vt:lpstr>
      <vt:lpstr>Slide 182</vt:lpstr>
      <vt:lpstr>Slide 183</vt:lpstr>
      <vt:lpstr>Slide 184</vt:lpstr>
      <vt:lpstr>Slide 185</vt:lpstr>
    </vt:vector>
  </TitlesOfParts>
  <Company>Government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Landscape Management Ministry of Forests</dc:title>
  <dc:creator>Davies, Lloyd</dc:creator>
  <cp:lastModifiedBy>acwaines</cp:lastModifiedBy>
  <cp:revision>414</cp:revision>
  <dcterms:created xsi:type="dcterms:W3CDTF">2004-03-03T18:58:41Z</dcterms:created>
  <dcterms:modified xsi:type="dcterms:W3CDTF">2013-07-10T23:26:02Z</dcterms:modified>
</cp:coreProperties>
</file>